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9"/>
  </p:notesMasterIdLst>
  <p:handoutMasterIdLst>
    <p:handoutMasterId r:id="rId10"/>
  </p:handoutMasterIdLst>
  <p:sldIdLst>
    <p:sldId id="262" r:id="rId2"/>
    <p:sldId id="268" r:id="rId3"/>
    <p:sldId id="272" r:id="rId4"/>
    <p:sldId id="271" r:id="rId5"/>
    <p:sldId id="270" r:id="rId6"/>
    <p:sldId id="26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02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8" autoAdjust="0"/>
  </p:normalViewPr>
  <p:slideViewPr>
    <p:cSldViewPr>
      <p:cViewPr varScale="1">
        <p:scale>
          <a:sx n="70" d="100"/>
          <a:sy n="70" d="100"/>
        </p:scale>
        <p:origin x="-76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5674448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0412559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atenaspalace.com/paquetes.ht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tolo.ic.cz/Images/Parthenon1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commons.wikimedia.org/wiki/File:Walls_Protecting_Athens_Pireus_431_B-C-a.sv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http://greciabella.free.fr/pagepir.htm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cs.wikipedia.org/wiki/Pelopon%C3%A9sk%C3%A1_v%C3%A1lka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tolo.ic.cz/Images/Parthenon1.jpg" TargetMode="External"/><Relationship Id="rId2" Type="http://schemas.openxmlformats.org/officeDocument/2006/relationships/hyperlink" Target="http://atenaspalace.com/paquetes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Pelopon%C3%A9sk%C3%A1_v%C3%A1lka" TargetMode="External"/><Relationship Id="rId5" Type="http://schemas.openxmlformats.org/officeDocument/2006/relationships/hyperlink" Target="http://greciabella.free.fr/pagepir.htm" TargetMode="External"/><Relationship Id="rId4" Type="http://schemas.openxmlformats.org/officeDocument/2006/relationships/hyperlink" Target="http://commons.wikimedia.org/wiki/File:Walls_Protecting_Athens_Pireus_431_B-C-a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755576" y="3645024"/>
            <a:ext cx="7848872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Dějepis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 6.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Peloponéská válka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</a:t>
            </a:r>
            <a:r>
              <a:rPr lang="cs-CZ" dirty="0" err="1" smtClean="0"/>
              <a:t>Mgr.Barbora</a:t>
            </a:r>
            <a:r>
              <a:rPr lang="cs-CZ" dirty="0" smtClean="0"/>
              <a:t> Mazurová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349500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sz="6600" b="1" dirty="0" smtClean="0">
                <a:solidFill>
                  <a:schemeClr val="tx1"/>
                </a:solidFill>
                <a:latin typeface="Bookman Old Style" pitchFamily="18" charset="0"/>
              </a:rPr>
              <a:t>STAROVĚKÉ </a:t>
            </a:r>
            <a:br>
              <a:rPr lang="cs-CZ" sz="66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cs-CZ" sz="6600" b="1" dirty="0" smtClean="0">
                <a:solidFill>
                  <a:schemeClr val="tx1"/>
                </a:solidFill>
                <a:latin typeface="Bookman Old Style" pitchFamily="18" charset="0"/>
              </a:rPr>
              <a:t>ŘECKO</a:t>
            </a:r>
          </a:p>
        </p:txBody>
      </p:sp>
      <p:pic>
        <p:nvPicPr>
          <p:cNvPr id="128005" name="Picture 5" descr="col000[1]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125538"/>
            <a:ext cx="1227137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8006" name="Picture 6" descr="rightcol000[1]">
            <a:hlinkClick r:id="rId2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750" y="1125538"/>
            <a:ext cx="12255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293425" y="5220256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1.</a:t>
            </a:r>
            <a:endParaRPr lang="cs-CZ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9998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2050" name="Picture 2" descr="http://tolo.ic.cz/Images/Parthenon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87034"/>
            <a:ext cx="7267931" cy="566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251520" y="18914"/>
            <a:ext cx="88924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Byla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vybudována ve 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starověku (13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5. stol. př. n. 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.)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a tvořila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politické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náboženské i kulturní centrum starověkého Řecka. Monumentální stavba byla postavena na výrazném skalním pahorku a spolu se svým hlavním chrámem - 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Parthenonem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 - dodnes tvoří hlavní dominantu města. Pro svou mimořádnou historickou hodnotu byla roce 1987 zapsána na Seznam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světového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dědictví 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UNESCO.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817715" y="1736641"/>
            <a:ext cx="3312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Athénská akropolis</a:t>
            </a:r>
            <a:endParaRPr lang="cs-CZ" sz="2800" dirty="0"/>
          </a:p>
        </p:txBody>
      </p:sp>
      <p:sp>
        <p:nvSpPr>
          <p:cNvPr id="9" name="Obdélník 8"/>
          <p:cNvSpPr/>
          <p:nvPr/>
        </p:nvSpPr>
        <p:spPr>
          <a:xfrm>
            <a:off x="292104" y="5877272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2.</a:t>
            </a:r>
            <a:endParaRPr lang="cs-CZ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041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53286" y="836712"/>
            <a:ext cx="9144000" cy="864096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ATÉNY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SPARTA</a:t>
            </a:r>
          </a:p>
          <a:p>
            <a:pPr>
              <a:buFontTx/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Aténský námořní spolek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cs-CZ" sz="24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Peloponéský spolek</a:t>
            </a: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4352"/>
            <a:ext cx="9036496" cy="730352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latin typeface="Bookman Old Style" pitchFamily="18" charset="0"/>
              </a:rPr>
              <a:t>Peloponéská </a:t>
            </a:r>
            <a:r>
              <a:rPr lang="cs-CZ" sz="3600" b="1" dirty="0" smtClean="0">
                <a:latin typeface="Bookman Old Style" pitchFamily="18" charset="0"/>
              </a:rPr>
              <a:t>válka (</a:t>
            </a:r>
            <a:r>
              <a:rPr lang="cs-CZ" sz="3600" b="1" dirty="0">
                <a:latin typeface="Bookman Old Style" pitchFamily="18" charset="0"/>
              </a:rPr>
              <a:t>431 - 404 př.n.l</a:t>
            </a:r>
            <a:r>
              <a:rPr lang="cs-CZ" sz="3600" b="1" dirty="0" smtClean="0">
                <a:latin typeface="Bookman Old Style" pitchFamily="18" charset="0"/>
              </a:rPr>
              <a:t>.)</a:t>
            </a:r>
            <a:endParaRPr lang="cs-CZ" sz="2800" b="1" dirty="0" smtClean="0">
              <a:latin typeface="Bookman Old Style" pitchFamily="18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51520" y="1700808"/>
            <a:ext cx="410445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Výsadní postavení Athén (nejlepší námořnictvo - přístav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Pireus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kvete obchod,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zemědělství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 řemesla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stavební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rozvoj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Athén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úředníci dostávají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plat (Perikles)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Spolek tvoří samostatné státy se společným zájmem pravidelně přispívají do pokladny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  <a:sym typeface="Wingdings"/>
              </a:rPr>
              <a:t>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   po porážce           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musely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zničit své loďstvo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 rozpustit námořní spolek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 vstoupit do peloponéského spolku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 strhnout městské hradby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 do města dosazena spartská posádka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 athénská demokracie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nahrazena oligarchií (vlády 30 tyranů)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561584" y="1700808"/>
            <a:ext cx="460333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Výsadní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postavení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Sparty (nejlepší vojáci na souši)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 řecko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perských válkách se nic nezměnilo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 prostý životní styl, celková chudoba státu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znepokojena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mocenským vzestupem Athén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324643" y="4221088"/>
            <a:ext cx="457200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FontTx/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válka o nadvládu nad Řeckem skončila porážkou Atén, ale Spartě se Řecko ovládnout nepodařilo</a:t>
            </a:r>
          </a:p>
          <a:p>
            <a:pPr algn="ctr"/>
            <a:endParaRPr lang="cs-CZ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None/>
            </a:pP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Tím končí doba rozkvětu Řecka !</a:t>
            </a:r>
          </a:p>
        </p:txBody>
      </p:sp>
      <p:sp>
        <p:nvSpPr>
          <p:cNvPr id="11" name="Šipka dolů 10"/>
          <p:cNvSpPr/>
          <p:nvPr/>
        </p:nvSpPr>
        <p:spPr>
          <a:xfrm>
            <a:off x="5004048" y="3218003"/>
            <a:ext cx="252607" cy="8309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 rot="1530069">
            <a:off x="3820588" y="3749690"/>
            <a:ext cx="1008112" cy="2674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6114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0" y="1125538"/>
            <a:ext cx="3779912" cy="187141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endParaRPr lang="cs-CZ" sz="2400" b="1" u="sng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File:Walls Protecting Athens Pireus 431 B-C-a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2" y="0"/>
            <a:ext cx="5443362" cy="407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5431930" y="663873"/>
            <a:ext cx="34605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>
                <a:solidFill>
                  <a:srgbClr val="2602BE"/>
                </a:solidFill>
                <a:latin typeface="Times New Roman" pitchFamily="18" charset="0"/>
                <a:cs typeface="Times New Roman" pitchFamily="18" charset="0"/>
              </a:rPr>
              <a:t>Dlouhé zdi spojovaly Athény s přístavem </a:t>
            </a:r>
            <a:r>
              <a:rPr lang="cs-CZ" i="1" dirty="0" err="1" smtClean="0">
                <a:solidFill>
                  <a:srgbClr val="2602BE"/>
                </a:solidFill>
                <a:latin typeface="Times New Roman" pitchFamily="18" charset="0"/>
                <a:cs typeface="Times New Roman" pitchFamily="18" charset="0"/>
              </a:rPr>
              <a:t>Pireus</a:t>
            </a:r>
            <a:r>
              <a:rPr lang="cs-CZ" i="1" dirty="0" smtClean="0">
                <a:solidFill>
                  <a:srgbClr val="2602BE"/>
                </a:solidFill>
                <a:latin typeface="Times New Roman" pitchFamily="18" charset="0"/>
                <a:cs typeface="Times New Roman" pitchFamily="18" charset="0"/>
              </a:rPr>
              <a:t>, chránily tak kupce a dovoz zboží do Athén</a:t>
            </a:r>
            <a:endParaRPr lang="cs-CZ" i="1" dirty="0">
              <a:solidFill>
                <a:srgbClr val="2602B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6" descr="piraeus2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0973" y="3212976"/>
            <a:ext cx="5359400" cy="347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07504" y="4077072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3.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311197" y="6323444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4.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57280" y="4215571"/>
            <a:ext cx="31149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2602BE"/>
                </a:solidFill>
                <a:latin typeface="Times New Roman" pitchFamily="18" charset="0"/>
                <a:cs typeface="Times New Roman" pitchFamily="18" charset="0"/>
              </a:rPr>
              <a:t>Přístav </a:t>
            </a:r>
            <a:r>
              <a:rPr lang="cs-CZ" sz="2400" b="1" i="1" dirty="0" err="1" smtClean="0">
                <a:solidFill>
                  <a:srgbClr val="2602BE"/>
                </a:solidFill>
                <a:latin typeface="Times New Roman" pitchFamily="18" charset="0"/>
                <a:cs typeface="Times New Roman" pitchFamily="18" charset="0"/>
              </a:rPr>
              <a:t>Pireus</a:t>
            </a:r>
            <a:r>
              <a:rPr lang="cs-CZ" sz="2400" b="1" i="1" dirty="0" smtClean="0">
                <a:solidFill>
                  <a:srgbClr val="2602BE"/>
                </a:solidFill>
                <a:latin typeface="Times New Roman" pitchFamily="18" charset="0"/>
                <a:cs typeface="Times New Roman" pitchFamily="18" charset="0"/>
              </a:rPr>
              <a:t> tehdy …</a:t>
            </a:r>
            <a:endParaRPr lang="cs-CZ" sz="2400" b="1" i="1" dirty="0">
              <a:solidFill>
                <a:srgbClr val="2602B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062591" y="5307085"/>
            <a:ext cx="1382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2602BE"/>
                </a:solidFill>
                <a:latin typeface="Times New Roman" pitchFamily="18" charset="0"/>
                <a:cs typeface="Times New Roman" pitchFamily="18" charset="0"/>
              </a:rPr>
              <a:t>… a dnes</a:t>
            </a:r>
            <a:endParaRPr lang="cs-CZ" sz="2400" b="1" i="1" dirty="0">
              <a:solidFill>
                <a:srgbClr val="2602BE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916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7" name="Picture 8" descr="Soubor:Pelop krieg1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1177673"/>
            <a:ext cx="9144000" cy="5041698"/>
          </a:xfrm>
          <a:prstGeom prst="rect">
            <a:avLst/>
          </a:prstGeom>
        </p:spPr>
      </p:pic>
      <p:sp>
        <p:nvSpPr>
          <p:cNvPr id="9" name="Obdélník 8"/>
          <p:cNvSpPr/>
          <p:nvPr/>
        </p:nvSpPr>
        <p:spPr>
          <a:xfrm>
            <a:off x="251520" y="262389"/>
            <a:ext cx="87897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Bitvy a tažení peloponéské války. Barvy vyznačují jednotlivé bloky: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aténský </a:t>
            </a:r>
            <a:r>
              <a:rPr lang="cs-C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námořní spolek červeně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>
                <a:solidFill>
                  <a:srgbClr val="2602BE"/>
                </a:solidFill>
                <a:latin typeface="Times New Roman" pitchFamily="18" charset="0"/>
                <a:cs typeface="Times New Roman" pitchFamily="18" charset="0"/>
              </a:rPr>
              <a:t>peloponéský spolek modře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a neutrální obce </a:t>
            </a:r>
            <a:r>
              <a:rPr lang="cs-CZ" dirty="0">
                <a:solidFill>
                  <a:schemeClr val="bg1">
                    <a:lumMod val="65000"/>
                  </a:schemeClr>
                </a:solidFill>
                <a:latin typeface="Times New Roman" pitchFamily="18" charset="0"/>
                <a:cs typeface="Times New Roman" pitchFamily="18" charset="0"/>
              </a:rPr>
              <a:t>šedě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Makedonie byla nejdříve neutrální.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452320" y="6381328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5.</a:t>
            </a:r>
            <a:endParaRPr lang="cs-CZ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916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>
          <a:xfrm>
            <a:off x="0" y="1447800"/>
            <a:ext cx="9144000" cy="4572000"/>
          </a:xfrm>
        </p:spPr>
        <p:txBody>
          <a:bodyPr/>
          <a:lstStyle/>
          <a:p>
            <a:pPr marL="0" indent="0">
              <a:buNone/>
            </a:pP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TEXT - Tato prezentace slouží jako osnova k výkladu vyučujícího a  podklad pro zápis žáků. </a:t>
            </a:r>
          </a:p>
          <a:p>
            <a:pPr marL="0" indent="0">
              <a:buNone/>
            </a:pP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Není-li uvedeno jinak, je materiál dílem autorky podle učebních osnov odpovídajících ŠVP vyučovaných podle učebnic:</a:t>
            </a:r>
          </a:p>
          <a:p>
            <a:pPr marL="0" indent="0">
              <a:buNone/>
            </a:pP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UČEBNICE</a:t>
            </a: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Fraus – Dějepis pro 6.ročník</a:t>
            </a:r>
          </a:p>
          <a:p>
            <a:r>
              <a:rPr lang="cs-CZ" sz="1400" dirty="0" err="1">
                <a:latin typeface="Times New Roman" pitchFamily="18" charset="0"/>
                <a:cs typeface="Times New Roman" pitchFamily="18" charset="0"/>
              </a:rPr>
              <a:t>V.Michovský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„Pravěk a starověk pro ZŠ“, SPN 1. a 2. díl</a:t>
            </a:r>
          </a:p>
          <a:p>
            <a:r>
              <a:rPr lang="cs-CZ" sz="1400" dirty="0" err="1">
                <a:latin typeface="Times New Roman" pitchFamily="18" charset="0"/>
                <a:cs typeface="Times New Roman" pitchFamily="18" charset="0"/>
              </a:rPr>
              <a:t>J.Rulf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400" dirty="0" err="1">
                <a:latin typeface="Times New Roman" pitchFamily="18" charset="0"/>
                <a:cs typeface="Times New Roman" pitchFamily="18" charset="0"/>
              </a:rPr>
              <a:t>V.Válková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 „Pravěk a starověk pro 6.ročník ZŠ“, SPN</a:t>
            </a:r>
          </a:p>
          <a:p>
            <a:pPr marL="0" lvl="0" indent="0">
              <a:buNone/>
            </a:pP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INTERNET – </a:t>
            </a:r>
            <a:r>
              <a:rPr lang="cs-CZ" sz="1400" dirty="0" err="1"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- viz odkazy v prezentaci</a:t>
            </a:r>
          </a:p>
          <a:p>
            <a:pPr marL="0" lvl="0" indent="0">
              <a:buNone/>
            </a:pP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OBRÁZKY</a:t>
            </a:r>
          </a:p>
          <a:p>
            <a:pPr marL="514350" indent="-514350">
              <a:buAutoNum type="arabicPeriod"/>
            </a:pPr>
            <a:r>
              <a:rPr lang="cs-CZ" sz="1400" dirty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atenaspalace.com/paquetes.htm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400" dirty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tolo.ic.cz/Images/Parthenon1.jpg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</a:t>
            </a:r>
            <a:r>
              <a:rPr lang="cs-CZ" sz="1400" dirty="0">
                <a:latin typeface="Times New Roman" pitchFamily="18" charset="0"/>
                <a:cs typeface="Times New Roman" pitchFamily="18" charset="0"/>
                <a:hlinkClick r:id="rId4"/>
              </a:rPr>
              <a:t>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commons.wikimedia.org/wiki/File:Walls_Protecting_Athens_Pireus_431_B-C-a.svg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400" dirty="0"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greciabella.free.fr/pagepir.htm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400" dirty="0"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6"/>
              </a:rPr>
              <a:t>cs.wikipedia.org/wiki/Pelopon%C3%A9sk%C3%A1_v%C3%A1lka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201</TotalTime>
  <Words>354</Words>
  <Application>Microsoft Office PowerPoint</Application>
  <PresentationFormat>Předvádění na obrazovce (4:3)</PresentationFormat>
  <Paragraphs>74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Jmění</vt:lpstr>
      <vt:lpstr>Základní škola a mateřská škola Staré Město   Interaktivní škola pro žáka 21.století</vt:lpstr>
      <vt:lpstr>STAROVĚKÉ  ŘECKO</vt:lpstr>
      <vt:lpstr>Prezentace aplikace PowerPoint</vt:lpstr>
      <vt:lpstr>Peloponéská válka (431 - 404 př.n.l.)</vt:lpstr>
      <vt:lpstr>Prezentace aplikace PowerPoint</vt:lpstr>
      <vt:lpstr>Prezentace aplikace PowerPoint</vt:lpstr>
      <vt:lpstr>Přehled zdrojů a odkazů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Barbora Mazurová</cp:lastModifiedBy>
  <cp:revision>28</cp:revision>
  <dcterms:created xsi:type="dcterms:W3CDTF">2010-07-04T09:26:34Z</dcterms:created>
  <dcterms:modified xsi:type="dcterms:W3CDTF">2013-01-02T18:17:21Z</dcterms:modified>
</cp:coreProperties>
</file>