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226D5B-C9E7-4743-9CEE-E80AD4C1882C}" type="datetimeFigureOut">
              <a:rPr lang="cs-CZ" smtClean="0"/>
              <a:pPr/>
              <a:t>30.6.2011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7BC7EE-42F6-40B0-B274-053757EBAB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226D5B-C9E7-4743-9CEE-E80AD4C1882C}" type="datetimeFigureOut">
              <a:rPr lang="cs-CZ" smtClean="0"/>
              <a:pPr/>
              <a:t>30.6.2011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7BC7EE-42F6-40B0-B274-053757EBAB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226D5B-C9E7-4743-9CEE-E80AD4C1882C}" type="datetimeFigureOut">
              <a:rPr lang="cs-CZ" smtClean="0"/>
              <a:pPr/>
              <a:t>30.6.2011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7BC7EE-42F6-40B0-B274-053757EBAB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226D5B-C9E7-4743-9CEE-E80AD4C1882C}" type="datetimeFigureOut">
              <a:rPr lang="cs-CZ" smtClean="0"/>
              <a:pPr/>
              <a:t>30.6.2011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7BC7EE-42F6-40B0-B274-053757EBAB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226D5B-C9E7-4743-9CEE-E80AD4C1882C}" type="datetimeFigureOut">
              <a:rPr lang="cs-CZ" smtClean="0"/>
              <a:pPr/>
              <a:t>30.6.2011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7BC7EE-42F6-40B0-B274-053757EBAB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226D5B-C9E7-4743-9CEE-E80AD4C1882C}" type="datetimeFigureOut">
              <a:rPr lang="cs-CZ" smtClean="0"/>
              <a:pPr/>
              <a:t>30.6.2011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7BC7EE-42F6-40B0-B274-053757EBAB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226D5B-C9E7-4743-9CEE-E80AD4C1882C}" type="datetimeFigureOut">
              <a:rPr lang="cs-CZ" smtClean="0"/>
              <a:pPr/>
              <a:t>30.6.2011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7BC7EE-42F6-40B0-B274-053757EBAB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226D5B-C9E7-4743-9CEE-E80AD4C1882C}" type="datetimeFigureOut">
              <a:rPr lang="cs-CZ" smtClean="0"/>
              <a:pPr/>
              <a:t>30.6.2011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7BC7EE-42F6-40B0-B274-053757EBAB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226D5B-C9E7-4743-9CEE-E80AD4C1882C}" type="datetimeFigureOut">
              <a:rPr lang="cs-CZ" smtClean="0"/>
              <a:pPr/>
              <a:t>30.6.2011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7BC7EE-42F6-40B0-B274-053757EBAB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226D5B-C9E7-4743-9CEE-E80AD4C1882C}" type="datetimeFigureOut">
              <a:rPr lang="cs-CZ" smtClean="0"/>
              <a:pPr/>
              <a:t>30.6.2011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7BC7EE-42F6-40B0-B274-053757EBAB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226D5B-C9E7-4743-9CEE-E80AD4C1882C}" type="datetimeFigureOut">
              <a:rPr lang="cs-CZ" smtClean="0"/>
              <a:pPr/>
              <a:t>30.6.2011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7BC7EE-42F6-40B0-B274-053757EBAB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2226D5B-C9E7-4743-9CEE-E80AD4C1882C}" type="datetimeFigureOut">
              <a:rPr lang="cs-CZ" smtClean="0"/>
              <a:pPr/>
              <a:t>30.6.2011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A7BC7EE-42F6-40B0-B274-053757EBAB3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3" Type="http://schemas.openxmlformats.org/officeDocument/2006/relationships/image" Target="../media/image3.jpeg"/><Relationship Id="rId7" Type="http://schemas.openxmlformats.org/officeDocument/2006/relationships/hyperlink" Target="http://cs.wikipedia.org/wiki/Soubor:Supella_supellectilium_cdc.jpg" TargetMode="Externa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jpeg"/><Relationship Id="rId9" Type="http://schemas.openxmlformats.org/officeDocument/2006/relationships/image" Target="../media/image8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jpeg"/><Relationship Id="rId5" Type="http://schemas.openxmlformats.org/officeDocument/2006/relationships/image" Target="../media/image6.jpeg"/><Relationship Id="rId4" Type="http://schemas.openxmlformats.org/officeDocument/2006/relationships/image" Target="../media/image2.jpe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6024" y="2564904"/>
            <a:ext cx="7772400" cy="2162671"/>
          </a:xfrm>
        </p:spPr>
        <p:txBody>
          <a:bodyPr>
            <a:normAutofit/>
          </a:bodyPr>
          <a:lstStyle/>
          <a:p>
            <a:r>
              <a:rPr lang="cs-CZ" sz="3200" b="1" dirty="0" smtClean="0"/>
              <a:t>VY_52_INOVACE_07_Členovci lidských sídel-opakování</a:t>
            </a:r>
            <a:endParaRPr lang="cs-CZ" sz="3200" b="1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75656" y="5229200"/>
            <a:ext cx="5715000" cy="1247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Obdélník 4"/>
          <p:cNvSpPr/>
          <p:nvPr/>
        </p:nvSpPr>
        <p:spPr>
          <a:xfrm rot="10800000" flipV="1">
            <a:off x="467544" y="1761784"/>
            <a:ext cx="792088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dirty="0" smtClean="0"/>
              <a:t>Základní škola a Mateřská škola </a:t>
            </a:r>
            <a:r>
              <a:rPr lang="cs-CZ" sz="2400" dirty="0" err="1" smtClean="0"/>
              <a:t>Choustník</a:t>
            </a:r>
            <a:r>
              <a:rPr lang="cs-CZ" sz="2400" dirty="0" smtClean="0"/>
              <a:t>, okres Tábor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 fontScale="90000"/>
          </a:bodyPr>
          <a:lstStyle/>
          <a:p>
            <a:r>
              <a:rPr lang="cs-CZ" sz="2400" b="1" dirty="0" smtClean="0"/>
              <a:t>Přiřaď obrázek k názvu. Rozliš užitečné a škodlivé členovce, urči, kdo nepatří do hmyzu</a:t>
            </a:r>
            <a:endParaRPr lang="cs-CZ" sz="2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805264"/>
          </a:xfrm>
        </p:spPr>
        <p:txBody>
          <a:bodyPr/>
          <a:lstStyle/>
          <a:p>
            <a:pPr marL="457200" indent="-457200">
              <a:buNone/>
            </a:pPr>
            <a:r>
              <a:rPr lang="cs-CZ" sz="2400" dirty="0" smtClean="0"/>
              <a:t>1.Moucha domácí</a:t>
            </a:r>
          </a:p>
          <a:p>
            <a:pPr marL="457200" indent="-457200">
              <a:buNone/>
            </a:pPr>
            <a:r>
              <a:rPr lang="cs-CZ" sz="2400" dirty="0" smtClean="0"/>
              <a:t>		</a:t>
            </a:r>
          </a:p>
          <a:p>
            <a:pPr>
              <a:buNone/>
            </a:pPr>
            <a:r>
              <a:rPr lang="cs-CZ" sz="2400" dirty="0" smtClean="0"/>
              <a:t>2. Rybenka	</a:t>
            </a:r>
          </a:p>
          <a:p>
            <a:pPr>
              <a:buNone/>
            </a:pPr>
            <a:r>
              <a:rPr lang="cs-CZ" sz="2400" dirty="0" smtClean="0"/>
              <a:t>			</a:t>
            </a:r>
          </a:p>
          <a:p>
            <a:pPr>
              <a:buNone/>
            </a:pPr>
            <a:r>
              <a:rPr lang="cs-CZ" sz="2400" dirty="0" smtClean="0"/>
              <a:t>3. Mol šatní</a:t>
            </a:r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r>
              <a:rPr lang="cs-CZ" sz="2400" dirty="0" smtClean="0"/>
              <a:t>4. Šváb obecný</a:t>
            </a:r>
          </a:p>
          <a:p>
            <a:pPr>
              <a:buNone/>
            </a:pPr>
            <a:r>
              <a:rPr lang="cs-CZ" sz="2400" dirty="0" smtClean="0"/>
              <a:t>			</a:t>
            </a:r>
          </a:p>
          <a:p>
            <a:pPr>
              <a:buNone/>
            </a:pPr>
            <a:r>
              <a:rPr lang="cs-CZ" sz="2400" dirty="0" smtClean="0"/>
              <a:t>5. Sekáč</a:t>
            </a:r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r>
              <a:rPr lang="cs-CZ" sz="2400" dirty="0" smtClean="0"/>
              <a:t>6. Pokoutník</a:t>
            </a:r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r>
              <a:rPr lang="cs-CZ" sz="2400" dirty="0" smtClean="0"/>
              <a:t>7. potemník</a:t>
            </a:r>
            <a:endParaRPr lang="cs-CZ" sz="2400" dirty="0"/>
          </a:p>
        </p:txBody>
      </p:sp>
      <p:pic>
        <p:nvPicPr>
          <p:cNvPr id="5" name="Obrázek 4" descr="potemník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7132320" y="1484784"/>
            <a:ext cx="2011680" cy="1168140"/>
          </a:xfrm>
          <a:prstGeom prst="rect">
            <a:avLst/>
          </a:prstGeom>
        </p:spPr>
      </p:pic>
      <p:pic>
        <p:nvPicPr>
          <p:cNvPr id="7" name="Obrázek 6" descr="mol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707904" y="4797152"/>
            <a:ext cx="1656184" cy="1656184"/>
          </a:xfrm>
          <a:prstGeom prst="rect">
            <a:avLst/>
          </a:prstGeom>
        </p:spPr>
      </p:pic>
      <p:pic>
        <p:nvPicPr>
          <p:cNvPr id="8" name="Obrázek 7" descr="sekáč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4067944" y="1259856"/>
            <a:ext cx="1512168" cy="1135806"/>
          </a:xfrm>
          <a:prstGeom prst="rect">
            <a:avLst/>
          </a:prstGeom>
        </p:spPr>
      </p:pic>
      <p:pic>
        <p:nvPicPr>
          <p:cNvPr id="10" name="Obrázek 9" descr="moucha domácí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3635896" y="2908972"/>
            <a:ext cx="1728192" cy="1347988"/>
          </a:xfrm>
          <a:prstGeom prst="rect">
            <a:avLst/>
          </a:prstGeom>
        </p:spPr>
      </p:pic>
      <p:sp>
        <p:nvSpPr>
          <p:cNvPr id="11" name="TextovéPole 10"/>
          <p:cNvSpPr txBox="1"/>
          <p:nvPr/>
        </p:nvSpPr>
        <p:spPr>
          <a:xfrm>
            <a:off x="3923928" y="2492896"/>
            <a:ext cx="47276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A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868144" y="3284984"/>
            <a:ext cx="720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B.</a:t>
            </a:r>
            <a:endParaRPr lang="cs-CZ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812360" y="2708920"/>
            <a:ext cx="3658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C.</a:t>
            </a:r>
            <a:endParaRPr lang="cs-CZ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211960" y="4293096"/>
            <a:ext cx="38824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D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7164288" y="4293096"/>
            <a:ext cx="35458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E.</a:t>
            </a:r>
            <a:endParaRPr lang="cs-CZ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923928" y="6479625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E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6804248" y="6381328"/>
            <a:ext cx="34817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F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4644008" y="2492896"/>
            <a:ext cx="54477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Obr.1</a:t>
            </a:r>
            <a:endParaRPr lang="cs-CZ" sz="12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6084168" y="1412776"/>
            <a:ext cx="616779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Obr.2</a:t>
            </a:r>
            <a:endParaRPr lang="cs-CZ" sz="12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7812360" y="1124744"/>
            <a:ext cx="832803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Obr.3</a:t>
            </a:r>
            <a:endParaRPr lang="cs-CZ" sz="1200" dirty="0"/>
          </a:p>
        </p:txBody>
      </p:sp>
      <p:sp>
        <p:nvSpPr>
          <p:cNvPr id="21" name="TextovéPole 20"/>
          <p:cNvSpPr txBox="1"/>
          <p:nvPr/>
        </p:nvSpPr>
        <p:spPr>
          <a:xfrm flipH="1">
            <a:off x="5476811" y="4221088"/>
            <a:ext cx="535349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Obr.4</a:t>
            </a:r>
            <a:endParaRPr lang="cs-CZ" sz="12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7884368" y="4437112"/>
            <a:ext cx="93610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obr.5</a:t>
            </a:r>
            <a:endParaRPr lang="cs-CZ" sz="12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4644008" y="6381328"/>
            <a:ext cx="79208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Obr.6</a:t>
            </a:r>
            <a:endParaRPr lang="cs-CZ" sz="1200" dirty="0"/>
          </a:p>
        </p:txBody>
      </p:sp>
      <p:sp>
        <p:nvSpPr>
          <p:cNvPr id="24" name="TextovéPole 23"/>
          <p:cNvSpPr txBox="1"/>
          <p:nvPr/>
        </p:nvSpPr>
        <p:spPr>
          <a:xfrm flipH="1">
            <a:off x="7709059" y="6237312"/>
            <a:ext cx="82338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Obr.7</a:t>
            </a:r>
            <a:endParaRPr lang="cs-CZ" sz="1200" dirty="0"/>
          </a:p>
        </p:txBody>
      </p:sp>
      <p:pic>
        <p:nvPicPr>
          <p:cNvPr id="25" name="Obrázek 24" descr="258px-Katnik_domowy_Tegenaria_domestica2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5724128" y="1700807"/>
            <a:ext cx="1331664" cy="1574251"/>
          </a:xfrm>
          <a:prstGeom prst="rect">
            <a:avLst/>
          </a:prstGeom>
        </p:spPr>
      </p:pic>
      <p:pic>
        <p:nvPicPr>
          <p:cNvPr id="3074" name="Picture 2" descr="Supella supellectilium">
            <a:hlinkClick r:id="rId7" tooltip="Supella supellectilium"/>
          </p:cNvPr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7241089" y="2780928"/>
            <a:ext cx="1902911" cy="1512000"/>
          </a:xfrm>
          <a:prstGeom prst="rect">
            <a:avLst/>
          </a:prstGeom>
          <a:noFill/>
        </p:spPr>
      </p:pic>
      <p:pic>
        <p:nvPicPr>
          <p:cNvPr id="27" name="Obrázek 26" descr="Silberfischchen.jpg"/>
          <p:cNvPicPr>
            <a:picLocks noChangeAspect="1"/>
          </p:cNvPicPr>
          <p:nvPr/>
        </p:nvPicPr>
        <p:blipFill>
          <a:blip r:embed="rId9" cstate="print"/>
          <a:stretch>
            <a:fillRect/>
          </a:stretch>
        </p:blipFill>
        <p:spPr>
          <a:xfrm>
            <a:off x="6588224" y="4653136"/>
            <a:ext cx="833334" cy="1692000"/>
          </a:xfrm>
          <a:prstGeom prst="rect">
            <a:avLst/>
          </a:prstGeom>
        </p:spPr>
      </p:pic>
      <p:pic>
        <p:nvPicPr>
          <p:cNvPr id="28" name="Obrázek 27" descr="Silberfischchen.jpg"/>
          <p:cNvPicPr>
            <a:picLocks noChangeAspect="1"/>
          </p:cNvPicPr>
          <p:nvPr/>
        </p:nvPicPr>
        <p:blipFill>
          <a:blip r:embed="rId9" cstate="print"/>
          <a:stretch>
            <a:fillRect/>
          </a:stretch>
        </p:blipFill>
        <p:spPr>
          <a:xfrm>
            <a:off x="6588224" y="4725144"/>
            <a:ext cx="833334" cy="16920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/>
              <a:t>Zařaď členovce </a:t>
            </a:r>
            <a:r>
              <a:rPr lang="cs-CZ" sz="2800" b="1" smtClean="0"/>
              <a:t>do skupin:</a:t>
            </a:r>
            <a:endParaRPr lang="cs-CZ" sz="2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cs-CZ" dirty="0" smtClean="0"/>
              <a:t>1. Motýli:</a:t>
            </a:r>
          </a:p>
          <a:p>
            <a:endParaRPr lang="cs-CZ" dirty="0" smtClean="0"/>
          </a:p>
          <a:p>
            <a:pPr>
              <a:buNone/>
            </a:pPr>
            <a:r>
              <a:rPr lang="cs-CZ" dirty="0" smtClean="0"/>
              <a:t>2. Brouci:</a:t>
            </a:r>
          </a:p>
          <a:p>
            <a:endParaRPr lang="cs-CZ" dirty="0" smtClean="0"/>
          </a:p>
          <a:p>
            <a:pPr>
              <a:buNone/>
            </a:pPr>
            <a:r>
              <a:rPr lang="cs-CZ" dirty="0" smtClean="0"/>
              <a:t>3. Dvoukřídlí</a:t>
            </a:r>
          </a:p>
          <a:p>
            <a:endParaRPr lang="cs-CZ" dirty="0" smtClean="0"/>
          </a:p>
          <a:p>
            <a:pPr>
              <a:buNone/>
            </a:pPr>
            <a:r>
              <a:rPr lang="cs-CZ" dirty="0" smtClean="0"/>
              <a:t>4. Ploštice:</a:t>
            </a:r>
          </a:p>
          <a:p>
            <a:endParaRPr lang="cs-CZ" dirty="0" smtClean="0"/>
          </a:p>
          <a:p>
            <a:pPr>
              <a:buNone/>
            </a:pPr>
            <a:r>
              <a:rPr lang="cs-CZ" dirty="0" smtClean="0"/>
              <a:t>5. Pavoukovci:</a:t>
            </a:r>
            <a:endParaRPr lang="cs-CZ" dirty="0"/>
          </a:p>
        </p:txBody>
      </p:sp>
      <p:pic>
        <p:nvPicPr>
          <p:cNvPr id="4" name="Obrázek 3" descr="bzučivka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430658" y="1052736"/>
            <a:ext cx="2393866" cy="1597049"/>
          </a:xfrm>
          <a:prstGeom prst="rect">
            <a:avLst/>
          </a:prstGeom>
        </p:spPr>
      </p:pic>
      <p:pic>
        <p:nvPicPr>
          <p:cNvPr id="6" name="Obrázek 5" descr="zavíječ paprikový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7092280" y="2636077"/>
            <a:ext cx="1788580" cy="2089067"/>
          </a:xfrm>
          <a:prstGeom prst="rect">
            <a:avLst/>
          </a:prstGeom>
        </p:spPr>
      </p:pic>
      <p:pic>
        <p:nvPicPr>
          <p:cNvPr id="7" name="Obrázek 6" descr="potemník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3622930" y="4221088"/>
            <a:ext cx="2485295" cy="1818784"/>
          </a:xfrm>
          <a:prstGeom prst="rect">
            <a:avLst/>
          </a:prstGeom>
        </p:spPr>
      </p:pic>
      <p:sp>
        <p:nvSpPr>
          <p:cNvPr id="9" name="TextovéPole 8"/>
          <p:cNvSpPr txBox="1"/>
          <p:nvPr/>
        </p:nvSpPr>
        <p:spPr>
          <a:xfrm>
            <a:off x="5652120" y="2276872"/>
            <a:ext cx="16561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B.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131840" y="1700808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A.</a:t>
            </a:r>
            <a:endParaRPr lang="cs-CZ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156176" y="3140968"/>
            <a:ext cx="122990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C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938646" y="5670540"/>
            <a:ext cx="9624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D.</a:t>
            </a:r>
            <a:endParaRPr lang="cs-CZ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228184" y="5301208"/>
            <a:ext cx="3577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E.</a:t>
            </a:r>
            <a:endParaRPr lang="cs-CZ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572000" y="3573016"/>
            <a:ext cx="72008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Obr.8</a:t>
            </a:r>
            <a:endParaRPr lang="cs-CZ" sz="1200" dirty="0"/>
          </a:p>
        </p:txBody>
      </p:sp>
      <p:sp>
        <p:nvSpPr>
          <p:cNvPr id="15" name="TextovéPole 14"/>
          <p:cNvSpPr txBox="1"/>
          <p:nvPr/>
        </p:nvSpPr>
        <p:spPr>
          <a:xfrm flipH="1">
            <a:off x="7934020" y="620688"/>
            <a:ext cx="82338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Obr.9</a:t>
            </a:r>
            <a:endParaRPr lang="cs-CZ" sz="12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258905" y="3850015"/>
            <a:ext cx="115212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Obr.10</a:t>
            </a:r>
            <a:endParaRPr lang="cs-CZ" sz="12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5292080" y="6093296"/>
            <a:ext cx="115212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Obr.11</a:t>
            </a:r>
            <a:endParaRPr lang="cs-CZ" sz="12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7956376" y="6381328"/>
            <a:ext cx="118762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Obr.12</a:t>
            </a:r>
            <a:endParaRPr lang="cs-CZ" sz="1200" dirty="0"/>
          </a:p>
        </p:txBody>
      </p:sp>
      <p:pic>
        <p:nvPicPr>
          <p:cNvPr id="19" name="Obrázek 18" descr="258px-Katnik_domowy_Tegenaria_domestica2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3707904" y="1412776"/>
            <a:ext cx="1857596" cy="2196000"/>
          </a:xfrm>
          <a:prstGeom prst="rect">
            <a:avLst/>
          </a:prstGeom>
        </p:spPr>
      </p:pic>
      <p:pic>
        <p:nvPicPr>
          <p:cNvPr id="2049" name="obrázek 11" descr="Popis obrázku chybí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960401" y="5065095"/>
            <a:ext cx="1994807" cy="1305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475656" y="908720"/>
            <a:ext cx="6984776" cy="29546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Zdroje obrázků:</a:t>
            </a:r>
          </a:p>
          <a:p>
            <a:r>
              <a:rPr lang="cs-CZ" sz="1400" dirty="0" smtClean="0"/>
              <a:t>Obr.1-http://cs.wikipedia.org/wiki/Soubor:Indianmeal_moth_2009.jpg</a:t>
            </a:r>
          </a:p>
          <a:p>
            <a:r>
              <a:rPr lang="cs-CZ" sz="1400" dirty="0" smtClean="0"/>
              <a:t>Obr.2-http://cs.wikipedia.org/wiki/Zav%C3%ADje%C4%8D_mou%C4%8Dn%C3%BD</a:t>
            </a:r>
          </a:p>
          <a:p>
            <a:r>
              <a:rPr lang="cs-CZ" sz="1400" dirty="0" smtClean="0"/>
              <a:t>Obr.3-http://cs.wikipedia.org/wiki/Soubor:Tenebrio_molitor01.jpg</a:t>
            </a:r>
          </a:p>
          <a:p>
            <a:r>
              <a:rPr lang="cs-CZ" sz="1400" dirty="0" smtClean="0"/>
              <a:t>Obr.4-http://cs.wikipedia.org/wiki/Soubor:Musca_domestica_September_2007-1.jpg</a:t>
            </a:r>
          </a:p>
          <a:p>
            <a:r>
              <a:rPr lang="cs-CZ" sz="1400" dirty="0" smtClean="0"/>
              <a:t>Obr.5-http://cs.wikipedia.org/wiki/Soubor:Tenebrio_molitor01.jpg</a:t>
            </a:r>
          </a:p>
          <a:p>
            <a:r>
              <a:rPr lang="cs-CZ" sz="1400" dirty="0" smtClean="0"/>
              <a:t>Obr.6-http://cs.wikipedia.org/wiki/Mol_%C5%A1atn%C3%AD</a:t>
            </a:r>
          </a:p>
          <a:p>
            <a:r>
              <a:rPr lang="cs-CZ" sz="1400" dirty="0" smtClean="0"/>
              <a:t>Obr.7-http://cs.wikipedia.org/wiki/Rybenka_dom%C3%A1c%C3%AD</a:t>
            </a:r>
          </a:p>
          <a:p>
            <a:r>
              <a:rPr lang="cs-CZ" sz="1400" dirty="0" smtClean="0"/>
              <a:t>Obr.8-http://cs.wikipedia.org/wiki/Zav%C3%ADje%C4%8D_mou%C4%8Dn%C3%BD</a:t>
            </a:r>
          </a:p>
          <a:p>
            <a:r>
              <a:rPr lang="cs-CZ" sz="1400" dirty="0" smtClean="0"/>
              <a:t>Obr.9-http://cs.wikipedia.org/wiki/Soubor:Musca_domestica_September_2007-1.jpg</a:t>
            </a:r>
          </a:p>
          <a:p>
            <a:r>
              <a:rPr lang="cs-CZ" sz="1400" dirty="0" smtClean="0"/>
              <a:t>Obr.10-http://cs.wikipedia.org/wiki/Soubor:Indianmeal_moth_2009.jpg</a:t>
            </a:r>
          </a:p>
          <a:p>
            <a:r>
              <a:rPr lang="cs-CZ" sz="1400" dirty="0" smtClean="0"/>
              <a:t>Obr.11-http://cs.wikipedia.org/wiki/Soubor:Tenebrio_molitor01.jp</a:t>
            </a:r>
          </a:p>
          <a:p>
            <a:r>
              <a:rPr lang="cs-CZ" sz="1400" dirty="0" smtClean="0"/>
              <a:t>Obr.12-</a:t>
            </a:r>
            <a:r>
              <a:rPr lang="fr-FR" sz="1400" smtClean="0"/>
              <a:t>http://cs.wikipedia.org/wiki/Soubor:Cimex_lectularius.jpg</a:t>
            </a:r>
            <a:endParaRPr lang="cs-CZ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168</TotalTime>
  <Words>133</Words>
  <Application>Microsoft Office PowerPoint</Application>
  <PresentationFormat>Předvádění na obrazovce (4:3)</PresentationFormat>
  <Paragraphs>63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sady Office</vt:lpstr>
      <vt:lpstr>VY_52_INOVACE_07_Členovci lidských sídel-opakování</vt:lpstr>
      <vt:lpstr>Přiřaď obrázek k názvu. Rozliš užitečné a škodlivé členovce, urči, kdo nepatří do hmyzu</vt:lpstr>
      <vt:lpstr>Zařaď členovce do skupin: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EU- 07 kontrolní ot. členovci v bytě</dc:title>
  <dc:creator>Hercík</dc:creator>
  <cp:lastModifiedBy>Hercíková</cp:lastModifiedBy>
  <cp:revision>19</cp:revision>
  <dcterms:created xsi:type="dcterms:W3CDTF">2010-12-19T16:18:34Z</dcterms:created>
  <dcterms:modified xsi:type="dcterms:W3CDTF">2011-06-30T06:15:57Z</dcterms:modified>
</cp:coreProperties>
</file>