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60" r:id="rId2"/>
  </p:sldMasterIdLst>
  <p:notesMasterIdLst>
    <p:notesMasterId r:id="rId30"/>
  </p:notesMasterIdLst>
  <p:handoutMasterIdLst>
    <p:handoutMasterId r:id="rId31"/>
  </p:handoutMasterIdLst>
  <p:sldIdLst>
    <p:sldId id="301" r:id="rId3"/>
    <p:sldId id="302" r:id="rId4"/>
    <p:sldId id="256" r:id="rId5"/>
    <p:sldId id="257" r:id="rId6"/>
    <p:sldId id="258" r:id="rId7"/>
    <p:sldId id="259" r:id="rId8"/>
    <p:sldId id="261" r:id="rId9"/>
    <p:sldId id="262" r:id="rId10"/>
    <p:sldId id="263" r:id="rId11"/>
    <p:sldId id="266" r:id="rId12"/>
    <p:sldId id="272" r:id="rId13"/>
    <p:sldId id="273" r:id="rId14"/>
    <p:sldId id="297" r:id="rId15"/>
    <p:sldId id="274" r:id="rId16"/>
    <p:sldId id="276" r:id="rId17"/>
    <p:sldId id="278" r:id="rId18"/>
    <p:sldId id="296" r:id="rId19"/>
    <p:sldId id="283" r:id="rId20"/>
    <p:sldId id="284" r:id="rId21"/>
    <p:sldId id="286" r:id="rId22"/>
    <p:sldId id="287" r:id="rId23"/>
    <p:sldId id="288" r:id="rId24"/>
    <p:sldId id="289" r:id="rId25"/>
    <p:sldId id="298" r:id="rId26"/>
    <p:sldId id="290" r:id="rId27"/>
    <p:sldId id="295" r:id="rId28"/>
    <p:sldId id="299" r:id="rId29"/>
  </p:sldIdLst>
  <p:sldSz cx="9015413" cy="6859588"/>
  <p:notesSz cx="6858000" cy="9144000"/>
  <p:embeddedFontLst>
    <p:embeddedFont>
      <p:font typeface="Calibri" pitchFamily="34" charset="0"/>
      <p:regular r:id="rId32"/>
      <p:bold r:id="rId33"/>
      <p:italic r:id="rId34"/>
      <p:boldItalic r:id="rId35"/>
    </p:embeddedFont>
    <p:embeddedFont>
      <p:font typeface="Arial Unicode MS" pitchFamily="34" charset="-128"/>
      <p:regular r:id="rId36"/>
    </p:embeddedFont>
  </p:embeddedFont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ychvl" initials="r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56" y="-78"/>
      </p:cViewPr>
      <p:guideLst>
        <p:guide orient="horz" pos="2161"/>
        <p:guide pos="2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8" d="100"/>
          <a:sy n="88" d="100"/>
        </p:scale>
        <p:origin x="-3810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font" Target="fonts/font3.fntdata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font" Target="fonts/font2.fntdata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font" Target="fonts/font1.fntdata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font" Target="fonts/font5.fntdata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4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EE4FA2-029D-449C-B3E6-C421D7A08705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BFFA22-F88D-49AD-8BAB-74F1B762F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0686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1FE623-0234-44A6-B5F7-AF20628711D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76338" y="685800"/>
            <a:ext cx="45053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C5089-9B68-41D2-BF6E-A613C72DB1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046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855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8898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671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33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519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928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8760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5102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7828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24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00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4030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2057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5039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7555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3376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1538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7607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9835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7135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0485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68989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1897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4089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76338" y="685800"/>
            <a:ext cx="450532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C5089-9B68-41D2-BF6E-A613C72DB192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581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6158" y="2131098"/>
            <a:ext cx="7663101" cy="1470119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2314" y="3887394"/>
            <a:ext cx="6310789" cy="1753394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DDFCF7-1503-4E7E-999B-C5FE949E6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323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0B92EA-8B09-4652-A43C-974A9C759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81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845" y="4407457"/>
            <a:ext cx="7663101" cy="136262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1845" y="2906829"/>
            <a:ext cx="7663101" cy="150062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9F9C50-4884-4310-83D1-C516D8CEA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786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0771" y="1600863"/>
            <a:ext cx="3966782" cy="452657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97860" y="1600863"/>
            <a:ext cx="3966782" cy="452657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7D464C-2AE5-44B6-AE0A-365A316CA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973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773" y="1535491"/>
            <a:ext cx="3983686" cy="63918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773" y="2174677"/>
            <a:ext cx="3983686" cy="395276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9083" y="1535491"/>
            <a:ext cx="3985564" cy="63918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9083" y="2174677"/>
            <a:ext cx="3985564" cy="395276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CB8E0F-01C5-4153-979E-8CDF496A5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822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518C1-680C-437B-8015-137ADBB170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040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CDCE7B-2D3E-42C9-9F21-6F0E93120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797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771" y="273110"/>
            <a:ext cx="2965696" cy="11621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5405" y="273110"/>
            <a:ext cx="5039240" cy="585432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0771" y="1435262"/>
            <a:ext cx="2965696" cy="469217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A03BAC-88A8-4716-803C-F8B27AE874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174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7397" y="4801131"/>
            <a:ext cx="5409248" cy="5680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67397" y="613036"/>
            <a:ext cx="5409248" cy="411546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7397" y="5369137"/>
            <a:ext cx="5409248" cy="80478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87A6A-E582-4F01-90B3-6D07C0539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F4E73E-3B58-447D-8719-C714F7465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482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36174" y="274562"/>
            <a:ext cx="2028468" cy="585287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0770" y="274562"/>
            <a:ext cx="5905096" cy="585287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C9E4E3-7410-440B-AC37-A69163DD3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404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6156" y="2130919"/>
            <a:ext cx="7663101" cy="147036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2312" y="3887100"/>
            <a:ext cx="6310789" cy="1753006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64432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3823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2156" y="4407921"/>
            <a:ext cx="7663101" cy="136239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2156" y="2907387"/>
            <a:ext cx="7663101" cy="1500534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98826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0771" y="1600571"/>
            <a:ext cx="3981807" cy="452701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82835" y="1600571"/>
            <a:ext cx="3981807" cy="452701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375450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0771" y="1535469"/>
            <a:ext cx="3983373" cy="63991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771" y="2175379"/>
            <a:ext cx="3983373" cy="395220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9705" y="1535469"/>
            <a:ext cx="3984938" cy="63991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9705" y="2175379"/>
            <a:ext cx="3984938" cy="395220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85117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61073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58928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771" y="273113"/>
            <a:ext cx="2966009" cy="116231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24776" y="273114"/>
            <a:ext cx="5039866" cy="585446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0771" y="1435433"/>
            <a:ext cx="2966009" cy="4692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9787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7084" y="4801712"/>
            <a:ext cx="5409248" cy="56686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67084" y="612917"/>
            <a:ext cx="5409248" cy="41157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7084" y="5368581"/>
            <a:ext cx="5409248" cy="805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97799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05955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36174" y="274702"/>
            <a:ext cx="2028468" cy="585288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0771" y="274702"/>
            <a:ext cx="5935147" cy="585288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21875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0771" y="274559"/>
            <a:ext cx="8113872" cy="1143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0771" y="1600863"/>
            <a:ext cx="8113872" cy="4526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0771" y="6246560"/>
            <a:ext cx="2103596" cy="476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80268" y="6246560"/>
            <a:ext cx="2854881" cy="476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461046" y="6246560"/>
            <a:ext cx="2103596" cy="476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46DD583-B7FF-49F3-8093-6FBA5E55F1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0771" y="274701"/>
            <a:ext cx="8113872" cy="1143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0771" y="1600571"/>
            <a:ext cx="8113872" cy="4527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0771" y="6246671"/>
            <a:ext cx="2103596" cy="476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80266" y="6246671"/>
            <a:ext cx="2854881" cy="476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461046" y="6246671"/>
            <a:ext cx="2103596" cy="476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99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,_Katedr%C3%A1la,_JV_01.jpg" TargetMode="External"/><Relationship Id="rId3" Type="http://schemas.openxmlformats.org/officeDocument/2006/relationships/hyperlink" Target="http://cs.wikipedia.org/wiki/Soubor:Charles_IV-John_Ocko_votive_picture-fragment.jpg" TargetMode="External"/><Relationship Id="rId7" Type="http://schemas.openxmlformats.org/officeDocument/2006/relationships/hyperlink" Target="http://cs.wikipedia.org/wiki/Soubor:PragueCastleNight.jpg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zsky_hrad_karluv_most_panorama.jpg" TargetMode="External"/><Relationship Id="rId11" Type="http://schemas.openxmlformats.org/officeDocument/2006/relationships/hyperlink" Target="http://cs.wikipedia.org/wiki/Soubor:Prague_Charles_University.JPG" TargetMode="External"/><Relationship Id="rId5" Type="http://schemas.openxmlformats.org/officeDocument/2006/relationships/hyperlink" Target="http://cs.wikipedia.org/wiki/Soubor:Karl%C5%AFv_most-2.jpg" TargetMode="External"/><Relationship Id="rId10" Type="http://schemas.openxmlformats.org/officeDocument/2006/relationships/hyperlink" Target="http://cs.wikipedia.org/wiki/Soubor:Czech_crown_jewels.jpg" TargetMode="External"/><Relationship Id="rId4" Type="http://schemas.openxmlformats.org/officeDocument/2006/relationships/hyperlink" Target="http://cs.wikipedia.org/wiki/Soubor:Mapa_-_%C4%8Cechy,_Morava,_Slezsko,_Lu%C5%BEice_-1747.jpg" TargetMode="External"/><Relationship Id="rId9" Type="http://schemas.openxmlformats.org/officeDocument/2006/relationships/hyperlink" Target="http://cs.wikipedia.org/wiki/Soubor:Burgkarlstein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7596789"/>
              </p:ext>
            </p:extLst>
          </p:nvPr>
        </p:nvGraphicFramePr>
        <p:xfrm>
          <a:off x="1624653" y="404907"/>
          <a:ext cx="5766108" cy="2232537"/>
        </p:xfrm>
        <a:graphic>
          <a:graphicData uri="http://schemas.openxmlformats.org/drawingml/2006/table">
            <a:tbl>
              <a:tblPr firstRow="1" firstCol="1" bandRow="1"/>
              <a:tblGrid>
                <a:gridCol w="1753869"/>
                <a:gridCol w="4012239"/>
              </a:tblGrid>
              <a:tr h="467970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8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8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8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8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8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Point „Karel IV.“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8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81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7601" marR="67601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2214" y="5517842"/>
            <a:ext cx="5330989" cy="1049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11742" y="2924854"/>
            <a:ext cx="2591931" cy="199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0128734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popisující nejdůležitější události z období vlády Karla IV. – Lucemburskou dynastii, územní změny, Karlovy zakladatelské počiny. Obsahuje kontrolní úkoly pro žáky.</a:t>
            </a:r>
          </a:p>
        </p:txBody>
      </p:sp>
    </p:spTree>
    <p:extLst>
      <p:ext uri="{BB962C8B-B14F-4D97-AF65-F5344CB8AC3E}">
        <p14:creationId xmlns:p14="http://schemas.microsoft.com/office/powerpoint/2010/main" val="4248517175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375642" y="151079"/>
            <a:ext cx="9165670" cy="600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300">
                <a:solidFill>
                  <a:srgbClr val="000000"/>
                </a:solidFill>
              </a:rPr>
              <a:t>Dnešní téma vyjde v tajence</a:t>
            </a:r>
            <a:endParaRPr lang="cs-CZ" sz="3300"/>
          </a:p>
        </p:txBody>
      </p:sp>
      <p:pic>
        <p:nvPicPr>
          <p:cNvPr id="2052" name="Picture 4" descr="tmpNBK(1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386" y="1121476"/>
            <a:ext cx="4808221" cy="38641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tmpNBK(2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3608" y="861448"/>
            <a:ext cx="3981807" cy="4144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375642" y="151079"/>
            <a:ext cx="9165670" cy="600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300">
                <a:solidFill>
                  <a:srgbClr val="000000"/>
                </a:solidFill>
              </a:rPr>
              <a:t>Správné řešení</a:t>
            </a:r>
            <a:endParaRPr lang="cs-CZ" sz="3300"/>
          </a:p>
        </p:txBody>
      </p:sp>
      <p:pic>
        <p:nvPicPr>
          <p:cNvPr id="3076" name="Picture 4" descr="tmpNBK(3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139" y="1213001"/>
            <a:ext cx="8125141" cy="3466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15028" y="1641542"/>
            <a:ext cx="9210747" cy="9079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5300" b="1" u="sng">
                <a:solidFill>
                  <a:srgbClr val="000000"/>
                </a:solidFill>
                <a:latin typeface="Times New Roman" pitchFamily="18" charset="0"/>
              </a:rPr>
              <a:t>Karel IV. </a:t>
            </a:r>
            <a:endParaRPr lang="cs-CZ" sz="53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375642" y="151079"/>
            <a:ext cx="8391788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000" dirty="0">
                <a:solidFill>
                  <a:srgbClr val="000000"/>
                </a:solidFill>
              </a:rPr>
              <a:t>Portrét Karla IV.</a:t>
            </a:r>
            <a:endParaRPr lang="cs-CZ" sz="3000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0135" y="728181"/>
            <a:ext cx="4337773" cy="5465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3955" y="6394981"/>
            <a:ext cx="80934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http://cs.wikipedia.org/wiki/Soubor:Charles_IV-John_Ocko_votive_picture-fragment.jpg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2" y="621755"/>
            <a:ext cx="9210747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3200" dirty="0">
              <a:solidFill>
                <a:srgbClr val="000000"/>
              </a:solidFill>
            </a:endParaRPr>
          </a:p>
          <a:p>
            <a:pPr algn="ctr" eaLnBrk="1" hangingPunct="1"/>
            <a:r>
              <a:rPr lang="cs-CZ" sz="3200" b="1" dirty="0">
                <a:solidFill>
                  <a:srgbClr val="000000"/>
                </a:solidFill>
              </a:rPr>
              <a:t>Karel IV.</a:t>
            </a:r>
            <a:r>
              <a:rPr lang="cs-CZ" sz="3200" dirty="0">
                <a:solidFill>
                  <a:srgbClr val="000000"/>
                </a:solidFill>
              </a:rPr>
              <a:t> nastoupil </a:t>
            </a:r>
            <a:r>
              <a:rPr lang="cs-CZ" sz="3200" b="1" dirty="0">
                <a:solidFill>
                  <a:srgbClr val="000000"/>
                </a:solidFill>
              </a:rPr>
              <a:t>na český trůn</a:t>
            </a:r>
            <a:r>
              <a:rPr lang="cs-CZ" sz="3200" dirty="0">
                <a:solidFill>
                  <a:srgbClr val="000000"/>
                </a:solidFill>
              </a:rPr>
              <a:t> po smrti svého otce Jana v roce </a:t>
            </a:r>
            <a:r>
              <a:rPr lang="cs-CZ" sz="3200" b="1" dirty="0">
                <a:solidFill>
                  <a:srgbClr val="000000"/>
                </a:solidFill>
              </a:rPr>
              <a:t>1346</a:t>
            </a:r>
            <a:r>
              <a:rPr lang="cs-CZ" sz="3200" dirty="0">
                <a:solidFill>
                  <a:srgbClr val="000000"/>
                </a:solidFill>
              </a:rPr>
              <a:t>.</a:t>
            </a:r>
          </a:p>
          <a:p>
            <a:pPr algn="ctr" eaLnBrk="1" hangingPunct="1"/>
            <a:r>
              <a:rPr lang="cs-CZ" sz="3200" dirty="0">
                <a:solidFill>
                  <a:srgbClr val="000000"/>
                </a:solidFill>
              </a:rPr>
              <a:t> 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3756" y="6"/>
            <a:ext cx="916567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>
                <a:solidFill>
                  <a:srgbClr val="000000"/>
                </a:solidFill>
              </a:rPr>
              <a:t>Rod Lucemburků</a:t>
            </a:r>
            <a:endParaRPr lang="cs-CZ" sz="2400"/>
          </a:p>
        </p:txBody>
      </p:sp>
      <p:pic>
        <p:nvPicPr>
          <p:cNvPr id="8196" name="Picture 4" descr="MSOfficePNG(1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11267" y="496823"/>
            <a:ext cx="9015413" cy="4658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1164491" y="194664"/>
            <a:ext cx="916567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>
                <a:solidFill>
                  <a:srgbClr val="000000"/>
                </a:solidFill>
              </a:rPr>
              <a:t>Dopl</a:t>
            </a:r>
            <a:r>
              <a:rPr lang="cs-CZ" sz="2400" b="1">
                <a:solidFill>
                  <a:srgbClr val="000000"/>
                </a:solidFill>
                <a:latin typeface="Arial Unicode MS" pitchFamily="34" charset="-128"/>
              </a:rPr>
              <a:t>ň</a:t>
            </a:r>
            <a:r>
              <a:rPr lang="cs-CZ" sz="2400" b="1">
                <a:solidFill>
                  <a:srgbClr val="000000"/>
                </a:solidFill>
              </a:rPr>
              <a:t>te rodokmen Lucemburků</a:t>
            </a:r>
            <a:endParaRPr lang="cs-CZ" sz="2400"/>
          </a:p>
        </p:txBody>
      </p:sp>
      <p:pic>
        <p:nvPicPr>
          <p:cNvPr id="9220" name="Picture 4" descr="MSOfficePNG(2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7235" y="1115665"/>
            <a:ext cx="7556044" cy="3912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0" y="1763562"/>
            <a:ext cx="32380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>
                <a:solidFill>
                  <a:srgbClr val="000000"/>
                </a:solidFill>
              </a:rPr>
              <a:t>Jindřich Lucemburský</a:t>
            </a:r>
            <a:endParaRPr lang="cs-CZ"/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386914" y="2269097"/>
            <a:ext cx="17730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>
                <a:solidFill>
                  <a:srgbClr val="000000"/>
                </a:solidFill>
              </a:rPr>
              <a:t>Václav IV.</a:t>
            </a:r>
            <a:endParaRPr lang="cs-CZ"/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138987" y="1292892"/>
            <a:ext cx="20885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>
                <a:solidFill>
                  <a:srgbClr val="000000"/>
                </a:solidFill>
              </a:rPr>
              <a:t>Karel IV.</a:t>
            </a:r>
            <a:endParaRPr lang="cs-CZ"/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217872" y="464861"/>
            <a:ext cx="251680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>
                <a:solidFill>
                  <a:srgbClr val="000000"/>
                </a:solidFill>
              </a:rPr>
              <a:t>Jan Lucemburský</a:t>
            </a:r>
            <a:endParaRPr lang="cs-CZ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0" y="874518"/>
            <a:ext cx="32380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>
                <a:solidFill>
                  <a:srgbClr val="000000"/>
                </a:solidFill>
              </a:rPr>
              <a:t>Zikmund Lucemburský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601030" y="81355"/>
            <a:ext cx="745274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>
                <a:solidFill>
                  <a:srgbClr val="000000"/>
                </a:solidFill>
              </a:rPr>
              <a:t>Zem</a:t>
            </a:r>
            <a:r>
              <a:rPr lang="cs-CZ" sz="32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3200">
                <a:solidFill>
                  <a:srgbClr val="000000"/>
                </a:solidFill>
              </a:rPr>
              <a:t> ve vlastnictví Lucemburků</a:t>
            </a:r>
            <a:endParaRPr lang="cs-CZ" sz="3200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375644" y="1162152"/>
            <a:ext cx="682166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400" dirty="0">
                <a:solidFill>
                  <a:srgbClr val="000000"/>
                </a:solidFill>
              </a:rPr>
              <a:t>Karel zd</a:t>
            </a:r>
            <a:r>
              <a:rPr lang="cs-CZ" sz="24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400" dirty="0">
                <a:solidFill>
                  <a:srgbClr val="000000"/>
                </a:solidFill>
              </a:rPr>
              <a:t>dil po svém otci tyto zem</a:t>
            </a:r>
            <a:r>
              <a:rPr lang="cs-CZ" sz="24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400" dirty="0">
                <a:solidFill>
                  <a:srgbClr val="000000"/>
                </a:solidFill>
              </a:rPr>
              <a:t>:</a:t>
            </a:r>
            <a:r>
              <a:rPr lang="cs-CZ" sz="2400" i="1" dirty="0">
                <a:solidFill>
                  <a:srgbClr val="000000"/>
                </a:solidFill>
              </a:rPr>
              <a:t> </a:t>
            </a:r>
            <a:r>
              <a:rPr lang="cs-CZ" sz="2400" b="1" i="1" dirty="0">
                <a:solidFill>
                  <a:srgbClr val="000000"/>
                </a:solidFill>
              </a:rPr>
              <a:t>Čechy, Moravu, velkou část Slezska, Lucembursko, Horní Lužici</a:t>
            </a:r>
            <a:r>
              <a:rPr lang="cs-CZ" sz="2400" b="1" i="1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>
              <a:buFont typeface="Symbol" pitchFamily="18" charset="2"/>
              <a:buChar char="·"/>
            </a:pPr>
            <a:endParaRPr lang="cs-CZ" sz="2400" dirty="0"/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375642" y="2598518"/>
            <a:ext cx="745274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400" dirty="0">
                <a:solidFill>
                  <a:srgbClr val="000000"/>
                </a:solidFill>
              </a:rPr>
              <a:t>Politickým jednáním, koup</a:t>
            </a:r>
            <a:r>
              <a:rPr lang="cs-CZ" sz="24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400" dirty="0">
                <a:solidFill>
                  <a:srgbClr val="000000"/>
                </a:solidFill>
              </a:rPr>
              <a:t>mi i s</a:t>
            </a:r>
            <a:r>
              <a:rPr lang="cs-CZ" sz="2400" dirty="0">
                <a:solidFill>
                  <a:srgbClr val="000000"/>
                </a:solidFill>
                <a:latin typeface="Arial Unicode MS" pitchFamily="34" charset="-128"/>
              </a:rPr>
              <a:t>ň</a:t>
            </a:r>
            <a:r>
              <a:rPr lang="cs-CZ" sz="2400" dirty="0">
                <a:solidFill>
                  <a:srgbClr val="000000"/>
                </a:solidFill>
              </a:rPr>
              <a:t>atky připojil k českým zemím </a:t>
            </a:r>
            <a:r>
              <a:rPr lang="cs-CZ" sz="2400" b="1" i="1" u="sng" dirty="0">
                <a:solidFill>
                  <a:srgbClr val="000000"/>
                </a:solidFill>
              </a:rPr>
              <a:t>zbytek Slezska, Dolní Lužici, Braniborsko</a:t>
            </a:r>
            <a:endParaRPr lang="cs-CZ" sz="2400" dirty="0"/>
          </a:p>
        </p:txBody>
      </p:sp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318794" y="4418196"/>
            <a:ext cx="743020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400" dirty="0">
                <a:solidFill>
                  <a:srgbClr val="000000"/>
                </a:solidFill>
              </a:rPr>
              <a:t>Braniborsko roku 1415 prodal Karlův syn Zikmund. 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0" y="20345"/>
            <a:ext cx="9165670" cy="8002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300">
                <a:solidFill>
                  <a:srgbClr val="000000"/>
                </a:solidFill>
              </a:rPr>
              <a:t>České zem</a:t>
            </a:r>
            <a:r>
              <a:rPr lang="cs-CZ" sz="23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300">
                <a:solidFill>
                  <a:srgbClr val="000000"/>
                </a:solidFill>
              </a:rPr>
              <a:t> na konci vlády Lucemburků 1437</a:t>
            </a:r>
          </a:p>
          <a:p>
            <a:pPr algn="ctr" eaLnBrk="1" hangingPunct="1"/>
            <a:r>
              <a:rPr lang="cs-CZ" sz="2300">
                <a:solidFill>
                  <a:srgbClr val="000000"/>
                </a:solidFill>
              </a:rPr>
              <a:t>tzv. </a:t>
            </a:r>
            <a:r>
              <a:rPr lang="cs-CZ" sz="2300" b="1">
                <a:solidFill>
                  <a:srgbClr val="000000"/>
                </a:solidFill>
              </a:rPr>
              <a:t>Zem</a:t>
            </a:r>
            <a:r>
              <a:rPr lang="cs-CZ" sz="2300" b="1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300" b="1">
                <a:solidFill>
                  <a:srgbClr val="000000"/>
                </a:solidFill>
              </a:rPr>
              <a:t> koruny české</a:t>
            </a:r>
            <a:endParaRPr lang="cs-CZ" sz="2300"/>
          </a:p>
        </p:txBody>
      </p:sp>
      <p:pic>
        <p:nvPicPr>
          <p:cNvPr id="1028" name="Picture 4" descr="http://upload.wikimedia.org/wikipedia/commons/2/27/Mapa_-_%C4%8Cechy%2C_Morava%2C_Slezsko%2C_Lu%C5%BEice_-1747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0195" y="784455"/>
            <a:ext cx="8095940" cy="563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8761" y="6420641"/>
            <a:ext cx="809347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http://cs.wikipedia.org/wiki/Soubor:Mapa_-_%C4%8Cechy,_Morava,_Slezsko,_Lu%C5%BEice_-1747.jpg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75642" y="151085"/>
            <a:ext cx="9188208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600">
                <a:solidFill>
                  <a:srgbClr val="000000"/>
                </a:solidFill>
              </a:rPr>
              <a:t>Kterým zem</a:t>
            </a:r>
            <a:r>
              <a:rPr lang="cs-CZ" sz="2600">
                <a:solidFill>
                  <a:srgbClr val="000000"/>
                </a:solidFill>
                <a:latin typeface="Arial Unicode MS" pitchFamily="34" charset="-128"/>
              </a:rPr>
              <a:t>ím</a:t>
            </a:r>
            <a:r>
              <a:rPr lang="cs-CZ" sz="2600">
                <a:solidFill>
                  <a:srgbClr val="000000"/>
                </a:solidFill>
              </a:rPr>
              <a:t> říkáme Zem</a:t>
            </a:r>
            <a:r>
              <a:rPr lang="cs-CZ" sz="26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600">
                <a:solidFill>
                  <a:srgbClr val="000000"/>
                </a:solidFill>
              </a:rPr>
              <a:t> koruny české?</a:t>
            </a:r>
            <a:endParaRPr lang="cs-CZ" sz="2600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5920121" y="1493365"/>
            <a:ext cx="262949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Čechy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Morava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Slezsko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HorníLužice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Dolní Lužice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Braniborsko</a:t>
            </a:r>
            <a:endParaRPr lang="cs-CZ" sz="2400"/>
          </a:p>
        </p:txBody>
      </p:sp>
      <p:sp>
        <p:nvSpPr>
          <p:cNvPr id="19461" name="Freeform 5"/>
          <p:cNvSpPr>
            <a:spLocks/>
          </p:cNvSpPr>
          <p:nvPr/>
        </p:nvSpPr>
        <p:spPr bwMode="auto">
          <a:xfrm>
            <a:off x="5803672" y="1499176"/>
            <a:ext cx="2436040" cy="2241496"/>
          </a:xfrm>
          <a:custGeom>
            <a:avLst/>
            <a:gdLst>
              <a:gd name="T0" fmla="*/ 0 w 1297"/>
              <a:gd name="T1" fmla="*/ 0 h 1543"/>
              <a:gd name="T2" fmla="*/ 2057401 w 1297"/>
              <a:gd name="T3" fmla="*/ 0 h 1543"/>
              <a:gd name="T4" fmla="*/ 2057401 w 1297"/>
              <a:gd name="T5" fmla="*/ 2447926 h 1543"/>
              <a:gd name="T6" fmla="*/ 0 w 1297"/>
              <a:gd name="T7" fmla="*/ 2447926 h 1543"/>
              <a:gd name="T8" fmla="*/ 0 w 1297"/>
              <a:gd name="T9" fmla="*/ 0 h 154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297"/>
              <a:gd name="T16" fmla="*/ 0 h 1543"/>
              <a:gd name="T17" fmla="*/ 1297 w 1297"/>
              <a:gd name="T18" fmla="*/ 1543 h 1543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297" h="1543">
                <a:moveTo>
                  <a:pt x="0" y="0"/>
                </a:moveTo>
                <a:lnTo>
                  <a:pt x="1296" y="0"/>
                </a:lnTo>
                <a:lnTo>
                  <a:pt x="1296" y="1542"/>
                </a:lnTo>
                <a:lnTo>
                  <a:pt x="0" y="1542"/>
                </a:lnTo>
                <a:lnTo>
                  <a:pt x="0" y="0"/>
                </a:lnTo>
                <a:close/>
              </a:path>
            </a:pathLst>
          </a:custGeom>
          <a:solidFill>
            <a:srgbClr val="32CD32"/>
          </a:solidFill>
          <a:ln w="38100" cap="flat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75642" y="151085"/>
            <a:ext cx="9188208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600">
                <a:solidFill>
                  <a:srgbClr val="000000"/>
                </a:solidFill>
              </a:rPr>
              <a:t>Kterým zem</a:t>
            </a:r>
            <a:r>
              <a:rPr lang="cs-CZ" sz="2600">
                <a:solidFill>
                  <a:srgbClr val="000000"/>
                </a:solidFill>
                <a:latin typeface="Arial Unicode MS" pitchFamily="34" charset="-128"/>
              </a:rPr>
              <a:t>ím</a:t>
            </a:r>
            <a:r>
              <a:rPr lang="cs-CZ" sz="2600">
                <a:solidFill>
                  <a:srgbClr val="000000"/>
                </a:solidFill>
              </a:rPr>
              <a:t> říkáme Zem</a:t>
            </a:r>
            <a:r>
              <a:rPr lang="cs-CZ" sz="26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600">
                <a:solidFill>
                  <a:srgbClr val="000000"/>
                </a:solidFill>
              </a:rPr>
              <a:t> koruny české?</a:t>
            </a:r>
            <a:endParaRPr lang="cs-CZ" sz="2600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5920121" y="1493365"/>
            <a:ext cx="2629495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Čechy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Morava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Slezsko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HorníLužice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Dolní Lužice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Braniborsko</a:t>
            </a:r>
            <a:endParaRPr lang="cs-CZ" sz="2400"/>
          </a:p>
        </p:txBody>
      </p:sp>
      <p:sp>
        <p:nvSpPr>
          <p:cNvPr id="19461" name="Freeform 5"/>
          <p:cNvSpPr>
            <a:spLocks/>
          </p:cNvSpPr>
          <p:nvPr/>
        </p:nvSpPr>
        <p:spPr bwMode="auto">
          <a:xfrm>
            <a:off x="2121439" y="1499176"/>
            <a:ext cx="2436040" cy="2241496"/>
          </a:xfrm>
          <a:custGeom>
            <a:avLst/>
            <a:gdLst>
              <a:gd name="T0" fmla="*/ 0 w 1297"/>
              <a:gd name="T1" fmla="*/ 0 h 1543"/>
              <a:gd name="T2" fmla="*/ 2057401 w 1297"/>
              <a:gd name="T3" fmla="*/ 0 h 1543"/>
              <a:gd name="T4" fmla="*/ 2057401 w 1297"/>
              <a:gd name="T5" fmla="*/ 2447926 h 1543"/>
              <a:gd name="T6" fmla="*/ 0 w 1297"/>
              <a:gd name="T7" fmla="*/ 2447926 h 1543"/>
              <a:gd name="T8" fmla="*/ 0 w 1297"/>
              <a:gd name="T9" fmla="*/ 0 h 154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297"/>
              <a:gd name="T16" fmla="*/ 0 h 1543"/>
              <a:gd name="T17" fmla="*/ 1297 w 1297"/>
              <a:gd name="T18" fmla="*/ 1543 h 1543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297" h="1543">
                <a:moveTo>
                  <a:pt x="0" y="0"/>
                </a:moveTo>
                <a:lnTo>
                  <a:pt x="1296" y="0"/>
                </a:lnTo>
                <a:lnTo>
                  <a:pt x="1296" y="1542"/>
                </a:lnTo>
                <a:lnTo>
                  <a:pt x="0" y="1542"/>
                </a:lnTo>
                <a:lnTo>
                  <a:pt x="0" y="0"/>
                </a:lnTo>
                <a:close/>
              </a:path>
            </a:pathLst>
          </a:custGeom>
          <a:solidFill>
            <a:srgbClr val="32CD32"/>
          </a:solidFill>
          <a:ln w="38100" cap="flat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268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927836" y="1475927"/>
            <a:ext cx="7745742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700" b="1" dirty="0">
                <a:solidFill>
                  <a:srgbClr val="000000"/>
                </a:solidFill>
              </a:rPr>
              <a:t>Praha</a:t>
            </a:r>
            <a:r>
              <a:rPr lang="cs-CZ" sz="2700" dirty="0">
                <a:solidFill>
                  <a:srgbClr val="000000"/>
                </a:solidFill>
              </a:rPr>
              <a:t> se stala </a:t>
            </a:r>
            <a:r>
              <a:rPr lang="cs-CZ" sz="2700" b="1" dirty="0">
                <a:solidFill>
                  <a:srgbClr val="000000"/>
                </a:solidFill>
              </a:rPr>
              <a:t>sídlem císaře</a:t>
            </a:r>
            <a:r>
              <a:rPr lang="cs-CZ" sz="2700" dirty="0">
                <a:solidFill>
                  <a:srgbClr val="000000"/>
                </a:solidFill>
              </a:rPr>
              <a:t> nastal velký rozvoj </a:t>
            </a:r>
            <a:r>
              <a:rPr lang="cs-CZ" sz="2700" dirty="0" smtClean="0">
                <a:solidFill>
                  <a:srgbClr val="000000"/>
                </a:solidFill>
              </a:rPr>
              <a:t>m</a:t>
            </a:r>
            <a:r>
              <a:rPr lang="cs-CZ" sz="2700" dirty="0" smtClean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700" dirty="0" smtClean="0">
                <a:solidFill>
                  <a:srgbClr val="000000"/>
                </a:solidFill>
              </a:rPr>
              <a:t>sta</a:t>
            </a:r>
          </a:p>
          <a:p>
            <a:pPr eaLnBrk="1" hangingPunct="1">
              <a:buFont typeface="Symbol" pitchFamily="18" charset="2"/>
              <a:buChar char="·"/>
            </a:pPr>
            <a:endParaRPr lang="cs-CZ" sz="2700" dirty="0">
              <a:solidFill>
                <a:srgbClr val="000000"/>
              </a:solidFill>
            </a:endParaRPr>
          </a:p>
          <a:p>
            <a:pPr eaLnBrk="1" hangingPunct="1">
              <a:buFont typeface="Symbol" pitchFamily="18" charset="2"/>
              <a:buChar char="·"/>
            </a:pPr>
            <a:r>
              <a:rPr lang="cs-CZ" sz="2700" dirty="0">
                <a:solidFill>
                  <a:srgbClr val="000000"/>
                </a:solidFill>
              </a:rPr>
              <a:t>Karel založil novou m</a:t>
            </a:r>
            <a:r>
              <a:rPr lang="cs-CZ" sz="27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700" dirty="0">
                <a:solidFill>
                  <a:srgbClr val="000000"/>
                </a:solidFill>
              </a:rPr>
              <a:t>stskou část – </a:t>
            </a:r>
            <a:r>
              <a:rPr lang="cs-CZ" sz="2700" b="1" dirty="0">
                <a:solidFill>
                  <a:srgbClr val="000000"/>
                </a:solidFill>
              </a:rPr>
              <a:t>Nové M</a:t>
            </a:r>
            <a:r>
              <a:rPr lang="cs-CZ" sz="2700" b="1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700" b="1" dirty="0">
                <a:solidFill>
                  <a:srgbClr val="000000"/>
                </a:solidFill>
              </a:rPr>
              <a:t>sto </a:t>
            </a:r>
            <a:r>
              <a:rPr lang="cs-CZ" sz="2700" b="1" dirty="0" smtClean="0">
                <a:solidFill>
                  <a:srgbClr val="000000"/>
                </a:solidFill>
              </a:rPr>
              <a:t>pražské</a:t>
            </a:r>
          </a:p>
          <a:p>
            <a:pPr eaLnBrk="1" hangingPunct="1">
              <a:buFont typeface="Symbol" pitchFamily="18" charset="2"/>
              <a:buChar char="·"/>
            </a:pPr>
            <a:endParaRPr lang="cs-CZ" sz="2700" b="1" dirty="0">
              <a:solidFill>
                <a:srgbClr val="000000"/>
              </a:solidFill>
            </a:endParaRPr>
          </a:p>
          <a:p>
            <a:pPr eaLnBrk="1" hangingPunct="1">
              <a:buFont typeface="Symbol" pitchFamily="18" charset="2"/>
              <a:buChar char="·"/>
            </a:pPr>
            <a:r>
              <a:rPr lang="cs-CZ" sz="2700" dirty="0">
                <a:solidFill>
                  <a:srgbClr val="000000"/>
                </a:solidFill>
              </a:rPr>
              <a:t>Praha se přiřadila k nejv</a:t>
            </a:r>
            <a:r>
              <a:rPr lang="cs-CZ" sz="27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700" dirty="0">
                <a:solidFill>
                  <a:srgbClr val="000000"/>
                </a:solidFill>
              </a:rPr>
              <a:t>tším a nejvýstavn</a:t>
            </a:r>
            <a:r>
              <a:rPr lang="cs-CZ" sz="27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700" dirty="0">
                <a:solidFill>
                  <a:srgbClr val="000000"/>
                </a:solidFill>
              </a:rPr>
              <a:t>jším evropským m</a:t>
            </a:r>
            <a:r>
              <a:rPr lang="cs-CZ" sz="27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700" dirty="0">
                <a:solidFill>
                  <a:srgbClr val="000000"/>
                </a:solidFill>
              </a:rPr>
              <a:t>stům</a:t>
            </a:r>
            <a:endParaRPr lang="cs-CZ" sz="2700" dirty="0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837682" y="377702"/>
            <a:ext cx="756543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 u="sng">
                <a:solidFill>
                  <a:srgbClr val="000000"/>
                </a:solidFill>
                <a:latin typeface="Times New Roman" pitchFamily="18" charset="0"/>
              </a:rPr>
              <a:t>Karlovy zakladatelské počiny</a:t>
            </a:r>
            <a:endParaRPr lang="cs-CZ" sz="36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269" y="-374788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657374" y="3"/>
            <a:ext cx="7993666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600" dirty="0" smtClean="0">
                <a:solidFill>
                  <a:srgbClr val="000000"/>
                </a:solidFill>
              </a:rPr>
              <a:t>Karel IV. Nechal postavit </a:t>
            </a:r>
            <a:r>
              <a:rPr lang="cs-CZ" sz="2600" b="1" dirty="0" smtClean="0">
                <a:solidFill>
                  <a:srgbClr val="000000"/>
                </a:solidFill>
              </a:rPr>
              <a:t>kamenný </a:t>
            </a:r>
            <a:r>
              <a:rPr lang="cs-CZ" sz="2600" b="1" dirty="0">
                <a:solidFill>
                  <a:srgbClr val="000000"/>
                </a:solidFill>
              </a:rPr>
              <a:t>most</a:t>
            </a:r>
            <a:r>
              <a:rPr lang="cs-CZ" sz="2600" dirty="0">
                <a:solidFill>
                  <a:srgbClr val="000000"/>
                </a:solidFill>
              </a:rPr>
              <a:t> přes Vltavu, který nahradil starý most zničený povodní, od 19. stol nazývaný Karlův most.</a:t>
            </a:r>
            <a:endParaRPr lang="cs-CZ" sz="2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1413570"/>
            <a:ext cx="9015413" cy="439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55511" y="6065512"/>
            <a:ext cx="715633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http://cs.wikipedia.org/wiki/Soubor:Karl%C5%AFv_most-2.jpg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454527" y="456146"/>
            <a:ext cx="7880974" cy="892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600" dirty="0">
                <a:solidFill>
                  <a:srgbClr val="000000"/>
                </a:solidFill>
              </a:rPr>
              <a:t>Karel opravil poničený </a:t>
            </a:r>
            <a:r>
              <a:rPr lang="cs-CZ" sz="2600" b="1" dirty="0">
                <a:solidFill>
                  <a:srgbClr val="000000"/>
                </a:solidFill>
              </a:rPr>
              <a:t>Pražský hrad </a:t>
            </a:r>
            <a:r>
              <a:rPr lang="cs-CZ" sz="2600" dirty="0">
                <a:solidFill>
                  <a:srgbClr val="000000"/>
                </a:solidFill>
              </a:rPr>
              <a:t> a začal zde výstavbu </a:t>
            </a:r>
            <a:r>
              <a:rPr lang="cs-CZ" sz="2600" b="1" dirty="0">
                <a:solidFill>
                  <a:srgbClr val="000000"/>
                </a:solidFill>
              </a:rPr>
              <a:t>katedrály svatého Víta</a:t>
            </a:r>
            <a:endParaRPr lang="cs-CZ" sz="2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19274" y="1899720"/>
            <a:ext cx="7881336" cy="2473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55513" y="5340690"/>
            <a:ext cx="604880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http://cs.wikipedia.org/wiki/Soubor:Prazsky_hrad_karluv_most_panorama.jpg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566" y="1584790"/>
            <a:ext cx="8250982" cy="415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01615" y="464609"/>
            <a:ext cx="2654893" cy="6001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300" dirty="0">
                <a:solidFill>
                  <a:srgbClr val="000000"/>
                </a:solidFill>
              </a:rPr>
              <a:t>Pražský hrad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99930" y="6263191"/>
            <a:ext cx="715633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http://cs.wikipedia.org/wiki/Soubor:PragueCastleNight.jpg</a:t>
            </a:r>
          </a:p>
        </p:txBody>
      </p:sp>
    </p:spTree>
    <p:extLst>
      <p:ext uri="{BB962C8B-B14F-4D97-AF65-F5344CB8AC3E}">
        <p14:creationId xmlns:p14="http://schemas.microsoft.com/office/powerpoint/2010/main" val="4125421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1423686" y="116221"/>
            <a:ext cx="59877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dirty="0" smtClean="0">
                <a:solidFill>
                  <a:srgbClr val="000000"/>
                </a:solidFill>
              </a:rPr>
              <a:t>Katedrála sv. Víta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8755" y="819318"/>
            <a:ext cx="6817906" cy="5220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98754" y="6329084"/>
            <a:ext cx="732789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http://cs.wikipedia.org/wiki/Soubor:Praha,_Katedr%C3%A1la,_JV_01.jpg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40708" y="1584790"/>
            <a:ext cx="5458421" cy="4085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3180" y="6496625"/>
            <a:ext cx="452783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http://cs.wikipedia.org/wiki/Soubor:Burgkarlstein02.jpg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7726" y="148340"/>
            <a:ext cx="9312172" cy="99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375642" y="151079"/>
            <a:ext cx="9165670" cy="60016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300" dirty="0">
                <a:solidFill>
                  <a:srgbClr val="000000"/>
                </a:solidFill>
              </a:rPr>
              <a:t>České korunovační klenoty</a:t>
            </a:r>
            <a:endParaRPr lang="cs-CZ" sz="33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39915" y="1429444"/>
            <a:ext cx="6621139" cy="400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70318" y="5867833"/>
            <a:ext cx="698594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http://cs.wikipedia.org/wiki/Soubor:Czech_crown_jewels.jpg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522143" y="1518898"/>
            <a:ext cx="7971128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600" dirty="0">
                <a:solidFill>
                  <a:srgbClr val="000000"/>
                </a:solidFill>
              </a:rPr>
              <a:t>Roku 1348 Karel </a:t>
            </a:r>
            <a:r>
              <a:rPr lang="cs-CZ" sz="2600" b="1" i="1" u="sng" dirty="0">
                <a:solidFill>
                  <a:srgbClr val="000000"/>
                </a:solidFill>
              </a:rPr>
              <a:t>založil</a:t>
            </a:r>
            <a:r>
              <a:rPr lang="cs-CZ" sz="2600" dirty="0">
                <a:solidFill>
                  <a:srgbClr val="000000"/>
                </a:solidFill>
              </a:rPr>
              <a:t> v Praze první </a:t>
            </a:r>
            <a:r>
              <a:rPr lang="cs-CZ" sz="2600" b="1" i="1" u="sng" dirty="0">
                <a:solidFill>
                  <a:srgbClr val="000000"/>
                </a:solidFill>
              </a:rPr>
              <a:t>univerzitu</a:t>
            </a:r>
            <a:r>
              <a:rPr lang="cs-CZ" sz="2600" dirty="0">
                <a:solidFill>
                  <a:srgbClr val="000000"/>
                </a:solidFill>
              </a:rPr>
              <a:t> ve střední Evrop</a:t>
            </a:r>
            <a:r>
              <a:rPr lang="cs-CZ" sz="26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600" dirty="0">
                <a:solidFill>
                  <a:srgbClr val="000000"/>
                </a:solidFill>
              </a:rPr>
              <a:t> – sloužila i studentům z Polska a N</a:t>
            </a:r>
            <a:r>
              <a:rPr lang="cs-CZ" sz="2600" dirty="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600" dirty="0">
                <a:solidFill>
                  <a:srgbClr val="000000"/>
                </a:solidFill>
              </a:rPr>
              <a:t>mecka</a:t>
            </a:r>
            <a:endParaRPr lang="cs-CZ" sz="2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70317" y="398723"/>
            <a:ext cx="6474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Univerzita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375642" y="151079"/>
            <a:ext cx="9165670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000" dirty="0" smtClean="0">
                <a:solidFill>
                  <a:srgbClr val="000000"/>
                </a:solidFill>
              </a:rPr>
              <a:t>Dnešní vstup do Karlovy univerzity</a:t>
            </a:r>
            <a:endParaRPr lang="cs-CZ" sz="3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991759"/>
            <a:ext cx="9015413" cy="5229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9156" y="6460870"/>
            <a:ext cx="749711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http://cs.wikipedia.org/wiki/Soubor:Prague_Charles_University.JPG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0" y="11628"/>
            <a:ext cx="9165670" cy="53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900">
                <a:solidFill>
                  <a:srgbClr val="000000"/>
                </a:solidFill>
              </a:rPr>
              <a:t>Vyjmenuj nejdůležit</a:t>
            </a:r>
            <a:r>
              <a:rPr lang="cs-CZ" sz="29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900">
                <a:solidFill>
                  <a:srgbClr val="000000"/>
                </a:solidFill>
              </a:rPr>
              <a:t>jší stavby a činy Karla IV.</a:t>
            </a:r>
            <a:endParaRPr lang="cs-CZ" sz="2900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5165080" y="1197019"/>
            <a:ext cx="3801499" cy="2215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Karlův most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Karlštejn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Katedrála sv. Víta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Oprava Pražského hradu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Založení Nového M</a:t>
            </a:r>
            <a:r>
              <a:rPr lang="cs-CZ" sz="23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300">
                <a:solidFill>
                  <a:srgbClr val="000000"/>
                </a:solidFill>
              </a:rPr>
              <a:t>sta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Založení univerzity</a:t>
            </a:r>
            <a:endParaRPr lang="cs-CZ" sz="2300"/>
          </a:p>
        </p:txBody>
      </p:sp>
      <p:sp>
        <p:nvSpPr>
          <p:cNvPr id="35845" name="Freeform 5"/>
          <p:cNvSpPr>
            <a:spLocks/>
          </p:cNvSpPr>
          <p:nvPr/>
        </p:nvSpPr>
        <p:spPr bwMode="auto">
          <a:xfrm>
            <a:off x="5104980" y="1185394"/>
            <a:ext cx="3664390" cy="2964935"/>
          </a:xfrm>
          <a:custGeom>
            <a:avLst/>
            <a:gdLst>
              <a:gd name="T0" fmla="*/ 0 w 1951"/>
              <a:gd name="T1" fmla="*/ 0 h 2041"/>
              <a:gd name="T2" fmla="*/ 3095626 w 1951"/>
              <a:gd name="T3" fmla="*/ 0 h 2041"/>
              <a:gd name="T4" fmla="*/ 3095626 w 1951"/>
              <a:gd name="T5" fmla="*/ 3238501 h 2041"/>
              <a:gd name="T6" fmla="*/ 0 w 1951"/>
              <a:gd name="T7" fmla="*/ 3238501 h 2041"/>
              <a:gd name="T8" fmla="*/ 0 w 1951"/>
              <a:gd name="T9" fmla="*/ 0 h 204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51"/>
              <a:gd name="T16" fmla="*/ 0 h 2041"/>
              <a:gd name="T17" fmla="*/ 1951 w 1951"/>
              <a:gd name="T18" fmla="*/ 2041 h 204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51" h="2041">
                <a:moveTo>
                  <a:pt x="0" y="0"/>
                </a:moveTo>
                <a:lnTo>
                  <a:pt x="1950" y="0"/>
                </a:lnTo>
                <a:lnTo>
                  <a:pt x="1950" y="2040"/>
                </a:lnTo>
                <a:lnTo>
                  <a:pt x="0" y="204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38100" cap="flat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0" y="11628"/>
            <a:ext cx="9165670" cy="53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900">
                <a:solidFill>
                  <a:srgbClr val="000000"/>
                </a:solidFill>
              </a:rPr>
              <a:t>Vyjmenuj nejdůležit</a:t>
            </a:r>
            <a:r>
              <a:rPr lang="cs-CZ" sz="29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900">
                <a:solidFill>
                  <a:srgbClr val="000000"/>
                </a:solidFill>
              </a:rPr>
              <a:t>jší stavby a činy Karla IV.</a:t>
            </a:r>
            <a:endParaRPr lang="cs-CZ" sz="2900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5165080" y="1197019"/>
            <a:ext cx="3801499" cy="22159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Karlův most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Karlštejn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Katedrála sv. Víta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Oprava Pražského hradu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Založení Nového M</a:t>
            </a:r>
            <a:r>
              <a:rPr lang="cs-CZ" sz="23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300">
                <a:solidFill>
                  <a:srgbClr val="000000"/>
                </a:solidFill>
              </a:rPr>
              <a:t>sta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300">
                <a:solidFill>
                  <a:srgbClr val="000000"/>
                </a:solidFill>
              </a:rPr>
              <a:t>Založení univerzity</a:t>
            </a:r>
            <a:endParaRPr lang="cs-CZ" sz="2300"/>
          </a:p>
        </p:txBody>
      </p:sp>
      <p:sp>
        <p:nvSpPr>
          <p:cNvPr id="35845" name="Freeform 5"/>
          <p:cNvSpPr>
            <a:spLocks/>
          </p:cNvSpPr>
          <p:nvPr/>
        </p:nvSpPr>
        <p:spPr bwMode="auto">
          <a:xfrm>
            <a:off x="503569" y="1321220"/>
            <a:ext cx="3664390" cy="2964935"/>
          </a:xfrm>
          <a:custGeom>
            <a:avLst/>
            <a:gdLst>
              <a:gd name="T0" fmla="*/ 0 w 1951"/>
              <a:gd name="T1" fmla="*/ 0 h 2041"/>
              <a:gd name="T2" fmla="*/ 3095626 w 1951"/>
              <a:gd name="T3" fmla="*/ 0 h 2041"/>
              <a:gd name="T4" fmla="*/ 3095626 w 1951"/>
              <a:gd name="T5" fmla="*/ 3238501 h 2041"/>
              <a:gd name="T6" fmla="*/ 0 w 1951"/>
              <a:gd name="T7" fmla="*/ 3238501 h 2041"/>
              <a:gd name="T8" fmla="*/ 0 w 1951"/>
              <a:gd name="T9" fmla="*/ 0 h 204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951"/>
              <a:gd name="T16" fmla="*/ 0 h 2041"/>
              <a:gd name="T17" fmla="*/ 1951 w 1951"/>
              <a:gd name="T18" fmla="*/ 2041 h 204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951" h="2041">
                <a:moveTo>
                  <a:pt x="0" y="0"/>
                </a:moveTo>
                <a:lnTo>
                  <a:pt x="1950" y="0"/>
                </a:lnTo>
                <a:lnTo>
                  <a:pt x="1950" y="2040"/>
                </a:lnTo>
                <a:lnTo>
                  <a:pt x="0" y="204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38100" cap="flat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7998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375642" y="151079"/>
            <a:ext cx="9165670" cy="600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300">
                <a:solidFill>
                  <a:srgbClr val="000000"/>
                </a:solidFill>
              </a:rPr>
              <a:t>Politika Karla IV.</a:t>
            </a:r>
            <a:endParaRPr lang="cs-CZ" sz="3300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375642" y="1162154"/>
            <a:ext cx="727243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Karel dával přednost jednání před zbran</a:t>
            </a:r>
            <a:r>
              <a:rPr lang="cs-CZ" sz="24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400">
                <a:solidFill>
                  <a:srgbClr val="000000"/>
                </a:solidFill>
              </a:rPr>
              <a:t>mi.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Součástí této politiky byly i s</a:t>
            </a:r>
            <a:r>
              <a:rPr lang="cs-CZ" sz="2400">
                <a:solidFill>
                  <a:srgbClr val="000000"/>
                </a:solidFill>
                <a:latin typeface="Arial Unicode MS" pitchFamily="34" charset="-128"/>
              </a:rPr>
              <a:t>ň</a:t>
            </a:r>
            <a:r>
              <a:rPr lang="cs-CZ" sz="2400">
                <a:solidFill>
                  <a:srgbClr val="000000"/>
                </a:solidFill>
              </a:rPr>
              <a:t>atky, Karel byl ženat celkem čtyřikrát.</a:t>
            </a:r>
            <a:endParaRPr lang="cs-CZ" sz="24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tmpNB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" y="4"/>
            <a:ext cx="9015413" cy="5229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375642" y="151079"/>
            <a:ext cx="9165670" cy="600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300">
                <a:solidFill>
                  <a:srgbClr val="000000"/>
                </a:solidFill>
              </a:rPr>
              <a:t>Karel IV. zemřel v roce 1378</a:t>
            </a:r>
            <a:endParaRPr lang="cs-CZ" sz="3300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375642" y="1162152"/>
            <a:ext cx="7655588" cy="3126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Bylo mu 62 let.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Za jeho vlády zaznamenaly české zem</a:t>
            </a:r>
            <a:r>
              <a:rPr lang="cs-CZ" sz="24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400">
                <a:solidFill>
                  <a:srgbClr val="000000"/>
                </a:solidFill>
              </a:rPr>
              <a:t> veliký rozkv</a:t>
            </a:r>
            <a:r>
              <a:rPr lang="cs-CZ" sz="2400">
                <a:solidFill>
                  <a:srgbClr val="000000"/>
                </a:solidFill>
                <a:latin typeface="Arial Unicode MS" pitchFamily="34" charset="-128"/>
              </a:rPr>
              <a:t>ě</a:t>
            </a:r>
            <a:r>
              <a:rPr lang="cs-CZ" sz="2400">
                <a:solidFill>
                  <a:srgbClr val="000000"/>
                </a:solidFill>
              </a:rPr>
              <a:t>t a staly se centrem Svaté říše římské.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Proto ho jeden z řečníků na jeho pohřbu nazval „otcem vlasti“.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cs-CZ" sz="2400">
                <a:solidFill>
                  <a:srgbClr val="000000"/>
                </a:solidFill>
              </a:rPr>
              <a:t>Jeho synové už nebyli tak obratní politici a za jejich vlády se české královsví dostalo do hospodářské i politické krize.</a:t>
            </a:r>
            <a:endParaRPr lang="cs-CZ" sz="24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372" y="266936"/>
            <a:ext cx="8113872" cy="453624"/>
          </a:xfrm>
        </p:spPr>
        <p:txBody>
          <a:bodyPr/>
          <a:lstStyle/>
          <a:p>
            <a:r>
              <a:rPr lang="cs-CZ" sz="3600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3177" y="794080"/>
            <a:ext cx="8113872" cy="4526573"/>
          </a:xfrm>
        </p:spPr>
        <p:txBody>
          <a:bodyPr/>
          <a:lstStyle/>
          <a:p>
            <a:r>
              <a:rPr lang="en-US" sz="1000" dirty="0" err="1"/>
              <a:t>Soubor:Charles</a:t>
            </a:r>
            <a:r>
              <a:rPr lang="en-US" sz="1000" dirty="0"/>
              <a:t> IV-John </a:t>
            </a:r>
            <a:r>
              <a:rPr lang="en-US" sz="1000" dirty="0" err="1"/>
              <a:t>Ocko</a:t>
            </a:r>
            <a:r>
              <a:rPr lang="en-US" sz="1000" dirty="0"/>
              <a:t> votive picture-fragment.jpg</a:t>
            </a:r>
            <a:r>
              <a:rPr lang="cs-CZ" sz="1000" dirty="0" smtClean="0"/>
              <a:t>. </a:t>
            </a:r>
            <a:r>
              <a:rPr lang="cs-CZ" sz="1000" dirty="0"/>
              <a:t>[online]. [cit. </a:t>
            </a:r>
            <a:r>
              <a:rPr lang="cs-CZ" sz="1000" dirty="0" smtClean="0"/>
              <a:t>2012-02-21</a:t>
            </a:r>
            <a:r>
              <a:rPr lang="cs-CZ" sz="1000" dirty="0"/>
              <a:t>]. Dostupné z: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</a:t>
            </a:r>
            <a:r>
              <a:rPr lang="cs-CZ" sz="1000" dirty="0" err="1" smtClean="0">
                <a:hlinkClick r:id="rId3"/>
              </a:rPr>
              <a:t>Soubor:Charles_IV-John_Ocko_votive_picture-fragment.jpg</a:t>
            </a:r>
            <a:r>
              <a:rPr lang="cs-CZ" sz="1000" dirty="0" smtClean="0"/>
              <a:t>.</a:t>
            </a:r>
          </a:p>
          <a:p>
            <a:r>
              <a:rPr lang="cs-CZ" sz="1000" dirty="0" smtClean="0"/>
              <a:t> </a:t>
            </a:r>
            <a:r>
              <a:rPr lang="cs-CZ" sz="1000" dirty="0" err="1"/>
              <a:t>Soubor:Mapa</a:t>
            </a:r>
            <a:r>
              <a:rPr lang="cs-CZ" sz="1000" dirty="0"/>
              <a:t> </a:t>
            </a:r>
            <a:r>
              <a:rPr lang="cs-CZ" sz="1000" dirty="0" smtClean="0"/>
              <a:t>Čechy, Morava, Slezsko, Lužice. </a:t>
            </a:r>
            <a:r>
              <a:rPr lang="cs-CZ" sz="1000" dirty="0"/>
              <a:t>[online]. [cit. </a:t>
            </a:r>
            <a:r>
              <a:rPr lang="cs-CZ" sz="1000" dirty="0" smtClean="0"/>
              <a:t>2012-02-21</a:t>
            </a:r>
            <a:r>
              <a:rPr lang="cs-CZ" sz="1000" dirty="0"/>
              <a:t>]. Dostupné z: </a:t>
            </a:r>
            <a:r>
              <a:rPr lang="cs-CZ" sz="1000" dirty="0" smtClean="0">
                <a:hlinkClick r:id="rId4"/>
              </a:rPr>
              <a:t>http</a:t>
            </a:r>
            <a:r>
              <a:rPr lang="cs-CZ" sz="1000" dirty="0">
                <a:hlinkClick r:id="rId4"/>
              </a:rPr>
              <a:t>://cs.wikipedia.org/wiki/Soubor:Mapa_-_%C4%8Cechy,_Morava,_Slezsko,_Lu%C5%BEice_-</a:t>
            </a:r>
            <a:r>
              <a:rPr lang="cs-CZ" sz="1000" dirty="0" smtClean="0">
                <a:hlinkClick r:id="rId4"/>
              </a:rPr>
              <a:t>1747.jpg</a:t>
            </a:r>
            <a:r>
              <a:rPr lang="cs-CZ" sz="1000" dirty="0" smtClean="0"/>
              <a:t>.</a:t>
            </a:r>
          </a:p>
          <a:p>
            <a:r>
              <a:rPr lang="cs-CZ" sz="1000" dirty="0" err="1"/>
              <a:t>Soubor:</a:t>
            </a:r>
            <a:r>
              <a:rPr lang="cs-CZ" sz="1000" dirty="0" err="1" smtClean="0"/>
              <a:t>Karlův</a:t>
            </a:r>
            <a:r>
              <a:rPr lang="cs-CZ" sz="1000" dirty="0" smtClean="0"/>
              <a:t> most-2.jpg. </a:t>
            </a:r>
            <a:r>
              <a:rPr lang="cs-CZ" sz="1000" dirty="0"/>
              <a:t>[online]. [cit. 2012-02-21]. Dostupné </a:t>
            </a:r>
            <a:r>
              <a:rPr lang="cs-CZ" sz="1000" dirty="0" smtClean="0"/>
              <a:t>z: </a:t>
            </a:r>
            <a:r>
              <a:rPr lang="cs-CZ" sz="1000" dirty="0" smtClean="0">
                <a:hlinkClick r:id="rId5"/>
              </a:rPr>
              <a:t>http</a:t>
            </a:r>
            <a:r>
              <a:rPr lang="cs-CZ" sz="1000" dirty="0">
                <a:hlinkClick r:id="rId5"/>
              </a:rPr>
              <a:t>://</a:t>
            </a:r>
            <a:r>
              <a:rPr lang="cs-CZ" sz="1000" dirty="0" smtClean="0">
                <a:hlinkClick r:id="rId5"/>
              </a:rPr>
              <a:t>cs.wikipedia.org/wiki/Soubor:Karl%C5%AFv_most-2.jpg</a:t>
            </a:r>
            <a:r>
              <a:rPr lang="cs-CZ" sz="1000" dirty="0" smtClean="0"/>
              <a:t>.</a:t>
            </a:r>
          </a:p>
          <a:p>
            <a:r>
              <a:rPr lang="cs-CZ" sz="1000" dirty="0" err="1"/>
              <a:t>Soubor:</a:t>
            </a:r>
            <a:r>
              <a:rPr lang="cs-CZ" sz="1000" dirty="0" err="1" smtClean="0"/>
              <a:t>Prazsky</a:t>
            </a:r>
            <a:r>
              <a:rPr lang="cs-CZ" sz="1000" dirty="0" smtClean="0"/>
              <a:t> </a:t>
            </a:r>
            <a:r>
              <a:rPr lang="cs-CZ" sz="1000" dirty="0"/>
              <a:t>hrad </a:t>
            </a:r>
            <a:r>
              <a:rPr lang="cs-CZ" sz="1000" dirty="0" err="1"/>
              <a:t>karluv</a:t>
            </a:r>
            <a:r>
              <a:rPr lang="cs-CZ" sz="1000" dirty="0"/>
              <a:t> most </a:t>
            </a:r>
            <a:r>
              <a:rPr lang="cs-CZ" sz="1000" dirty="0" smtClean="0"/>
              <a:t>panorama.jpg. </a:t>
            </a:r>
            <a:r>
              <a:rPr lang="cs-CZ" sz="1000" dirty="0"/>
              <a:t>[cit. 2012-02-21]. Dostupné z: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cs.wikipedia.org/wiki/</a:t>
            </a:r>
            <a:r>
              <a:rPr lang="cs-CZ" sz="1000" dirty="0" err="1" smtClean="0">
                <a:hlinkClick r:id="rId6"/>
              </a:rPr>
              <a:t>Soubor:Prazsky_hrad_karluv_most_panorama.jpg</a:t>
            </a:r>
            <a:r>
              <a:rPr lang="cs-CZ" sz="1000" dirty="0" smtClean="0"/>
              <a:t>.</a:t>
            </a:r>
          </a:p>
          <a:p>
            <a:r>
              <a:rPr lang="cs-CZ" sz="1000" dirty="0" err="1"/>
              <a:t>Soubor:</a:t>
            </a:r>
            <a:r>
              <a:rPr lang="cs-CZ" sz="1000" dirty="0" err="1" smtClean="0"/>
              <a:t>PragueCastleNight.jpg</a:t>
            </a:r>
            <a:r>
              <a:rPr lang="cs-CZ" sz="1000" dirty="0" smtClean="0"/>
              <a:t>. </a:t>
            </a:r>
            <a:r>
              <a:rPr lang="cs-CZ" sz="1000" dirty="0"/>
              <a:t>. [online]. [cit. 2012-02-21]. Dostupné z: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cs.wikipedia.org/wiki/</a:t>
            </a:r>
            <a:r>
              <a:rPr lang="cs-CZ" sz="1000" dirty="0" err="1" smtClean="0">
                <a:hlinkClick r:id="rId7"/>
              </a:rPr>
              <a:t>Soubor:PragueCastleNight.jpg</a:t>
            </a:r>
            <a:r>
              <a:rPr lang="cs-CZ" sz="1000" dirty="0" smtClean="0"/>
              <a:t>.</a:t>
            </a:r>
          </a:p>
          <a:p>
            <a:r>
              <a:rPr lang="cs-CZ" sz="1000" dirty="0" err="1"/>
              <a:t>Soubor:Praha</a:t>
            </a:r>
            <a:r>
              <a:rPr lang="cs-CZ" sz="1000" dirty="0"/>
              <a:t>, Katedrála, JV </a:t>
            </a:r>
            <a:r>
              <a:rPr lang="cs-CZ" sz="1000" dirty="0" smtClean="0"/>
              <a:t>01.jpg. </a:t>
            </a:r>
            <a:r>
              <a:rPr lang="cs-CZ" sz="1000" dirty="0"/>
              <a:t>[cit. 2012-02-21]. Dostupné z: </a:t>
            </a:r>
            <a:r>
              <a:rPr lang="cs-CZ" sz="1000" dirty="0">
                <a:hlinkClick r:id="rId8"/>
              </a:rPr>
              <a:t>http://cs.wikipedia.org/wiki/Soubor:Praha,_Katedr%C3%A1la,_</a:t>
            </a:r>
            <a:r>
              <a:rPr lang="cs-CZ" sz="1000" dirty="0" smtClean="0">
                <a:hlinkClick r:id="rId8"/>
              </a:rPr>
              <a:t>JV_01.jpg</a:t>
            </a:r>
            <a:r>
              <a:rPr lang="cs-CZ" sz="1000" dirty="0" smtClean="0"/>
              <a:t>.</a:t>
            </a:r>
          </a:p>
          <a:p>
            <a:r>
              <a:rPr lang="cs-CZ" sz="1000" dirty="0" smtClean="0"/>
              <a:t>Soubor:Burgkarlstein02.jpg. </a:t>
            </a:r>
            <a:r>
              <a:rPr lang="cs-CZ" sz="1000" dirty="0"/>
              <a:t>[cit. 2012-02-21]. Dostupné z: </a:t>
            </a:r>
            <a:r>
              <a:rPr lang="cs-CZ" sz="1000" dirty="0">
                <a:hlinkClick r:id="rId9"/>
              </a:rPr>
              <a:t>http://</a:t>
            </a:r>
            <a:r>
              <a:rPr lang="cs-CZ" sz="1000" dirty="0" smtClean="0">
                <a:hlinkClick r:id="rId9"/>
              </a:rPr>
              <a:t>cs.wikipedia.org/wiki/Soubor:Burgkarlstein02.jpg</a:t>
            </a:r>
            <a:r>
              <a:rPr lang="cs-CZ" sz="1000" dirty="0" smtClean="0"/>
              <a:t>.</a:t>
            </a:r>
          </a:p>
          <a:p>
            <a:r>
              <a:rPr lang="cs-CZ" sz="1000" dirty="0" err="1"/>
              <a:t>Soubor:Czech</a:t>
            </a:r>
            <a:r>
              <a:rPr lang="cs-CZ" sz="1000" dirty="0"/>
              <a:t> </a:t>
            </a:r>
            <a:r>
              <a:rPr lang="cs-CZ" sz="1000" dirty="0" err="1"/>
              <a:t>crown</a:t>
            </a:r>
            <a:r>
              <a:rPr lang="cs-CZ" sz="1000" dirty="0"/>
              <a:t> </a:t>
            </a:r>
            <a:r>
              <a:rPr lang="cs-CZ" sz="1000" dirty="0" smtClean="0"/>
              <a:t>jewels.jpg. </a:t>
            </a:r>
            <a:r>
              <a:rPr lang="cs-CZ" sz="1000" dirty="0"/>
              <a:t>[cit. 2012-02-21]. Dostupné z: </a:t>
            </a:r>
            <a:r>
              <a:rPr lang="cs-CZ" sz="1000" dirty="0">
                <a:hlinkClick r:id="rId10"/>
              </a:rPr>
              <a:t>http://</a:t>
            </a:r>
            <a:r>
              <a:rPr lang="cs-CZ" sz="1000" dirty="0" smtClean="0">
                <a:hlinkClick r:id="rId10"/>
              </a:rPr>
              <a:t>cs.wikipedia.org/wiki/</a:t>
            </a:r>
            <a:r>
              <a:rPr lang="cs-CZ" sz="1000" dirty="0" err="1" smtClean="0">
                <a:hlinkClick r:id="rId10"/>
              </a:rPr>
              <a:t>Soubor:Czech_crown_jewels.jpg</a:t>
            </a:r>
            <a:r>
              <a:rPr lang="cs-CZ" sz="1000" dirty="0" smtClean="0"/>
              <a:t>.</a:t>
            </a:r>
          </a:p>
          <a:p>
            <a:r>
              <a:rPr lang="cs-CZ" sz="1000" dirty="0" err="1"/>
              <a:t>Soubor:Prague</a:t>
            </a:r>
            <a:r>
              <a:rPr lang="cs-CZ" sz="1000" dirty="0"/>
              <a:t> Charles </a:t>
            </a:r>
            <a:r>
              <a:rPr lang="cs-CZ" sz="1000" dirty="0" smtClean="0"/>
              <a:t>University.JPG. </a:t>
            </a:r>
            <a:r>
              <a:rPr lang="cs-CZ" sz="1000" dirty="0"/>
              <a:t>[cit. 2012-02-21]. Dostupné z: </a:t>
            </a:r>
            <a:r>
              <a:rPr lang="cs-CZ" sz="1000" dirty="0">
                <a:hlinkClick r:id="rId11"/>
              </a:rPr>
              <a:t>http://</a:t>
            </a:r>
            <a:r>
              <a:rPr lang="cs-CZ" sz="1000" dirty="0" smtClean="0">
                <a:hlinkClick r:id="rId11"/>
              </a:rPr>
              <a:t>cs.wikipedia.org/wiki/</a:t>
            </a:r>
            <a:r>
              <a:rPr lang="cs-CZ" sz="1000" dirty="0" err="1" smtClean="0">
                <a:hlinkClick r:id="rId11"/>
              </a:rPr>
              <a:t>Soubor:Prague_Charles_University.JPG</a:t>
            </a:r>
            <a:r>
              <a:rPr lang="cs-CZ" sz="1000" dirty="0" smtClean="0"/>
              <a:t>.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201313422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689</Words>
  <Application>Microsoft Office PowerPoint</Application>
  <PresentationFormat>Vlastní</PresentationFormat>
  <Paragraphs>137</Paragraphs>
  <Slides>27</Slides>
  <Notes>25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34" baseType="lpstr">
      <vt:lpstr>Arial</vt:lpstr>
      <vt:lpstr>Symbol</vt:lpstr>
      <vt:lpstr>Calibri</vt:lpstr>
      <vt:lpstr>Times New Roman</vt:lpstr>
      <vt:lpstr>Arial Unicode MS</vt:lpstr>
      <vt:lpstr>Výchozí návrh</vt:lpstr>
      <vt:lpstr>1_Výchozí návrh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rychvl</dc:creator>
  <cp:lastModifiedBy>Vladimír Rychlý</cp:lastModifiedBy>
  <cp:revision>19</cp:revision>
  <cp:lastPrinted>2012-03-11T21:27:40Z</cp:lastPrinted>
  <dcterms:created xsi:type="dcterms:W3CDTF">2008-05-29T22:23:34Z</dcterms:created>
  <dcterms:modified xsi:type="dcterms:W3CDTF">2013-01-02T17:53:44Z</dcterms:modified>
</cp:coreProperties>
</file>