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2"/>
  </p:notesMasterIdLst>
  <p:handoutMasterIdLst>
    <p:handoutMasterId r:id="rId13"/>
  </p:handoutMasterIdLst>
  <p:sldIdLst>
    <p:sldId id="262" r:id="rId2"/>
    <p:sldId id="272" r:id="rId3"/>
    <p:sldId id="273" r:id="rId4"/>
    <p:sldId id="271" r:id="rId5"/>
    <p:sldId id="269" r:id="rId6"/>
    <p:sldId id="268" r:id="rId7"/>
    <p:sldId id="275" r:id="rId8"/>
    <p:sldId id="270" r:id="rId9"/>
    <p:sldId id="274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0" d="100"/>
          <a:sy n="70" d="100"/>
        </p:scale>
        <p:origin x="-76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682775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807413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atenaspalace.com/paquetes.htm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Filip_II._Makedonsk%C3%BD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junko21.blog.cz/0611/alexandr-veliky-pokracovan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coiJThHAcb8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junko21.blog.cz/0611/alexandr-veliky-pokracovani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hyperlink" Target="http://www.uncp.edu/home/rwb/lecture_med_civ.ht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s.wikipedia.org/wiki/Hel%C3%A9nismu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celemvzad.cz/clanek/bitva-u-gaugamel/?cislo=1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philosophy.gr/hellinistic/cynics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http://ninimemory.blogspot.cz/2009/11/nas-gordicky-uzel-jak-rozseknout.html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lemvzad.cz/clanek/bitva-u-gaugamel/?cislo=11" TargetMode="External"/><Relationship Id="rId3" Type="http://schemas.openxmlformats.org/officeDocument/2006/relationships/hyperlink" Target="http://atenaspalace.com/paquetes.htm" TargetMode="External"/><Relationship Id="rId7" Type="http://schemas.openxmlformats.org/officeDocument/2006/relationships/hyperlink" Target="http://cs.wikipedia.org/wiki/Hel%C3%A9nismus" TargetMode="External"/><Relationship Id="rId2" Type="http://schemas.openxmlformats.org/officeDocument/2006/relationships/hyperlink" Target="http://www.youtube.com/watch?v=coiJThHAcb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uncp.edu/home/rwb/lecture_med_civ.htm" TargetMode="External"/><Relationship Id="rId5" Type="http://schemas.openxmlformats.org/officeDocument/2006/relationships/hyperlink" Target="http://junko21.blog.cz/0611/alexandr-veliky-pokracovani" TargetMode="External"/><Relationship Id="rId10" Type="http://schemas.openxmlformats.org/officeDocument/2006/relationships/hyperlink" Target="http://ninimemory.blogspot.cz/2009/11/nas-gordicky-uzel-jak-rozseknout.html" TargetMode="External"/><Relationship Id="rId4" Type="http://schemas.openxmlformats.org/officeDocument/2006/relationships/hyperlink" Target="http://cs.wikipedia.org/wiki/Filip_II._Makedonsk%C3%BD" TargetMode="External"/><Relationship Id="rId9" Type="http://schemas.openxmlformats.org/officeDocument/2006/relationships/hyperlink" Target="http://philosophy.gr/hellinistic/cynics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755576" y="3645024"/>
            <a:ext cx="7848872" cy="1872208"/>
          </a:xfrm>
        </p:spPr>
        <p:txBody>
          <a:bodyPr>
            <a:normAutofit fontScale="925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Dějepis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6.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Alexandr Veliký a helenistická kultura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</a:t>
            </a:r>
            <a:r>
              <a:rPr lang="cs-CZ" dirty="0" err="1" smtClean="0"/>
              <a:t>Mgr.Barbora</a:t>
            </a:r>
            <a:r>
              <a:rPr lang="cs-CZ" dirty="0" smtClean="0"/>
              <a:t> Mazurová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STAROVĚKÉ </a:t>
            </a:r>
            <a:b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6600" b="1" dirty="0" smtClean="0">
                <a:solidFill>
                  <a:schemeClr val="tx1"/>
                </a:solidFill>
                <a:latin typeface="Bookman Old Style" pitchFamily="18" charset="0"/>
              </a:rPr>
              <a:t>ŘECKO</a:t>
            </a:r>
          </a:p>
        </p:txBody>
      </p:sp>
      <p:pic>
        <p:nvPicPr>
          <p:cNvPr id="128005" name="Picture 5" descr="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125538"/>
            <a:ext cx="1227137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8006" name="Picture 6" descr="rightcol000[1]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750" y="1125538"/>
            <a:ext cx="12255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93425" y="522025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rgbClr val="00B050"/>
                </a:solidFill>
                <a:hlinkClick r:id="" action="ppaction://noaction"/>
              </a:rPr>
              <a:t>1.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765136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280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19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1280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0" fill="hold"/>
                                        <p:tgtEl>
                                          <p:spTgt spid="1280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800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1026" name="Picture 2" descr="Soubor:Map Macedonia 336 BC-fr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868" y="1019637"/>
            <a:ext cx="7164288" cy="5731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188640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Peloponéské válce získává převahu na úkor poražených Atén i vítězné, ale oslabené Sparty  </a:t>
            </a: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MAKEDONIE</a:t>
            </a:r>
            <a:endParaRPr lang="cs-CZ" sz="24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3923928" y="1019637"/>
            <a:ext cx="1061864" cy="1329243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8388462" y="580526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2.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21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9" name="Rectangle 2"/>
          <p:cNvSpPr>
            <a:spLocks noGrp="1" noChangeArrowheads="1"/>
          </p:cNvSpPr>
          <p:nvPr>
            <p:ph type="title"/>
          </p:nvPr>
        </p:nvSpPr>
        <p:spPr>
          <a:xfrm>
            <a:off x="1691680" y="0"/>
            <a:ext cx="745232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800" b="1" dirty="0" smtClean="0">
                <a:latin typeface="Bookman Old Style" pitchFamily="18" charset="0"/>
              </a:rPr>
              <a:t>Makedonie a říše Alexandra Velikého</a:t>
            </a:r>
          </a:p>
        </p:txBody>
      </p:sp>
      <p:sp>
        <p:nvSpPr>
          <p:cNvPr id="10" name="Rectangle 3"/>
          <p:cNvSpPr txBox="1">
            <a:spLocks noChangeArrowheads="1"/>
          </p:cNvSpPr>
          <p:nvPr/>
        </p:nvSpPr>
        <p:spPr>
          <a:xfrm>
            <a:off x="0" y="1341438"/>
            <a:ext cx="9144000" cy="4525962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58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SzPct val="8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SzPct val="80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FontTx/>
              <a:buChar char="o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228600" algn="l" rtl="0" eaLnBrk="1" latinLnBrk="0" hangingPunct="1">
              <a:spcBef>
                <a:spcPts val="370"/>
              </a:spcBef>
              <a:buClr>
                <a:schemeClr val="accent3"/>
              </a:buClr>
              <a:buChar char="•"/>
              <a:defRPr kumimoji="0"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228600" algn="l" rtl="0" eaLnBrk="1" latinLnBrk="0" hangingPunct="1">
              <a:spcBef>
                <a:spcPts val="370"/>
              </a:spcBef>
              <a:buClr>
                <a:schemeClr val="accent2"/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228600" algn="l" rtl="0" eaLnBrk="1" latinLnBrk="0" hangingPunct="1">
              <a:spcBef>
                <a:spcPts val="370"/>
              </a:spcBef>
              <a:buClr>
                <a:schemeClr val="accent1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228600" algn="l" rtl="0" eaLnBrk="1" latinLnBrk="0" hangingPunct="1">
              <a:spcBef>
                <a:spcPts val="370"/>
              </a:spcBef>
              <a:buClr>
                <a:schemeClr val="accent2">
                  <a:tint val="60000"/>
                </a:schemeClr>
              </a:buClr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Filip II. (359 – 336 př.n.l.)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pomocí silného vojska chce vytvořit mocný stát, který by ovládl celé Řecko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sym typeface="Wingdings 3" pitchFamily="18" charset="2"/>
              </a:rPr>
              <a:t>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r. 338 př.n.l. po bitvě 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Chairóneie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téměř všechny řecké státy uznaly makedonskou nadvládu</a:t>
            </a:r>
          </a:p>
          <a:p>
            <a:pPr>
              <a:lnSpc>
                <a:spcPct val="80000"/>
              </a:lnSpc>
              <a:buFontTx/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Alexandr Makedonský Veliký (336 – 323 př.n.l.)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jeden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z nejlepších vojevůdců všech dob,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měl vynikající vzdělání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– jeho učitelem řecký filozof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Aristotelés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porazil a ovládl Persii, Mezopotámii, osvobodil Egypt (Alexandrie) a podmanil si část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Indie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Vytvořil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jednu z nejmohutnějších říší ve světových dějinách, která se po jeho smrti rozpadla a později se stala součástí Římské říše !</a:t>
            </a:r>
          </a:p>
          <a:p>
            <a:pPr>
              <a:lnSpc>
                <a:spcPct val="80000"/>
              </a:lnSpc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Helénistická kultura</a:t>
            </a:r>
          </a:p>
          <a:p>
            <a:pPr>
              <a:lnSpc>
                <a:spcPct val="80000"/>
              </a:lnSpc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vznikla vzájemným působením řeckých a východních kultur v porobených zemích</a:t>
            </a:r>
          </a:p>
          <a:p>
            <a:pPr>
              <a:lnSpc>
                <a:spcPct val="80000"/>
              </a:lnSpc>
            </a:pPr>
            <a:endParaRPr lang="cs-CZ" sz="1200" dirty="0" smtClean="0">
              <a:cs typeface="Arial" charset="0"/>
            </a:endParaRPr>
          </a:p>
        </p:txBody>
      </p:sp>
      <p:pic>
        <p:nvPicPr>
          <p:cNvPr id="11" name="Picture 5" descr="2079b">
            <a:hlinkClick r:id="rId2"/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0"/>
            <a:ext cx="1306513" cy="1273175"/>
          </a:xfrm>
          <a:prstGeom prst="rect">
            <a:avLst/>
          </a:prstGeom>
          <a:noFill/>
        </p:spPr>
      </p:pic>
      <p:sp>
        <p:nvSpPr>
          <p:cNvPr id="14" name="Rectangle 7"/>
          <p:cNvSpPr>
            <a:spLocks noChangeArrowheads="1"/>
          </p:cNvSpPr>
          <p:nvPr/>
        </p:nvSpPr>
        <p:spPr bwMode="auto">
          <a:xfrm>
            <a:off x="3059832" y="5805264"/>
            <a:ext cx="50165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</a:t>
            </a:r>
            <a:r>
              <a:rPr lang="cs-CZ" dirty="0" err="1">
                <a:hlinkClick r:id="rId4"/>
              </a:rPr>
              <a:t>youtube.com</a:t>
            </a:r>
            <a:r>
              <a:rPr lang="cs-CZ" dirty="0">
                <a:hlinkClick r:id="rId4"/>
              </a:rPr>
              <a:t>/</a:t>
            </a:r>
            <a:r>
              <a:rPr lang="cs-CZ" dirty="0" err="1">
                <a:hlinkClick r:id="rId4"/>
              </a:rPr>
              <a:t>watch</a:t>
            </a:r>
            <a:r>
              <a:rPr lang="cs-CZ" dirty="0">
                <a:hlinkClick r:id="rId4"/>
              </a:rPr>
              <a:t>?v=coiJThHAcb8</a:t>
            </a:r>
            <a:endParaRPr lang="cs-CZ" dirty="0"/>
          </a:p>
          <a:p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331640" y="50758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3.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104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5" dur="8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6" dur="8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8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63" dur="8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64" dur="8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80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8" name="Picture 5" descr="alexandr-map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908720"/>
            <a:ext cx="9144000" cy="4214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2123728" y="5414194"/>
            <a:ext cx="510428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Alexandrovo tažení a nejslavnější bitvy</a:t>
            </a:r>
            <a:endParaRPr lang="cs-CZ" sz="24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76456" y="5414194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4.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35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7" name="Picture 2" descr="http://www.uncp.edu/home/rwb/alexmap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" y="908720"/>
            <a:ext cx="919358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286000" y="5661248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Říše Alexandra Velikého Makedonského</a:t>
            </a:r>
            <a:endParaRPr lang="cs-CZ" sz="24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94224" y="563011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5.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75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Picture 2" descr="Soubor:Diadochen1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434" y="836712"/>
            <a:ext cx="9120683" cy="43779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565599" y="5373216"/>
            <a:ext cx="59766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Rozdělení říše po Alexanderově smrti na tři samostatné celky (v Egyptě nastupuje dynastie Ptolemaiovců)</a:t>
            </a:r>
            <a:endParaRPr lang="cs-CZ" sz="2400" b="1" i="1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525717" y="5572919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6.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05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8" name="Picture 7" descr="Alexandr Veliký (pompejská mozaika podle řecké malby)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04664"/>
            <a:ext cx="4524375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9" descr="Perský král Dareios III. v bitvě u Issu">
            <a:hlinkClick r:id="rId2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1344" y="405218"/>
            <a:ext cx="4187825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 Box 10"/>
          <p:cNvSpPr txBox="1">
            <a:spLocks noChangeArrowheads="1"/>
          </p:cNvSpPr>
          <p:nvPr/>
        </p:nvSpPr>
        <p:spPr bwMode="auto">
          <a:xfrm>
            <a:off x="202773" y="4989075"/>
            <a:ext cx="8689708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/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Alexandr (na koni </a:t>
            </a:r>
            <a:r>
              <a:rPr lang="cs-CZ" sz="2400" b="1" i="1" dirty="0" err="1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Bukefalovi</a:t>
            </a:r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) </a:t>
            </a:r>
            <a:r>
              <a:rPr lang="cs-CZ" sz="24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 perský král </a:t>
            </a:r>
            <a:r>
              <a:rPr lang="cs-CZ" sz="2400" b="1" i="1" dirty="0" err="1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Dareiros</a:t>
            </a:r>
            <a:r>
              <a:rPr lang="cs-CZ" sz="24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III. </a:t>
            </a:r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    v </a:t>
            </a:r>
            <a:r>
              <a:rPr lang="cs-CZ" sz="24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bitvě </a:t>
            </a:r>
            <a:r>
              <a:rPr lang="cs-CZ" sz="2400" b="1" i="1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u </a:t>
            </a:r>
            <a:r>
              <a:rPr lang="cs-CZ" sz="2400" b="1" i="1" dirty="0" err="1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Gaugamél</a:t>
            </a:r>
            <a:r>
              <a:rPr lang="cs-CZ" sz="24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r.331 př.n.l.</a:t>
            </a:r>
          </a:p>
          <a:p>
            <a:pPr algn="ctr"/>
            <a:r>
              <a:rPr lang="cs-CZ" sz="2400" b="1" i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(freska z Pompejí)</a:t>
            </a:r>
          </a:p>
        </p:txBody>
      </p:sp>
      <p:sp>
        <p:nvSpPr>
          <p:cNvPr id="2" name="Obdélník 1"/>
          <p:cNvSpPr/>
          <p:nvPr/>
        </p:nvSpPr>
        <p:spPr>
          <a:xfrm>
            <a:off x="202773" y="4917003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7.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622059" y="4989075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8.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35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103688"/>
          </a:xfrm>
        </p:spPr>
        <p:txBody>
          <a:bodyPr>
            <a:normAutofit/>
          </a:bodyPr>
          <a:lstStyle/>
          <a:p>
            <a:pPr marL="452628" indent="-342900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Alexandr ve věštírně v Delfách přivlekl Pýthii do chrámu násilím, ta pak předpověděla: „Ó synu můj, nikdo Ti neodolá.“</a:t>
            </a:r>
          </a:p>
          <a:p>
            <a:pPr marL="452628" indent="-342900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Setkání s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Diogenem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(filozofem proslulým svojí skromností)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 marL="109728" indent="0">
              <a:buNone/>
              <a:defRPr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Alexander : 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„Dám 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ti cokoliv, co chceš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.“ 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  <a:sym typeface="Wingdings"/>
              </a:rPr>
              <a:t> 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Diogenes </a:t>
            </a:r>
            <a:r>
              <a:rPr lang="cs-CZ" sz="20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i="1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„Ustup mi ze slunce.“ </a:t>
            </a:r>
          </a:p>
          <a:p>
            <a:pPr marL="109728" indent="0" eaLnBrk="1" fontAlgn="auto" hangingPunct="1">
              <a:spcAft>
                <a:spcPts val="0"/>
              </a:spcAft>
              <a:buNone/>
              <a:defRPr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Alexander : 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„Kdybych 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nebyl Alexandrem, chtěl bych být </a:t>
            </a:r>
            <a:r>
              <a:rPr lang="cs-CZ" sz="2000" i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Diogenem.“</a:t>
            </a:r>
            <a:endParaRPr lang="cs-CZ" sz="2000" i="1" dirty="0" smtClean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52628" indent="-342900" eaLnBrk="1" fontAlgn="auto" hangingPunct="1"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Bylo předpovězeno, že kdo rozplete Gordický uzel, </a:t>
            </a:r>
            <a:r>
              <a:rPr lang="cs-CZ" sz="20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stane se pánem Asie – Alexandr ho jednoduše rozsekl.</a:t>
            </a:r>
            <a:endParaRPr lang="cs-CZ" sz="20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116632"/>
            <a:ext cx="8939336" cy="79208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i="1" dirty="0" smtClean="0">
                <a:latin typeface="Bookman Old Style" pitchFamily="18" charset="0"/>
              </a:rPr>
              <a:t>… a na závěr něco málo zajímavostí </a:t>
            </a:r>
            <a:endParaRPr lang="cs-CZ" b="1" i="1" dirty="0">
              <a:latin typeface="Bookman Old Style" pitchFamily="18" charset="0"/>
            </a:endParaRPr>
          </a:p>
        </p:txBody>
      </p:sp>
      <p:pic>
        <p:nvPicPr>
          <p:cNvPr id="25604" name="Picture 4" descr="http://philosophy.gr/hellinistic/alexander_diogenes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3501008"/>
            <a:ext cx="4304261" cy="33748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6" name="Picture 6" descr="http://2.bp.blogspot.com/_5u49f7STCjg/SweYrAAAxLI/AAAAAAAAAGI/nKRejd4fDDk/s1600/Alexander_cuts_the_Gordian_Knot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764" y="3191484"/>
            <a:ext cx="4792207" cy="3717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392" y="3131676"/>
            <a:ext cx="3497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9.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50873" y="3131676"/>
            <a:ext cx="4555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  <a:hlinkClick r:id="" action="ppaction://noaction"/>
              </a:rPr>
              <a:t>10.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670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971600" y="0"/>
            <a:ext cx="7772400" cy="792088"/>
          </a:xfrm>
        </p:spPr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>
          <a:xfrm>
            <a:off x="251520" y="620688"/>
            <a:ext cx="8507288" cy="5832648"/>
          </a:xfrm>
        </p:spPr>
        <p:txBody>
          <a:bodyPr/>
          <a:lstStyle/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TEXT - Tato prezentace slouží jako osnova k výkladu vyučujícího a  podklad pro zápis žáků. 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Není-li uvedeno jinak, je materiál dílem autorky podle učebních osnov odpovídajících ŠVP vyučovaných podle učebnic:</a:t>
            </a:r>
          </a:p>
          <a:p>
            <a:pPr mar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UČEBNICE</a:t>
            </a:r>
          </a:p>
          <a:p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Fraus – Dějepis pro 6.ročník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V.Michovský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„Pravěk a starověk pro ZŠ“, SPN 1. a 2. díl</a:t>
            </a:r>
          </a:p>
          <a:p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J.Rulf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V.Válková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 „Pravěk a starověk pro 6.ročník ZŠ“, SPN</a:t>
            </a:r>
          </a:p>
          <a:p>
            <a:pPr marL="0" lvl="0" indent="0">
              <a:buNone/>
            </a:pP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INTERNET – </a:t>
            </a:r>
            <a:r>
              <a:rPr lang="cs-CZ" sz="1400" dirty="0" err="1">
                <a:latin typeface="Times New Roman" pitchFamily="18" charset="0"/>
                <a:cs typeface="Times New Roman" pitchFamily="18" charset="0"/>
              </a:rPr>
              <a:t>Youtube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- viz odkazy v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prezentaci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http://www.youtube.com/watch?v=coiJThHAcb8</a:t>
            </a:r>
            <a:endParaRPr lang="cs-CZ" sz="1400" dirty="0"/>
          </a:p>
          <a:p>
            <a:pPr marL="0" lvl="0" indent="0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OBRÁZKY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3"/>
              </a:rPr>
              <a:t>atenaspalace.com/paquetes.htm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4"/>
              </a:rPr>
              <a:t>http://cs.wikipedia.org/wiki/Filip_II._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4"/>
              </a:rPr>
              <a:t>Makedonsk%C3%BD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junko21.blog.cz/0611/alexandr-veliky-pokracovani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5"/>
              </a:rPr>
              <a:t>junko21.blog.cz/0611/alexandr-veliky-pokracovani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6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6"/>
              </a:rPr>
              <a:t>www.uncp.edu/home/rwb/lecture_med_civ.htm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7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7"/>
              </a:rPr>
              <a:t>cs.wikipedia.org/wiki/Hel%C3%A9nismus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http://www.celemvzad.cz/clanek/bitva-u-gaugamel/?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cislo=11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8"/>
              </a:rPr>
              <a:t>http://www.celemvzad.cz/clanek/bitva-u-gaugamel/?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8"/>
              </a:rPr>
              <a:t>cislo=11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9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9"/>
              </a:rPr>
              <a:t>philosophy.gr/hellinistic/cynics.htm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r>
              <a:rPr lang="cs-CZ" sz="1400" dirty="0">
                <a:latin typeface="Times New Roman" pitchFamily="18" charset="0"/>
                <a:cs typeface="Times New Roman" pitchFamily="18" charset="0"/>
                <a:hlinkClick r:id="rId10"/>
              </a:rPr>
              <a:t>http://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  <a:hlinkClick r:id="rId10"/>
              </a:rPr>
              <a:t>ninimemory.blogspot.cz/2009/11/nas-gordicky-uzel-jak-rozseknout.html</a:t>
            </a: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AutoNum type="arabicPeriod"/>
            </a:pP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220</TotalTime>
  <Words>484</Words>
  <Application>Microsoft Office PowerPoint</Application>
  <PresentationFormat>Předvádění na obrazovce (4:3)</PresentationFormat>
  <Paragraphs>91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Základní škola a mateřská škola Staré Město   Interaktivní škola pro žáka 21.století</vt:lpstr>
      <vt:lpstr>STAROVĚKÉ  ŘECKO</vt:lpstr>
      <vt:lpstr>Prezentace aplikace PowerPoint</vt:lpstr>
      <vt:lpstr>Makedonie a říše Alexandra Velikého</vt:lpstr>
      <vt:lpstr>Prezentace aplikace PowerPoint</vt:lpstr>
      <vt:lpstr>Prezentace aplikace PowerPoint</vt:lpstr>
      <vt:lpstr>Prezentace aplikace PowerPoint</vt:lpstr>
      <vt:lpstr>Prezentace aplikace PowerPoint</vt:lpstr>
      <vt:lpstr>… a na závěr něco málo zajímavostí 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Barbora Mazurová</cp:lastModifiedBy>
  <cp:revision>27</cp:revision>
  <dcterms:created xsi:type="dcterms:W3CDTF">2010-07-04T09:26:34Z</dcterms:created>
  <dcterms:modified xsi:type="dcterms:W3CDTF">2013-01-02T19:26:20Z</dcterms:modified>
</cp:coreProperties>
</file>