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2" r:id="rId2"/>
    <p:sldId id="271" r:id="rId3"/>
    <p:sldId id="268" r:id="rId4"/>
    <p:sldId id="269" r:id="rId5"/>
    <p:sldId id="270" r:id="rId6"/>
    <p:sldId id="27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7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349231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9371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9FBB7-D93F-4284-91B0-C519D2F26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9E678-0737-43FB-B6B0-14127E158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recko-rim.ic.cz/rimska-republika.php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Tog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7.jpeg"/><Relationship Id="rId7" Type="http://schemas.openxmlformats.org/officeDocument/2006/relationships/hyperlink" Target="http://www.mce.k12tn.net/ancient_rome/time_line.htm" TargetMode="External"/><Relationship Id="rId2" Type="http://schemas.openxmlformats.org/officeDocument/2006/relationships/hyperlink" Target="http://www.iulius.wz.cz/cpage1.htm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gif"/><Relationship Id="rId5" Type="http://schemas.openxmlformats.org/officeDocument/2006/relationships/hyperlink" Target="http://www.italien-facile.com/exercices/exercice-italien-2/exercice-italien-60493.php" TargetMode="External"/><Relationship Id="rId4" Type="http://schemas.openxmlformats.org/officeDocument/2006/relationships/image" Target="../media/image8.jpeg"/><Relationship Id="rId9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vanderbilt.edu/AnS/Classics/roman_provinces/britain/image24.htm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history-if.blog.cz/0905/starovek-ri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anderbilt.edu/AnS/Classics/roman_provinces/britain/image24.htm" TargetMode="External"/><Relationship Id="rId3" Type="http://schemas.openxmlformats.org/officeDocument/2006/relationships/hyperlink" Target="http://cs.wikipedia.org/wiki/Toga" TargetMode="External"/><Relationship Id="rId7" Type="http://schemas.openxmlformats.org/officeDocument/2006/relationships/hyperlink" Target="http://www.mce.k12tn.net/ancient_rome/time_line.htm" TargetMode="External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ifmania.cz/Animovane-Gify-Komiks/animovane-Obrazky-Asterix/Animace-Asterix-Rimane/" TargetMode="External"/><Relationship Id="rId5" Type="http://schemas.openxmlformats.org/officeDocument/2006/relationships/hyperlink" Target="http://www.iulius.wz.cz/cpage1.htm" TargetMode="External"/><Relationship Id="rId10" Type="http://schemas.openxmlformats.org/officeDocument/2006/relationships/hyperlink" Target="http://history-if.blog.cz/0905/starovek-rim" TargetMode="External"/><Relationship Id="rId4" Type="http://schemas.openxmlformats.org/officeDocument/2006/relationships/hyperlink" Target="http://recko-rim.ic.cz/rimska-republika.php" TargetMode="External"/><Relationship Id="rId9" Type="http://schemas.openxmlformats.org/officeDocument/2006/relationships/hyperlink" Target="http://www.italien-facile.com/exercices/exercice-italien-2/exercice-italien-60493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755576" y="3645024"/>
            <a:ext cx="7848872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Vývoj Říma po </a:t>
            </a:r>
            <a:r>
              <a:rPr lang="cs-CZ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ovládnutí Itálie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v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0"/>
            <a:ext cx="2266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2" descr="v 1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1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349500"/>
            <a:ext cx="80645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STAROVĚKÝ </a:t>
            </a:r>
            <a:b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ŘÍM</a:t>
            </a:r>
          </a:p>
        </p:txBody>
      </p:sp>
      <p:sp>
        <p:nvSpPr>
          <p:cNvPr id="2" name="Obdélník 1"/>
          <p:cNvSpPr/>
          <p:nvPr/>
        </p:nvSpPr>
        <p:spPr>
          <a:xfrm>
            <a:off x="0" y="648866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712337" y="644473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274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412875"/>
            <a:ext cx="6491288" cy="4525963"/>
          </a:xfrm>
        </p:spPr>
        <p:txBody>
          <a:bodyPr/>
          <a:lstStyle/>
          <a:p>
            <a:pPr eaLnBrk="1" hangingPunct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Boj plebejů s patriciji si vynutil vznik funkce </a:t>
            </a:r>
            <a:r>
              <a:rPr lang="cs-CZ" sz="24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tribun lidu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= nedotknutelný úředník hájící zájmy plebejů </a:t>
            </a:r>
            <a:r>
              <a:rPr lang="cs-CZ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právem „Veta“</a:t>
            </a:r>
          </a:p>
          <a:p>
            <a:pPr eaLnBrk="1" hangingPunct="1"/>
            <a:r>
              <a:rPr lang="cs-CZ" sz="24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Obranné a výbojné války Říma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asi od r.400 př.n.l. pod heslem „Rozděl a panuj!“ s Etrusky, Latiny, Kelty a Řeky skončily </a:t>
            </a:r>
            <a:r>
              <a:rPr lang="cs-CZ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r.265 př.n.l. ovládnutí Itálie Římem</a:t>
            </a:r>
          </a:p>
        </p:txBody>
      </p:sp>
      <p:pic>
        <p:nvPicPr>
          <p:cNvPr id="257029" name="Picture 5" descr="The Roman Forum was the central area around which ancient Rome developed.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92275" y="4437063"/>
            <a:ext cx="5616575" cy="2149475"/>
          </a:xfrm>
          <a:noFill/>
        </p:spPr>
      </p:pic>
      <p:pic>
        <p:nvPicPr>
          <p:cNvPr id="11268" name="Picture 8" descr="A Roman clad in a toga, the distinctive garb of Ancient Rome.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662738" y="0"/>
            <a:ext cx="2481262" cy="4581525"/>
          </a:xfrm>
          <a:noFill/>
        </p:spPr>
      </p:pic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0"/>
            <a:ext cx="75097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cs-CZ" sz="3600" b="1" dirty="0" smtClean="0">
                <a:latin typeface="Book Antiqua" pitchFamily="18" charset="0"/>
              </a:rPr>
              <a:t>Vývoj Říma do ovládnutí Itálie</a:t>
            </a:r>
          </a:p>
        </p:txBody>
      </p:sp>
      <p:sp>
        <p:nvSpPr>
          <p:cNvPr id="257034" name="Text Box 10"/>
          <p:cNvSpPr txBox="1">
            <a:spLocks noChangeArrowheads="1"/>
          </p:cNvSpPr>
          <p:nvPr/>
        </p:nvSpPr>
        <p:spPr bwMode="auto">
          <a:xfrm>
            <a:off x="250825" y="5949950"/>
            <a:ext cx="12668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 i="1">
                <a:solidFill>
                  <a:schemeClr val="accent2"/>
                </a:solidFill>
              </a:rPr>
              <a:t>FORUM </a:t>
            </a:r>
          </a:p>
          <a:p>
            <a:r>
              <a:rPr lang="cs-CZ" sz="1600" b="1" i="1">
                <a:solidFill>
                  <a:schemeClr val="accent2"/>
                </a:solidFill>
              </a:rPr>
              <a:t>ROMANUM</a:t>
            </a:r>
          </a:p>
        </p:txBody>
      </p:sp>
      <p:sp>
        <p:nvSpPr>
          <p:cNvPr id="11271" name="Text Box 11"/>
          <p:cNvSpPr txBox="1">
            <a:spLocks noChangeArrowheads="1"/>
          </p:cNvSpPr>
          <p:nvPr/>
        </p:nvSpPr>
        <p:spPr bwMode="auto">
          <a:xfrm>
            <a:off x="7596188" y="4868863"/>
            <a:ext cx="10759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ŘÍMAN</a:t>
            </a:r>
          </a:p>
          <a:p>
            <a:r>
              <a:rPr lang="cs-CZ" sz="16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ODĚNÝ </a:t>
            </a:r>
          </a:p>
          <a:p>
            <a:r>
              <a:rPr lang="cs-CZ" sz="16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DO TÓGY</a:t>
            </a:r>
          </a:p>
        </p:txBody>
      </p:sp>
      <p:sp>
        <p:nvSpPr>
          <p:cNvPr id="2" name="Obdélník 1"/>
          <p:cNvSpPr/>
          <p:nvPr/>
        </p:nvSpPr>
        <p:spPr>
          <a:xfrm>
            <a:off x="8663959" y="414908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2.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246412" y="6346309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3.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7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7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7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7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7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7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7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7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7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7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7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7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7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7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7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26" grpId="0"/>
      <p:bldP spid="25703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749" name="Picture 5" descr="Opevnění u Alesie, které umožnilo Caesarovi vzdorovat několikanásobné přesile nepřátel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579" y="1622425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7750" name="Picture 6" descr="Galský náčelník Vercigetorix kapituluje před Caesarem....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795963" y="0"/>
            <a:ext cx="3348037" cy="2511425"/>
          </a:xfrm>
          <a:noFill/>
        </p:spPr>
      </p:pic>
      <p:sp>
        <p:nvSpPr>
          <p:cNvPr id="12292" name="Text Box 8"/>
          <p:cNvSpPr txBox="1">
            <a:spLocks noChangeArrowheads="1"/>
          </p:cNvSpPr>
          <p:nvPr/>
        </p:nvSpPr>
        <p:spPr bwMode="auto">
          <a:xfrm>
            <a:off x="1023938" y="639763"/>
            <a:ext cx="26292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římský obranný val</a:t>
            </a:r>
          </a:p>
        </p:txBody>
      </p:sp>
      <p:pic>
        <p:nvPicPr>
          <p:cNvPr id="12293" name="Picture 9" descr="43[1]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463"/>
            <a:ext cx="189547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tini.gif (2500 bytes)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398" y="4632628"/>
            <a:ext cx="466924" cy="74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ini2.gif (6107 bytes)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055" y="4988216"/>
            <a:ext cx="698975" cy="82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538976" y="920877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5.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504" y="1270227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4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7504" y="5030047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750748" y="444796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7.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vanderbilt.edu/AnS/Classics/roman_provinces/britain/roman%20fort%20looking%20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62281"/>
            <a:ext cx="9144000" cy="440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ovéPole 3"/>
          <p:cNvSpPr txBox="1">
            <a:spLocks noChangeArrowheads="1"/>
          </p:cNvSpPr>
          <p:nvPr/>
        </p:nvSpPr>
        <p:spPr bwMode="auto">
          <a:xfrm>
            <a:off x="1116013" y="404813"/>
            <a:ext cx="54537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u="sng" dirty="0">
                <a:latin typeface="Times New Roman" pitchFamily="18" charset="0"/>
                <a:cs typeface="Times New Roman" pitchFamily="18" charset="0"/>
              </a:rPr>
              <a:t>Sídliště - římské vojenské posádky</a:t>
            </a:r>
          </a:p>
        </p:txBody>
      </p:sp>
      <p:pic>
        <p:nvPicPr>
          <p:cNvPr id="1026" name="Picture 2" descr="http://www.anglaisfacile.com/cgi2/myexam/images2/3140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654" y="4945222"/>
            <a:ext cx="1115616" cy="176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2050" name="Picture 2" descr="vojáci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75" y="34871"/>
            <a:ext cx="9265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10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864096"/>
          </a:xfrm>
        </p:spPr>
        <p:txBody>
          <a:bodyPr>
            <a:normAutofit/>
          </a:bodyPr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107504" y="908720"/>
            <a:ext cx="8928992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TEXT - 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Není-li uvedeno jinak, je materiál dílem autorky podle učebních osnov odpovídajících ŠVP vyučovaných podle učebnic:</a:t>
            </a:r>
          </a:p>
          <a:p>
            <a:pPr marL="0" indent="0">
              <a:buNone/>
            </a:pP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UČEBNICE</a:t>
            </a:r>
          </a:p>
          <a:p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Fraus – Dějepis pro 6.ročník</a:t>
            </a:r>
          </a:p>
          <a:p>
            <a:r>
              <a:rPr lang="cs-CZ" sz="1500" dirty="0" err="1">
                <a:latin typeface="Times New Roman" pitchFamily="18" charset="0"/>
                <a:cs typeface="Times New Roman" pitchFamily="18" charset="0"/>
              </a:rPr>
              <a:t>V.Michovský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 „Pravěk a starověk pro ZŠ“, SPN 1. a 2. díl</a:t>
            </a:r>
          </a:p>
          <a:p>
            <a:r>
              <a:rPr lang="cs-CZ" sz="1500" dirty="0" err="1">
                <a:latin typeface="Times New Roman" pitchFamily="18" charset="0"/>
                <a:cs typeface="Times New Roman" pitchFamily="18" charset="0"/>
              </a:rPr>
              <a:t>J.Rulf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500" dirty="0" err="1">
                <a:latin typeface="Times New Roman" pitchFamily="18" charset="0"/>
                <a:cs typeface="Times New Roman" pitchFamily="18" charset="0"/>
              </a:rPr>
              <a:t>V.Válková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  „Pravěk a starověk pro 6.ročník ZŠ“, SPN</a:t>
            </a:r>
          </a:p>
          <a:p>
            <a:pPr marL="0" lvl="0" indent="0">
              <a:buNone/>
            </a:pP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15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 - viz odkazy v prezentaci</a:t>
            </a:r>
          </a:p>
          <a:p>
            <a:pPr marL="0" lvl="0" indent="0">
              <a:buNone/>
            </a:pP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OBRÁZKY</a:t>
            </a: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"/>
              </a:rPr>
              <a:t>sk.detske-hry.com/na-sochy-12134.htm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cs.wikipedia.org/wiki/Toga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recko-rim.ic.cz/rimska-republika.php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www.iulius.wz.cz/cpage1.htm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www.iulius.wz.cz/cpage1.htm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6"/>
              </a:rPr>
              <a:t>http://www.italien-facile.com/exercices/exercice-italien-2/exercice-italien-60493.php/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www.mce.k12tn.net/ancient_rome/time_line.htm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8"/>
              </a:rPr>
              <a:t>www.vanderbilt.edu/AnS/Classics/roman_provinces/britain/image24.htm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</a:t>
            </a:r>
            <a:r>
              <a:rPr lang="cs-CZ" sz="1500" dirty="0">
                <a:latin typeface="Times New Roman" pitchFamily="18" charset="0"/>
                <a:cs typeface="Times New Roman" pitchFamily="18" charset="0"/>
                <a:hlinkClick r:id="rId9"/>
              </a:rPr>
              <a:t>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www.italien-facile.com/exercices/exercice-italien-2/exercice-italien-60493.php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500" dirty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history-if.blog.cz/0905/starovek-rim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5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200</TotalTime>
  <Words>238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STAROVĚKÝ  ŘÍM</vt:lpstr>
      <vt:lpstr>Vývoj Říma do ovládnutí Itálie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27</cp:revision>
  <dcterms:created xsi:type="dcterms:W3CDTF">2010-07-04T09:26:34Z</dcterms:created>
  <dcterms:modified xsi:type="dcterms:W3CDTF">2013-01-02T20:47:30Z</dcterms:modified>
</cp:coreProperties>
</file>