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10"/>
  </p:notesMasterIdLst>
  <p:handoutMasterIdLst>
    <p:handoutMasterId r:id="rId11"/>
  </p:handoutMasterIdLst>
  <p:sldIdLst>
    <p:sldId id="262" r:id="rId2"/>
    <p:sldId id="271" r:id="rId3"/>
    <p:sldId id="272" r:id="rId4"/>
    <p:sldId id="268" r:id="rId5"/>
    <p:sldId id="269" r:id="rId6"/>
    <p:sldId id="270" r:id="rId7"/>
    <p:sldId id="273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58" autoAdjust="0"/>
  </p:normalViewPr>
  <p:slideViewPr>
    <p:cSldViewPr>
      <p:cViewPr varScale="1">
        <p:scale>
          <a:sx n="70" d="100"/>
          <a:sy n="70" d="100"/>
        </p:scale>
        <p:origin x="-1374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2956677"/>
      </p:ext>
    </p:extLst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2148236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sk.detske-hry.com/na-sochy-12134.htm" TargetMode="Externa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zbynkuv.blog.cz/0807/hannibal-barkas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old.desperado.cz/view.php?cisloclanku=2005043001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youtube.com/watch?v=P3R4ScdLy28&amp;feature=related" TargetMode="External"/><Relationship Id="rId4" Type="http://schemas.openxmlformats.org/officeDocument/2006/relationships/slide" Target="slide6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7.jpeg"/><Relationship Id="rId7" Type="http://schemas.openxmlformats.org/officeDocument/2006/relationships/hyperlink" Target="http://history-if.blog.cz/0905/starovek-rim" TargetMode="External"/><Relationship Id="rId2" Type="http://schemas.openxmlformats.org/officeDocument/2006/relationships/hyperlink" Target="http://old.desperado.cz/view.php?cisloclanku=200504300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youtube.com/watch?v=uckNfXe9oB8&amp;feature=related" TargetMode="External"/><Relationship Id="rId5" Type="http://schemas.openxmlformats.org/officeDocument/2006/relationships/image" Target="../media/image8.jpeg"/><Relationship Id="rId4" Type="http://schemas.openxmlformats.org/officeDocument/2006/relationships/hyperlink" Target="http://www.mgplzen.cz/aktivity/rim_2004/3denA.htm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hyperlink" Target="http://zbynkuv.blog.cz/0807/hannibal-barkas" TargetMode="External"/><Relationship Id="rId1" Type="http://schemas.openxmlformats.org/officeDocument/2006/relationships/slideLayout" Target="../slideLayouts/slideLayout2.xml"/><Relationship Id="rId4" Type="http://schemas.openxmlformats.org/officeDocument/2006/relationships/slide" Target="slid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http://www.ldskorea.net/rome-empire.htm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eg"/><Relationship Id="rId4" Type="http://schemas.openxmlformats.org/officeDocument/2006/relationships/hyperlink" Target="http://rytirmartin.blog.cz/1007/druha-punska-valka" TargetMode="Externa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www.mgplzen.cz/aktivity/rim_2004/3denA.htm" TargetMode="External"/><Relationship Id="rId3" Type="http://schemas.openxmlformats.org/officeDocument/2006/relationships/hyperlink" Target="http://www.youtube.com/watch?v=uckNfXe9oB8&amp;feature=related" TargetMode="External"/><Relationship Id="rId7" Type="http://schemas.openxmlformats.org/officeDocument/2006/relationships/hyperlink" Target="http://history-if.blog.cz/0905/starovek-rim" TargetMode="External"/><Relationship Id="rId2" Type="http://schemas.openxmlformats.org/officeDocument/2006/relationships/hyperlink" Target="http://www.youtube.com/watch?v=P3R4ScdLy28&amp;feature=related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ld.desperado.cz/view.php?cisloclanku=2005043001" TargetMode="External"/><Relationship Id="rId5" Type="http://schemas.openxmlformats.org/officeDocument/2006/relationships/hyperlink" Target="http://zbynkuv.blog.cz/0807/hannibal-barkas" TargetMode="External"/><Relationship Id="rId10" Type="http://schemas.openxmlformats.org/officeDocument/2006/relationships/hyperlink" Target="http://www.ldskorea.net/rome-empire.htm" TargetMode="External"/><Relationship Id="rId4" Type="http://schemas.openxmlformats.org/officeDocument/2006/relationships/hyperlink" Target="http://sk.detske-hry.com/na-sochy-12134.htm" TargetMode="External"/><Relationship Id="rId9" Type="http://schemas.openxmlformats.org/officeDocument/2006/relationships/hyperlink" Target="http://rytirmartin.blog.cz/1007/druha-punska-valk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755576" y="3645024"/>
            <a:ext cx="7848872" cy="1872208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Dějepis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 6.</a:t>
            </a:r>
          </a:p>
          <a:p>
            <a:pPr algn="l"/>
            <a:r>
              <a:rPr lang="cs-CZ" dirty="0" err="1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Tématický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celek: Punské války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</a:t>
            </a:r>
            <a:r>
              <a:rPr lang="cs-CZ" dirty="0" err="1" smtClean="0"/>
              <a:t>Mgr.Barbora</a:t>
            </a:r>
            <a:r>
              <a:rPr lang="cs-CZ" dirty="0" smtClean="0"/>
              <a:t> Mazurová</a:t>
            </a:r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11" descr="v 2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77050" y="0"/>
            <a:ext cx="226695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9" name="Picture 12" descr="v 1">
            <a:hlinkClick r:id="rId2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0"/>
            <a:ext cx="2511425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800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2349500"/>
            <a:ext cx="8064500" cy="1470025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sz="6600" b="1" dirty="0" smtClean="0">
                <a:solidFill>
                  <a:schemeClr val="tx1"/>
                </a:solidFill>
                <a:latin typeface="Bookman Old Style" pitchFamily="18" charset="0"/>
              </a:rPr>
              <a:t>STAROVĚKÝ </a:t>
            </a:r>
            <a:br>
              <a:rPr lang="cs-CZ" sz="6600" b="1" dirty="0" smtClean="0">
                <a:solidFill>
                  <a:schemeClr val="tx1"/>
                </a:solidFill>
                <a:latin typeface="Bookman Old Style" pitchFamily="18" charset="0"/>
              </a:rPr>
            </a:br>
            <a:r>
              <a:rPr lang="cs-CZ" sz="6600" b="1" dirty="0" smtClean="0">
                <a:solidFill>
                  <a:schemeClr val="tx1"/>
                </a:solidFill>
                <a:latin typeface="Bookman Old Style" pitchFamily="18" charset="0"/>
              </a:rPr>
              <a:t>ŘÍM</a:t>
            </a:r>
          </a:p>
        </p:txBody>
      </p:sp>
      <p:sp>
        <p:nvSpPr>
          <p:cNvPr id="2" name="Obdélník 1"/>
          <p:cNvSpPr/>
          <p:nvPr/>
        </p:nvSpPr>
        <p:spPr>
          <a:xfrm>
            <a:off x="0" y="6488668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00B050"/>
                </a:solidFill>
                <a:hlinkClick r:id="" action="ppaction://noaction"/>
              </a:rPr>
              <a:t>1.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8712337" y="6444734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00B050"/>
                </a:solidFill>
                <a:hlinkClick r:id="" action="ppaction://noaction"/>
              </a:rPr>
              <a:t>1.</a:t>
            </a:r>
            <a:endParaRPr lang="cs-CZ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7916913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1280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1280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800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3</a:t>
            </a:fld>
            <a:endParaRPr lang="cs-CZ"/>
          </a:p>
        </p:txBody>
      </p:sp>
      <p:pic>
        <p:nvPicPr>
          <p:cNvPr id="2050" name="Picture 2" descr="h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688" y="722620"/>
            <a:ext cx="6072232" cy="60479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283420" y="219997"/>
            <a:ext cx="640431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 smtClean="0">
                <a:solidFill>
                  <a:srgbClr val="0070C0"/>
                </a:solidFill>
              </a:rPr>
              <a:t>Co se ti na tomto obrázku zdá neobvyklé? </a:t>
            </a:r>
            <a:endParaRPr lang="cs-CZ" sz="2400" b="1" i="1" dirty="0" smtClean="0">
              <a:solidFill>
                <a:srgbClr val="0070C0"/>
              </a:solidFill>
            </a:endParaRPr>
          </a:p>
          <a:p>
            <a:r>
              <a:rPr lang="cs-CZ" sz="2400" b="1" i="1" dirty="0" smtClean="0">
                <a:solidFill>
                  <a:srgbClr val="0070C0"/>
                </a:solidFill>
              </a:rPr>
              <a:t>Víš </a:t>
            </a:r>
            <a:r>
              <a:rPr lang="cs-CZ" sz="2400" b="1" i="1" dirty="0" smtClean="0">
                <a:solidFill>
                  <a:srgbClr val="0070C0"/>
                </a:solidFill>
              </a:rPr>
              <a:t>k jaké události se vztahuje?</a:t>
            </a:r>
            <a:endParaRPr lang="cs-CZ" sz="2400" b="1" i="1" dirty="0">
              <a:solidFill>
                <a:srgbClr val="0070C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7956376" y="5958572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2.</a:t>
            </a:r>
            <a:endParaRPr lang="cs-CZ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724256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8050" name="Rectangle 2"/>
          <p:cNvSpPr>
            <a:spLocks noGrp="1" noChangeArrowheads="1"/>
          </p:cNvSpPr>
          <p:nvPr>
            <p:ph type="title"/>
          </p:nvPr>
        </p:nvSpPr>
        <p:spPr>
          <a:xfrm>
            <a:off x="1835696" y="0"/>
            <a:ext cx="6862217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sz="3600" dirty="0" smtClean="0"/>
              <a:t>              </a:t>
            </a:r>
            <a:r>
              <a:rPr lang="cs-CZ" sz="3600" b="1" dirty="0" smtClean="0">
                <a:latin typeface="Book Antiqua" pitchFamily="18" charset="0"/>
              </a:rPr>
              <a:t>Zápas Říma o vládu nad     </a:t>
            </a:r>
            <a:br>
              <a:rPr lang="cs-CZ" sz="3600" b="1" dirty="0" smtClean="0">
                <a:latin typeface="Book Antiqua" pitchFamily="18" charset="0"/>
              </a:rPr>
            </a:br>
            <a:r>
              <a:rPr lang="cs-CZ" sz="3600" b="1" dirty="0" smtClean="0">
                <a:latin typeface="Book Antiqua" pitchFamily="18" charset="0"/>
              </a:rPr>
              <a:t>                Středozemním mořem</a:t>
            </a:r>
          </a:p>
        </p:txBody>
      </p:sp>
      <p:sp>
        <p:nvSpPr>
          <p:cNvPr id="2580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850" y="1385888"/>
            <a:ext cx="8640763" cy="5472112"/>
          </a:xfrm>
        </p:spPr>
        <p:txBody>
          <a:bodyPr/>
          <a:lstStyle/>
          <a:p>
            <a:pPr marL="508000" indent="-508000" eaLnBrk="1" hangingPunct="1">
              <a:lnSpc>
                <a:spcPct val="80000"/>
              </a:lnSpc>
              <a:buFontTx/>
              <a:buNone/>
              <a:defRPr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    </a:t>
            </a:r>
            <a:r>
              <a:rPr lang="cs-CZ" sz="2000" b="1" u="sng" dirty="0" smtClean="0">
                <a:solidFill>
                  <a:schemeClr val="hlink"/>
                </a:solidFill>
                <a:latin typeface="Times New Roman" pitchFamily="18" charset="0"/>
                <a:cs typeface="Times New Roman" pitchFamily="18" charset="0"/>
              </a:rPr>
              <a:t>Řím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(Itálie)               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  <a:sym typeface="Wingdings 2" pitchFamily="18" charset="2"/>
              </a:rPr>
              <a:t>X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</a:t>
            </a:r>
            <a:r>
              <a:rPr lang="cs-CZ" sz="2000" dirty="0" smtClean="0">
                <a:solidFill>
                  <a:schemeClr val="hlin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u="sng" dirty="0" smtClean="0">
                <a:solidFill>
                  <a:schemeClr val="hlink"/>
                </a:solidFill>
                <a:latin typeface="Times New Roman" pitchFamily="18" charset="0"/>
                <a:cs typeface="Times New Roman" pitchFamily="18" charset="0"/>
              </a:rPr>
              <a:t>Kartágo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(sever. Afrika)</a:t>
            </a:r>
          </a:p>
          <a:p>
            <a:pPr marL="508000" indent="-508000" eaLnBrk="1" hangingPunct="1">
              <a:lnSpc>
                <a:spcPct val="80000"/>
              </a:lnSpc>
              <a:buFontTx/>
              <a:buNone/>
              <a:defRPr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   </a:t>
            </a:r>
            <a:r>
              <a:rPr lang="cs-CZ" sz="2000" i="1" dirty="0" smtClean="0">
                <a:latin typeface="Times New Roman" pitchFamily="18" charset="0"/>
                <a:cs typeface="Times New Roman" pitchFamily="18" charset="0"/>
              </a:rPr>
              <a:t>pěší vojsko                                   loďstvo – žoldnéři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508000" indent="-508000" eaLnBrk="1" hangingPunct="1">
              <a:lnSpc>
                <a:spcPct val="80000"/>
              </a:lnSpc>
              <a:buFontTx/>
              <a:buNone/>
              <a:defRPr/>
            </a:pPr>
            <a:r>
              <a:rPr lang="cs-CZ" sz="2000" b="1" u="sng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Punské války</a:t>
            </a:r>
          </a:p>
          <a:p>
            <a:pPr marL="508000" indent="-508000" eaLnBrk="1" hangingPunct="1">
              <a:lnSpc>
                <a:spcPct val="80000"/>
              </a:lnSpc>
              <a:buFontTx/>
              <a:buAutoNum type="romanUcPeriod"/>
              <a:defRPr/>
            </a:pP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264 – 241 př.n.l.  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sym typeface="Wingdings 3" pitchFamily="18" charset="2"/>
              </a:rPr>
              <a:t> 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Řím získává Sicílii (= provincie), později     </a:t>
            </a:r>
          </a:p>
          <a:p>
            <a:pPr marL="508000" indent="-508000" eaLnBrk="1" hangingPunct="1">
              <a:lnSpc>
                <a:spcPct val="80000"/>
              </a:lnSpc>
              <a:buFontTx/>
              <a:buNone/>
              <a:defRPr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               Korsiku a Sardinii</a:t>
            </a:r>
          </a:p>
          <a:p>
            <a:pPr marL="508000" indent="-508000" eaLnBrk="1" hangingPunct="1">
              <a:lnSpc>
                <a:spcPct val="80000"/>
              </a:lnSpc>
              <a:buFontTx/>
              <a:buNone/>
              <a:defRPr/>
            </a:pP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II.    218 – 201 př.n.l.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sym typeface="Wingdings 3" pitchFamily="18" charset="2"/>
              </a:rPr>
              <a:t> 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kartaginský vojevůdce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Hannibal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přešel z </a:t>
            </a:r>
            <a:br>
              <a:rPr lang="cs-CZ" sz="2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       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Hispanie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přes Alpy se slony   </a:t>
            </a:r>
          </a:p>
          <a:p>
            <a:pPr marL="508000" indent="-508000" eaLnBrk="1" hangingPunct="1">
              <a:lnSpc>
                <a:spcPct val="80000"/>
              </a:lnSpc>
              <a:buFontTx/>
              <a:buNone/>
              <a:defRPr/>
            </a:pP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  <a:sym typeface="Wingdings 2" pitchFamily="18" charset="2"/>
              </a:rPr>
              <a:t>X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sym typeface="Wingdings 2" pitchFamily="18" charset="2"/>
              </a:rPr>
              <a:t>                                                                                                               </a:t>
            </a:r>
            <a:br>
              <a:rPr lang="cs-CZ" sz="2000" dirty="0" smtClean="0">
                <a:latin typeface="Times New Roman" pitchFamily="18" charset="0"/>
                <a:cs typeface="Times New Roman" pitchFamily="18" charset="0"/>
                <a:sym typeface="Wingdings 2" pitchFamily="18" charset="2"/>
              </a:rPr>
            </a:br>
            <a:r>
              <a:rPr lang="cs-CZ" sz="2000" dirty="0" smtClean="0">
                <a:latin typeface="Times New Roman" pitchFamily="18" charset="0"/>
                <a:cs typeface="Times New Roman" pitchFamily="18" charset="0"/>
                <a:sym typeface="Wingdings 2" pitchFamily="18" charset="2"/>
              </a:rPr>
              <a:t>                                     římský vojevůdce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sym typeface="Wingdings 2" pitchFamily="18" charset="2"/>
              </a:rPr>
              <a:t>Scipio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sym typeface="Wingdings 2" pitchFamily="18" charset="2"/>
              </a:rPr>
              <a:t> zaútočil přímo na  </a:t>
            </a:r>
            <a:br>
              <a:rPr lang="cs-CZ" sz="2000" dirty="0" smtClean="0">
                <a:latin typeface="Times New Roman" pitchFamily="18" charset="0"/>
                <a:cs typeface="Times New Roman" pitchFamily="18" charset="0"/>
                <a:sym typeface="Wingdings 2" pitchFamily="18" charset="2"/>
              </a:rPr>
            </a:br>
            <a:r>
              <a:rPr lang="cs-CZ" sz="2000" dirty="0" smtClean="0">
                <a:latin typeface="Times New Roman" pitchFamily="18" charset="0"/>
                <a:cs typeface="Times New Roman" pitchFamily="18" charset="0"/>
                <a:sym typeface="Wingdings 2" pitchFamily="18" charset="2"/>
              </a:rPr>
              <a:t>                                     Kartágo a podmanil si ho</a:t>
            </a:r>
          </a:p>
          <a:p>
            <a:pPr marL="508000" indent="-508000" eaLnBrk="1" hangingPunct="1">
              <a:lnSpc>
                <a:spcPct val="80000"/>
              </a:lnSpc>
              <a:buFontTx/>
              <a:buNone/>
              <a:defRPr/>
            </a:pP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  <a:sym typeface="Wingdings 2" pitchFamily="18" charset="2"/>
              </a:rPr>
              <a:t>III.    149 – 146 př.n.l.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sym typeface="Wingdings 2" pitchFamily="18" charset="2"/>
              </a:rPr>
              <a:t>  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sym typeface="Wingdings 3" pitchFamily="18" charset="2"/>
              </a:rPr>
              <a:t> 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Kartágo srovnáno se zemí za to, že vedlo </a:t>
            </a:r>
            <a:br>
              <a:rPr lang="cs-CZ" sz="2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        obrannou válku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sym typeface="Wingdings 2" pitchFamily="18" charset="2"/>
              </a:rPr>
              <a:t> </a:t>
            </a:r>
          </a:p>
          <a:p>
            <a:pPr marL="508000" indent="-508000" eaLnBrk="1" hangingPunct="1">
              <a:lnSpc>
                <a:spcPct val="80000"/>
              </a:lnSpc>
              <a:buFontTx/>
              <a:buNone/>
              <a:defRPr/>
            </a:pPr>
            <a:endParaRPr lang="cs-CZ" sz="2000" dirty="0" smtClean="0">
              <a:cs typeface="Arial" charset="0"/>
              <a:sym typeface="Wingdings 2" pitchFamily="18" charset="2"/>
            </a:endParaRPr>
          </a:p>
          <a:p>
            <a:pPr marL="508000" indent="-508000" eaLnBrk="1" hangingPunct="1">
              <a:lnSpc>
                <a:spcPct val="80000"/>
              </a:lnSpc>
              <a:defRPr/>
            </a:pPr>
            <a:endParaRPr lang="cs-CZ" sz="2000" dirty="0" smtClean="0">
              <a:cs typeface="Arial" charset="0"/>
              <a:sym typeface="Wingdings 2" pitchFamily="18" charset="2"/>
            </a:endParaRPr>
          </a:p>
          <a:p>
            <a:pPr marL="508000" indent="-508000" eaLnBrk="1" hangingPunct="1">
              <a:lnSpc>
                <a:spcPct val="80000"/>
              </a:lnSpc>
              <a:buFontTx/>
              <a:buNone/>
              <a:defRPr/>
            </a:pPr>
            <a:endParaRPr lang="cs-CZ" sz="2000" dirty="0" smtClean="0">
              <a:cs typeface="Arial" charset="0"/>
              <a:sym typeface="Wingdings 2" pitchFamily="18" charset="2"/>
            </a:endParaRPr>
          </a:p>
          <a:p>
            <a:pPr marL="508000" indent="-508000" eaLnBrk="1" hangingPunct="1">
              <a:lnSpc>
                <a:spcPct val="80000"/>
              </a:lnSpc>
              <a:buFontTx/>
              <a:buNone/>
              <a:defRPr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  <a:sym typeface="Wingdings 2" pitchFamily="18" charset="2"/>
              </a:rPr>
              <a:t>       Řím ovládl celou dnešní Itálii, Korsiku, Španělsko, Balkán, Řecko, Makedonii i území Kartága      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  <a:sym typeface="Wingdings 3" pitchFamily="18" charset="2"/>
              </a:rPr>
              <a:t>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sym typeface="Wingdings 2" pitchFamily="18" charset="2"/>
              </a:rPr>
              <a:t>      </a:t>
            </a:r>
            <a:r>
              <a:rPr lang="cs-CZ" sz="2000" u="sng" dirty="0" smtClean="0">
                <a:latin typeface="Times New Roman" pitchFamily="18" charset="0"/>
                <a:cs typeface="Times New Roman" pitchFamily="18" charset="0"/>
                <a:sym typeface="Wingdings 2" pitchFamily="18" charset="2"/>
              </a:rPr>
              <a:t>Řím se stal světovou velmocí!</a:t>
            </a:r>
          </a:p>
        </p:txBody>
      </p:sp>
      <p:sp>
        <p:nvSpPr>
          <p:cNvPr id="258053" name="AutoShape 5"/>
          <p:cNvSpPr>
            <a:spLocks noChangeArrowheads="1"/>
          </p:cNvSpPr>
          <p:nvPr/>
        </p:nvSpPr>
        <p:spPr bwMode="auto">
          <a:xfrm>
            <a:off x="1476375" y="4868863"/>
            <a:ext cx="288925" cy="649287"/>
          </a:xfrm>
          <a:prstGeom prst="downArrow">
            <a:avLst>
              <a:gd name="adj1" fmla="val 50000"/>
              <a:gd name="adj2" fmla="val 56181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pic>
        <p:nvPicPr>
          <p:cNvPr id="14341" name="Picture 7" descr="Punské války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0963" y="17463"/>
            <a:ext cx="2381250" cy="1628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lačítko akce: Dopředu nebo Další 5">
            <a:hlinkClick r:id="rId4" action="ppaction://hlinksldjump" highlightClick="1"/>
          </p:cNvPr>
          <p:cNvSpPr/>
          <p:nvPr/>
        </p:nvSpPr>
        <p:spPr>
          <a:xfrm>
            <a:off x="8243888" y="2997200"/>
            <a:ext cx="642937" cy="285750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7019925" y="4652963"/>
            <a:ext cx="1547813" cy="1231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dirty="0">
                <a:hlinkClick r:id="rId5"/>
              </a:rPr>
              <a:t>http://www.youtube.com/watch?v=P3R4ScdLy28&amp;feature=related</a:t>
            </a:r>
            <a:endParaRPr lang="cs-CZ" sz="1400" dirty="0"/>
          </a:p>
          <a:p>
            <a:endParaRPr lang="cs-CZ" dirty="0"/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8048625" y="5589588"/>
            <a:ext cx="1095375" cy="246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000"/>
              <a:t>Od 0:38 po 2:00</a:t>
            </a:r>
          </a:p>
        </p:txBody>
      </p:sp>
      <p:sp>
        <p:nvSpPr>
          <p:cNvPr id="2" name="Obdélník 1"/>
          <p:cNvSpPr/>
          <p:nvPr/>
        </p:nvSpPr>
        <p:spPr>
          <a:xfrm>
            <a:off x="2462213" y="17463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00B050"/>
                </a:solidFill>
                <a:hlinkClick r:id="" action="ppaction://noaction"/>
              </a:rPr>
              <a:t>3</a:t>
            </a:r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.</a:t>
            </a:r>
            <a:endParaRPr lang="cs-CZ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8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5805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5805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5805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8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58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58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58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8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58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58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258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8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58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58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58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80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580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580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580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80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580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580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2580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80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580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580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2580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80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580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580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2580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805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5805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5805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25805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8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258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258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25805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258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805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5805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25805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25805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8050" grpId="0"/>
      <p:bldP spid="258053" grpId="0" animBg="1"/>
      <p:bldP spid="6" grpId="0" animBg="1"/>
      <p:bldP spid="8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1125" name="Picture 5" descr="Punské války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20917" y="3774530"/>
            <a:ext cx="2720709" cy="30834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1131" name="Picture 11" descr="4">
            <a:hlinkClick r:id="rId4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5" cstate="print"/>
          <a:srcRect/>
          <a:stretch>
            <a:fillRect/>
          </a:stretch>
        </p:blipFill>
        <p:spPr>
          <a:xfrm>
            <a:off x="617553" y="301298"/>
            <a:ext cx="1751429" cy="2492896"/>
          </a:xfrm>
          <a:noFill/>
        </p:spPr>
      </p:pic>
      <p:sp>
        <p:nvSpPr>
          <p:cNvPr id="15366" name="Obdélník 5"/>
          <p:cNvSpPr>
            <a:spLocks noChangeArrowheads="1"/>
          </p:cNvSpPr>
          <p:nvPr/>
        </p:nvSpPr>
        <p:spPr bwMode="auto">
          <a:xfrm>
            <a:off x="221567" y="3051202"/>
            <a:ext cx="2478225" cy="8002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1400" dirty="0">
                <a:hlinkClick r:id="rId6"/>
              </a:rPr>
              <a:t>http://www.youtube.com/watch?v=uckNfXe9oB8&amp;feature=related</a:t>
            </a:r>
            <a:endParaRPr lang="cs-CZ" sz="1400" dirty="0"/>
          </a:p>
          <a:p>
            <a:endParaRPr lang="cs-CZ" dirty="0"/>
          </a:p>
        </p:txBody>
      </p:sp>
      <p:pic>
        <p:nvPicPr>
          <p:cNvPr id="1026" name="Picture 2" descr="válečný slon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39143" y="4198"/>
            <a:ext cx="6294593" cy="47209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339752" y="4826675"/>
            <a:ext cx="6451478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Loď s „havranem“ (přenosný můstek </a:t>
            </a:r>
            <a:r>
              <a:rPr lang="cs-CZ" i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se zábradlím a ostrým hákem na konci, který se podobal zobáku havrana </a:t>
            </a:r>
            <a:r>
              <a:rPr lang="cs-CZ" i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). </a:t>
            </a:r>
            <a:r>
              <a:rPr lang="cs-CZ" i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Když se loď přiblížila k </a:t>
            </a:r>
            <a:r>
              <a:rPr lang="cs-CZ" i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nepřátelské, </a:t>
            </a:r>
            <a:r>
              <a:rPr lang="cs-CZ" i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můstek byl odvázán, spadl a hákem se zasekl do paluby nepřátelské </a:t>
            </a:r>
            <a:r>
              <a:rPr lang="cs-CZ" i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lodi</a:t>
            </a:r>
            <a:r>
              <a:rPr lang="cs-CZ" i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– vojáci přeběhli a mohli bojovat jako „na souši</a:t>
            </a:r>
            <a:r>
              <a:rPr lang="cs-CZ" i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“.</a:t>
            </a:r>
            <a:endParaRPr lang="cs-CZ" i="1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605679" y="116632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00B050"/>
                </a:solidFill>
                <a:hlinkClick r:id="" action="ppaction://noaction"/>
              </a:rPr>
              <a:t>4</a:t>
            </a:r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51520" y="167390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00B050"/>
                </a:solidFill>
                <a:hlinkClick r:id="" action="ppaction://noaction"/>
              </a:rPr>
              <a:t>6</a:t>
            </a:r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771800" y="6402948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00B050"/>
                </a:solidFill>
                <a:hlinkClick r:id="" action="ppaction://noaction"/>
              </a:rPr>
              <a:t>5</a:t>
            </a:r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.</a:t>
            </a:r>
            <a:endParaRPr lang="cs-CZ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53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1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1000"/>
                                        <p:tgtEl>
                                          <p:spTgt spid="2611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6" grpId="0"/>
      <p:bldP spid="3" grpId="0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2149" name="Picture 5" descr="Soubor:Hannibal route of invasion.gif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7868" y="30108"/>
            <a:ext cx="9052091" cy="68491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lačítko akce: Zpět nebo Předchozí 4">
            <a:hlinkClick r:id="rId4" action="ppaction://hlinksldjump" highlightClick="1"/>
          </p:cNvPr>
          <p:cNvSpPr/>
          <p:nvPr/>
        </p:nvSpPr>
        <p:spPr>
          <a:xfrm>
            <a:off x="4286250" y="6357938"/>
            <a:ext cx="857250" cy="285750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168999" y="6316147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7.</a:t>
            </a:r>
            <a:endParaRPr lang="cs-CZ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7</a:t>
            </a:fld>
            <a:endParaRPr lang="cs-CZ"/>
          </a:p>
        </p:txBody>
      </p:sp>
      <p:pic>
        <p:nvPicPr>
          <p:cNvPr id="7" name="Picture 2" descr="http://www.ldskorea.net/31Hannibalmap4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75584" y="28761"/>
            <a:ext cx="6055285" cy="39763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8563312" y="4030698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9.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004048" y="6402387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8.</a:t>
            </a:r>
            <a:endParaRPr lang="cs-CZ" b="1" dirty="0">
              <a:solidFill>
                <a:srgbClr val="00B050"/>
              </a:solidFill>
            </a:endParaRPr>
          </a:p>
        </p:txBody>
      </p:sp>
      <p:pic>
        <p:nvPicPr>
          <p:cNvPr id="3074" name="Picture 2" descr="Hannibal sedící na hřebětu slona, když se svojí armádou překračuje alpské vrcholky.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7417" y="3099401"/>
            <a:ext cx="5011465" cy="3758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251520" y="692696"/>
            <a:ext cx="3480055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i="1" dirty="0" smtClean="0">
                <a:solidFill>
                  <a:srgbClr val="0070C0"/>
                </a:solidFill>
              </a:rPr>
              <a:t>Tak už víš, </a:t>
            </a:r>
          </a:p>
          <a:p>
            <a:r>
              <a:rPr lang="cs-CZ" sz="2800" b="1" i="1" dirty="0" smtClean="0">
                <a:solidFill>
                  <a:srgbClr val="0070C0"/>
                </a:solidFill>
              </a:rPr>
              <a:t>jak to tenkrát bylo?</a:t>
            </a:r>
            <a:endParaRPr lang="cs-CZ" sz="2800" b="1" i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549717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914400" y="116632"/>
            <a:ext cx="7772400" cy="936104"/>
          </a:xfrm>
        </p:spPr>
        <p:txBody>
          <a:bodyPr/>
          <a:lstStyle/>
          <a:p>
            <a:r>
              <a:rPr lang="cs-CZ" dirty="0" smtClean="0"/>
              <a:t>Přehled zdrojů a odkazů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66514-6054-4BDC-84C6-E336E59F1CDD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"/>
          </p:nvPr>
        </p:nvSpPr>
        <p:spPr>
          <a:xfrm>
            <a:off x="107504" y="980728"/>
            <a:ext cx="8856984" cy="547260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TEXT - Tato prezentace slouží jako osnova k výkladu vyučujícího a  podklad pro zápis žáků. </a:t>
            </a:r>
          </a:p>
          <a:p>
            <a:pPr marL="0" indent="0">
              <a:buNone/>
            </a:pP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Není-li uvedeno jinak, je materiál dílem autorky podle učebních osnov odpovídajících ŠVP vyučovaných podle učebnic:</a:t>
            </a:r>
          </a:p>
          <a:p>
            <a:pPr marL="0" indent="0">
              <a:buNone/>
            </a:pP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UČEBNICE</a:t>
            </a:r>
          </a:p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Fraus – Dějepis pro 6.ročník</a:t>
            </a:r>
          </a:p>
          <a:p>
            <a:r>
              <a:rPr lang="cs-CZ" sz="1400" dirty="0" err="1">
                <a:latin typeface="Times New Roman" pitchFamily="18" charset="0"/>
                <a:cs typeface="Times New Roman" pitchFamily="18" charset="0"/>
              </a:rPr>
              <a:t>V.Michovský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„Pravěk a starověk pro ZŠ“, SPN 1. a 2. díl</a:t>
            </a:r>
          </a:p>
          <a:p>
            <a:r>
              <a:rPr lang="cs-CZ" sz="1400" dirty="0" err="1">
                <a:latin typeface="Times New Roman" pitchFamily="18" charset="0"/>
                <a:cs typeface="Times New Roman" pitchFamily="18" charset="0"/>
              </a:rPr>
              <a:t>J.Rulf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1400" dirty="0" err="1">
                <a:latin typeface="Times New Roman" pitchFamily="18" charset="0"/>
                <a:cs typeface="Times New Roman" pitchFamily="18" charset="0"/>
              </a:rPr>
              <a:t>V.Válková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 „Pravěk a starověk pro 6.ročník ZŠ“, SPN</a:t>
            </a:r>
          </a:p>
          <a:p>
            <a:pPr marL="0" lvl="0" indent="0">
              <a:buNone/>
            </a:pP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INTERNET – </a:t>
            </a:r>
            <a:r>
              <a:rPr lang="cs-CZ" sz="1400" dirty="0" err="1">
                <a:latin typeface="Times New Roman" pitchFamily="18" charset="0"/>
                <a:cs typeface="Times New Roman" pitchFamily="18" charset="0"/>
              </a:rPr>
              <a:t>Youtube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- viz odkazy v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prezentaci</a:t>
            </a:r>
          </a:p>
          <a:p>
            <a:pPr marL="0" indent="0">
              <a:buNone/>
            </a:pPr>
            <a:r>
              <a:rPr lang="cs-CZ" sz="1400" dirty="0">
                <a:hlinkClick r:id="rId2"/>
              </a:rPr>
              <a:t>http://www.youtube.com/watch?v=P3R4ScdLy28&amp;feature=related</a:t>
            </a:r>
            <a:endParaRPr lang="cs-CZ" sz="1400" dirty="0"/>
          </a:p>
          <a:p>
            <a:pPr marL="0" indent="0">
              <a:buNone/>
            </a:pPr>
            <a:r>
              <a:rPr lang="cs-CZ" sz="1400" dirty="0" smtClean="0">
                <a:hlinkClick r:id="rId3"/>
              </a:rPr>
              <a:t>http</a:t>
            </a:r>
            <a:r>
              <a:rPr lang="cs-CZ" sz="1400" dirty="0">
                <a:hlinkClick r:id="rId3"/>
              </a:rPr>
              <a:t>://www.youtube.com/watch?v=uckNfXe9oB8&amp;feature=related</a:t>
            </a:r>
            <a:endParaRPr lang="cs-CZ" sz="1400" dirty="0"/>
          </a:p>
          <a:p>
            <a:pPr marL="0" lvl="0" indent="0"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OBRÁZKY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r>
              <a:rPr lang="cs-CZ" sz="1400" dirty="0">
                <a:latin typeface="Times New Roman" pitchFamily="18" charset="0"/>
                <a:cs typeface="Times New Roman" pitchFamily="18" charset="0"/>
                <a:hlinkClick r:id="rId4"/>
              </a:rPr>
              <a:t>http://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4"/>
              </a:rPr>
              <a:t>sk.detske-hry.com/na-sochy-12134.htm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r>
              <a:rPr lang="cs-CZ" sz="1400" dirty="0">
                <a:latin typeface="Times New Roman" pitchFamily="18" charset="0"/>
                <a:cs typeface="Times New Roman" pitchFamily="18" charset="0"/>
                <a:hlinkClick r:id="rId5"/>
              </a:rPr>
              <a:t>http://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5"/>
              </a:rPr>
              <a:t>zbynkuv.blog.cz/0807/hannibal-barkas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6"/>
              </a:rPr>
              <a:t>http</a:t>
            </a:r>
            <a:r>
              <a:rPr lang="cs-CZ" sz="1400" dirty="0">
                <a:latin typeface="Times New Roman" pitchFamily="18" charset="0"/>
                <a:cs typeface="Times New Roman" pitchFamily="18" charset="0"/>
                <a:hlinkClick r:id="rId6"/>
              </a:rPr>
              <a:t>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6"/>
              </a:rPr>
              <a:t>old.desperado.cz/view.php?cisloclanku=2005043001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7"/>
              </a:rPr>
              <a:t>http</a:t>
            </a:r>
            <a:r>
              <a:rPr lang="cs-CZ" sz="1400" dirty="0">
                <a:latin typeface="Times New Roman" pitchFamily="18" charset="0"/>
                <a:cs typeface="Times New Roman" pitchFamily="18" charset="0"/>
                <a:hlinkClick r:id="rId7"/>
              </a:rPr>
              <a:t>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7"/>
              </a:rPr>
              <a:t>history-if.blog.cz/0905/starovek-rim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r>
              <a:rPr lang="cs-CZ" sz="1400" dirty="0">
                <a:latin typeface="Times New Roman" pitchFamily="18" charset="0"/>
                <a:cs typeface="Times New Roman" pitchFamily="18" charset="0"/>
                <a:hlinkClick r:id="rId6"/>
              </a:rPr>
              <a:t>http://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6"/>
              </a:rPr>
              <a:t>old.desperado.cz/view.php?cisloclanku=2005043001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r>
              <a:rPr lang="cs-CZ" sz="1400" dirty="0">
                <a:latin typeface="Times New Roman" pitchFamily="18" charset="0"/>
                <a:cs typeface="Times New Roman" pitchFamily="18" charset="0"/>
                <a:hlinkClick r:id="rId8"/>
              </a:rPr>
              <a:t>http://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8"/>
              </a:rPr>
              <a:t>www.mgplzen.cz/aktivity/rim_2004/3denA.htm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r>
              <a:rPr lang="cs-CZ" sz="1400" dirty="0">
                <a:latin typeface="Times New Roman" pitchFamily="18" charset="0"/>
                <a:cs typeface="Times New Roman" pitchFamily="18" charset="0"/>
                <a:hlinkClick r:id="rId5"/>
              </a:rPr>
              <a:t>http://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5"/>
              </a:rPr>
              <a:t>zbynkuv.blog.cz/0807/hannibal-barkas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r>
              <a:rPr lang="cs-CZ" sz="1400" dirty="0">
                <a:latin typeface="Times New Roman" pitchFamily="18" charset="0"/>
                <a:cs typeface="Times New Roman" pitchFamily="18" charset="0"/>
                <a:hlinkClick r:id="rId9"/>
              </a:rPr>
              <a:t>http://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9"/>
              </a:rPr>
              <a:t>rytirmartin.blog.cz/1007/druha-punska-valka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r>
              <a:rPr lang="cs-CZ" sz="1400" dirty="0">
                <a:latin typeface="Times New Roman" pitchFamily="18" charset="0"/>
                <a:cs typeface="Times New Roman" pitchFamily="18" charset="0"/>
                <a:hlinkClick r:id="rId10"/>
              </a:rPr>
              <a:t>http://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0"/>
              </a:rPr>
              <a:t>www.ldskorea.net/rome-empire.htm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193</TotalTime>
  <Words>319</Words>
  <Application>Microsoft Office PowerPoint</Application>
  <PresentationFormat>Předvádění na obrazovce (4:3)</PresentationFormat>
  <Paragraphs>75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Jmění</vt:lpstr>
      <vt:lpstr>Základní škola a mateřská škola Staré Město   Interaktivní škola pro žáka 21.století</vt:lpstr>
      <vt:lpstr>STAROVĚKÝ  ŘÍM</vt:lpstr>
      <vt:lpstr>Snímek 3</vt:lpstr>
      <vt:lpstr>              Zápas Říma o vládu nad                      Středozemním mořem</vt:lpstr>
      <vt:lpstr>Snímek 5</vt:lpstr>
      <vt:lpstr>Snímek 6</vt:lpstr>
      <vt:lpstr>Snímek 7</vt:lpstr>
      <vt:lpstr>Přehled zdrojů a odkazů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U1</cp:lastModifiedBy>
  <cp:revision>32</cp:revision>
  <dcterms:created xsi:type="dcterms:W3CDTF">2010-07-04T09:26:34Z</dcterms:created>
  <dcterms:modified xsi:type="dcterms:W3CDTF">2013-01-03T23:34:05Z</dcterms:modified>
</cp:coreProperties>
</file>