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19" autoAdjust="0"/>
    <p:restoredTop sz="94660"/>
  </p:normalViewPr>
  <p:slideViewPr>
    <p:cSldViewPr>
      <p:cViewPr varScale="1">
        <p:scale>
          <a:sx n="44" d="100"/>
          <a:sy n="44" d="100"/>
        </p:scale>
        <p:origin x="-114" y="-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4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Relationship Id="rId4" Type="http://schemas.openxmlformats.org/officeDocument/2006/relationships/image" Target="../media/image36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40.wmf"/><Relationship Id="rId4" Type="http://schemas.openxmlformats.org/officeDocument/2006/relationships/image" Target="../media/image41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4" Type="http://schemas.openxmlformats.org/officeDocument/2006/relationships/image" Target="../media/image46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13" Type="http://schemas.openxmlformats.org/officeDocument/2006/relationships/image" Target="../media/image18.png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11" Type="http://schemas.openxmlformats.org/officeDocument/2006/relationships/image" Target="../media/image16.png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5.png"/><Relationship Id="rId4" Type="http://schemas.openxmlformats.org/officeDocument/2006/relationships/oleObject" Target="../embeddings/oleObject4.bin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oleObject" Target="../embeddings/oleObject1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7.png"/><Relationship Id="rId7" Type="http://schemas.openxmlformats.org/officeDocument/2006/relationships/oleObject" Target="../embeddings/oleObject2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38.png"/><Relationship Id="rId4" Type="http://schemas.openxmlformats.org/officeDocument/2006/relationships/oleObject" Target="../embeddings/oleObject19.bin"/><Relationship Id="rId9" Type="http://schemas.openxmlformats.org/officeDocument/2006/relationships/oleObject" Target="../embeddings/oleObject22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oleObject" Target="../embeddings/oleObject25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4.bin"/><Relationship Id="rId5" Type="http://schemas.openxmlformats.org/officeDocument/2006/relationships/image" Target="../media/image38.png"/><Relationship Id="rId4" Type="http://schemas.openxmlformats.org/officeDocument/2006/relationships/oleObject" Target="../embeddings/oleObject23.bin"/><Relationship Id="rId9" Type="http://schemas.openxmlformats.org/officeDocument/2006/relationships/oleObject" Target="../embeddings/oleObject26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30.bin"/><Relationship Id="rId5" Type="http://schemas.openxmlformats.org/officeDocument/2006/relationships/oleObject" Target="../embeddings/oleObject29.bin"/><Relationship Id="rId4" Type="http://schemas.openxmlformats.org/officeDocument/2006/relationships/oleObject" Target="../embeddings/oleObject28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Intervaly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operací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intervaly.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Intervaly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množiny reálných čísel je možné na číselné ose znázornit </a:t>
            </a:r>
            <a:r>
              <a:rPr lang="cs-CZ" dirty="0" smtClean="0">
                <a:solidFill>
                  <a:srgbClr val="FF0000"/>
                </a:solidFill>
              </a:rPr>
              <a:t>úsečkou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přímkou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polopřímkou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krajní body úsečky či počáteční bod polopřímky do dané podmnožiny mohou, ale nemusí, patřit</a:t>
            </a:r>
          </a:p>
          <a:p>
            <a:endParaRPr lang="cs-CZ" dirty="0" smtClean="0"/>
          </a:p>
          <a:p>
            <a:r>
              <a:rPr lang="cs-CZ" dirty="0" smtClean="0"/>
              <a:t>takové </a:t>
            </a:r>
            <a:r>
              <a:rPr lang="cs-CZ" u="sng" dirty="0" smtClean="0"/>
              <a:t>podmnožiny množiny </a:t>
            </a:r>
            <a:r>
              <a:rPr lang="cs-CZ" i="1" u="sng" dirty="0" smtClean="0"/>
              <a:t>R</a:t>
            </a:r>
            <a:r>
              <a:rPr lang="cs-CZ" i="1" dirty="0" smtClean="0"/>
              <a:t> </a:t>
            </a:r>
            <a:r>
              <a:rPr lang="cs-CZ" dirty="0" smtClean="0"/>
              <a:t> se nazývají </a:t>
            </a:r>
            <a:r>
              <a:rPr lang="cs-CZ" dirty="0" smtClean="0">
                <a:solidFill>
                  <a:srgbClr val="FF0000"/>
                </a:solidFill>
              </a:rPr>
              <a:t>INTERVALY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Intervaly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1688"/>
          </a:xfrm>
        </p:spPr>
        <p:txBody>
          <a:bodyPr/>
          <a:lstStyle/>
          <a:p>
            <a:r>
              <a:rPr lang="cs-CZ" dirty="0" smtClean="0"/>
              <a:t>Platí:</a:t>
            </a:r>
          </a:p>
          <a:p>
            <a:r>
              <a:rPr lang="cs-CZ" i="1" dirty="0" smtClean="0"/>
              <a:t>a</a:t>
            </a:r>
            <a:r>
              <a:rPr lang="cs-CZ" dirty="0" smtClean="0"/>
              <a:t>,</a:t>
            </a:r>
            <a:r>
              <a:rPr lang="cs-CZ" dirty="0" smtClean="0"/>
              <a:t> </a:t>
            </a:r>
            <a:r>
              <a:rPr lang="cs-CZ" i="1" dirty="0" smtClean="0"/>
              <a:t>b ∈ R</a:t>
            </a:r>
            <a:r>
              <a:rPr lang="cs-CZ" dirty="0" smtClean="0"/>
              <a:t>, </a:t>
            </a:r>
            <a:r>
              <a:rPr lang="cs-CZ" i="1" dirty="0" smtClean="0"/>
              <a:t>a</a:t>
            </a:r>
            <a:r>
              <a:rPr lang="cs-CZ" dirty="0" smtClean="0"/>
              <a:t> &lt; </a:t>
            </a:r>
            <a:r>
              <a:rPr lang="cs-CZ" i="1" dirty="0" smtClean="0"/>
              <a:t>b</a:t>
            </a:r>
            <a:r>
              <a:rPr lang="cs-CZ" dirty="0" smtClean="0"/>
              <a:t> (= meze intervalu)</a:t>
            </a:r>
          </a:p>
          <a:p>
            <a:r>
              <a:rPr lang="cs-CZ" i="1" dirty="0" smtClean="0"/>
              <a:t>a</a:t>
            </a:r>
            <a:r>
              <a:rPr lang="cs-CZ" dirty="0" smtClean="0"/>
              <a:t> – dolní mez intervalu</a:t>
            </a:r>
          </a:p>
          <a:p>
            <a:r>
              <a:rPr lang="cs-CZ" i="1" dirty="0" smtClean="0"/>
              <a:t>b</a:t>
            </a:r>
            <a:r>
              <a:rPr lang="cs-CZ" dirty="0" smtClean="0"/>
              <a:t> – horní mez intervalu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zápisy: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051720" y="3645024"/>
          <a:ext cx="1827966" cy="527298"/>
        </p:xfrm>
        <a:graphic>
          <a:graphicData uri="http://schemas.openxmlformats.org/presentationml/2006/ole">
            <p:oleObj spid="_x0000_s1026" name="Rovnice" r:id="rId3" imgW="660240" imgH="190440" progId="Equation.3">
              <p:embed/>
            </p:oleObj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789040"/>
            <a:ext cx="24638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2123728" y="4653136"/>
          <a:ext cx="1828800" cy="527050"/>
        </p:xfrm>
        <a:graphic>
          <a:graphicData uri="http://schemas.openxmlformats.org/presentationml/2006/ole">
            <p:oleObj spid="_x0000_s1029" name="Rovnice" r:id="rId5" imgW="660240" imgH="190440" progId="Equation.3">
              <p:embed/>
            </p:oleObj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797152"/>
            <a:ext cx="24638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619672" y="764704"/>
          <a:ext cx="1828800" cy="527050"/>
        </p:xfrm>
        <a:graphic>
          <a:graphicData uri="http://schemas.openxmlformats.org/presentationml/2006/ole">
            <p:oleObj spid="_x0000_s2051" name="Rovnice" r:id="rId3" imgW="660240" imgH="1904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1692275" y="1773238"/>
          <a:ext cx="1827213" cy="527050"/>
        </p:xfrm>
        <a:graphic>
          <a:graphicData uri="http://schemas.openxmlformats.org/presentationml/2006/ole">
            <p:oleObj spid="_x0000_s2052" name="Rovnice" r:id="rId4" imgW="660240" imgH="19044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1979712" y="3429000"/>
          <a:ext cx="1125538" cy="420687"/>
        </p:xfrm>
        <a:graphic>
          <a:graphicData uri="http://schemas.openxmlformats.org/presentationml/2006/ole">
            <p:oleObj spid="_x0000_s2053" name="Rovnice" r:id="rId5" imgW="406080" imgH="15228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1979712" y="2708920"/>
          <a:ext cx="1125538" cy="490538"/>
        </p:xfrm>
        <a:graphic>
          <a:graphicData uri="http://schemas.openxmlformats.org/presentationml/2006/ole">
            <p:oleObj spid="_x0000_s2054" name="Rovnice" r:id="rId6" imgW="406080" imgH="177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2051720" y="5157192"/>
          <a:ext cx="1125537" cy="420688"/>
        </p:xfrm>
        <a:graphic>
          <a:graphicData uri="http://schemas.openxmlformats.org/presentationml/2006/ole">
            <p:oleObj spid="_x0000_s2055" name="Rovnice" r:id="rId7" imgW="406080" imgH="1522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2123728" y="4293096"/>
          <a:ext cx="1125537" cy="490538"/>
        </p:xfrm>
        <a:graphic>
          <a:graphicData uri="http://schemas.openxmlformats.org/presentationml/2006/ole">
            <p:oleObj spid="_x0000_s2056" name="Rovnice" r:id="rId8" imgW="406080" imgH="177480" progId="Equation.3">
              <p:embed/>
            </p:oleObj>
          </a:graphicData>
        </a:graphic>
      </p:graphicFrame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908720"/>
            <a:ext cx="24638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5976" y="1844824"/>
            <a:ext cx="24638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355976" y="3429000"/>
            <a:ext cx="21463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355976" y="2852936"/>
            <a:ext cx="21463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499992" y="5157192"/>
            <a:ext cx="24638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427984" y="4437112"/>
            <a:ext cx="24638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Na číselné ose znázorněte a zapište následující množiny: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95536" y="1844824"/>
          <a:ext cx="4608512" cy="3672882"/>
        </p:xfrm>
        <a:graphic>
          <a:graphicData uri="http://schemas.openxmlformats.org/presentationml/2006/ole">
            <p:oleObj spid="_x0000_s3074" name="Rovnice" r:id="rId3" imgW="1625400" imgH="1295280" progId="Equation.3">
              <p:embed/>
            </p:oleObj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708920"/>
            <a:ext cx="24638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149080"/>
            <a:ext cx="2463800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5805264"/>
            <a:ext cx="2463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228184" y="2492896"/>
          <a:ext cx="1327770" cy="725618"/>
        </p:xfrm>
        <a:graphic>
          <a:graphicData uri="http://schemas.openxmlformats.org/presentationml/2006/ole">
            <p:oleObj spid="_x0000_s3078" name="Rovnice" r:id="rId7" imgW="495000" imgH="26640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228184" y="3933056"/>
          <a:ext cx="1054596" cy="738217"/>
        </p:xfrm>
        <a:graphic>
          <a:graphicData uri="http://schemas.openxmlformats.org/presentationml/2006/ole">
            <p:oleObj spid="_x0000_s3079" name="Rovnice" r:id="rId8" imgW="380880" imgH="26640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6228184" y="5517232"/>
          <a:ext cx="1296144" cy="706988"/>
        </p:xfrm>
        <a:graphic>
          <a:graphicData uri="http://schemas.openxmlformats.org/presentationml/2006/ole">
            <p:oleObj spid="_x0000_s3080" name="Rovnice" r:id="rId9" imgW="4190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Zapište jako interval množinu všech:</a:t>
            </a:r>
          </a:p>
          <a:p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nezáporných reálných čísel</a:t>
            </a:r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kladných reálných čísel</a:t>
            </a:r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reálných čísel menších než -7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5940152" y="1196752"/>
          <a:ext cx="1368028" cy="844958"/>
        </p:xfrm>
        <a:graphic>
          <a:graphicData uri="http://schemas.openxmlformats.org/presentationml/2006/ole">
            <p:oleObj spid="_x0000_s4098" name="Rovnice" r:id="rId3" imgW="431640" imgH="26640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670550" y="2625725"/>
          <a:ext cx="1328738" cy="723900"/>
        </p:xfrm>
        <a:graphic>
          <a:graphicData uri="http://schemas.openxmlformats.org/presentationml/2006/ole">
            <p:oleObj spid="_x0000_s4099" name="Rovnice" r:id="rId4" imgW="419040" imgH="228600" progId="Equation.3">
              <p:embed/>
            </p:oleObj>
          </a:graphicData>
        </a:graphic>
      </p:graphicFrame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6660232" y="4005064"/>
          <a:ext cx="2174875" cy="723900"/>
        </p:xfrm>
        <a:graphic>
          <a:graphicData uri="http://schemas.openxmlformats.org/presentationml/2006/ole">
            <p:oleObj spid="_x0000_s4100" name="Rovnice" r:id="rId5" imgW="6858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Zapište intervalem následující množiny (pokud lze):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95288" y="1862138"/>
          <a:ext cx="4608512" cy="3636962"/>
        </p:xfrm>
        <a:graphic>
          <a:graphicData uri="http://schemas.openxmlformats.org/presentationml/2006/ole">
            <p:oleObj spid="_x0000_s5122" name="Rovnice" r:id="rId3" imgW="1625400" imgH="128268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 flipH="1">
            <a:off x="5292080" y="1700808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nelze zapsat  intervalem</a:t>
            </a:r>
            <a:endParaRPr lang="cs-CZ" sz="28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64088" y="3356992"/>
          <a:ext cx="1399778" cy="753727"/>
        </p:xfrm>
        <a:graphic>
          <a:graphicData uri="http://schemas.openxmlformats.org/presentationml/2006/ole">
            <p:oleObj spid="_x0000_s5123" name="Rovnice" r:id="rId4" imgW="495000" imgH="2664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123728" y="4941168"/>
          <a:ext cx="1692187" cy="648072"/>
        </p:xfrm>
        <a:graphic>
          <a:graphicData uri="http://schemas.openxmlformats.org/presentationml/2006/ole">
            <p:oleObj spid="_x0000_s5124" name="Rovnice" r:id="rId5" imgW="5968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3754760" cy="5410200"/>
          </a:xfrm>
        </p:spPr>
        <p:txBody>
          <a:bodyPr/>
          <a:lstStyle/>
          <a:p>
            <a:r>
              <a:rPr lang="cs-CZ" dirty="0" smtClean="0"/>
              <a:t>Určování sjednocení intervalů pomocí reálné osy: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8333098" cy="7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211960" y="476672"/>
          <a:ext cx="3373080" cy="853430"/>
        </p:xfrm>
        <a:graphic>
          <a:graphicData uri="http://schemas.openxmlformats.org/presentationml/2006/ole">
            <p:oleObj spid="_x0000_s7173" name="Rovnice" r:id="rId4" imgW="1054080" imgH="266400" progId="Equation.3">
              <p:embed/>
            </p:oleObj>
          </a:graphicData>
        </a:graphic>
      </p:graphicFrame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492896"/>
            <a:ext cx="8333098" cy="276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5436096" y="1628800"/>
          <a:ext cx="1260475" cy="854075"/>
        </p:xfrm>
        <a:graphic>
          <a:graphicData uri="http://schemas.openxmlformats.org/presentationml/2006/ole">
            <p:oleObj spid="_x0000_s7176" name="Rovnice" r:id="rId6" imgW="393480" imgH="266400" progId="Equation.3">
              <p:embed/>
            </p:oleObj>
          </a:graphicData>
        </a:graphic>
      </p:graphicFrame>
      <p:graphicFrame>
        <p:nvGraphicFramePr>
          <p:cNvPr id="7177" name="Object 9"/>
          <p:cNvGraphicFramePr>
            <a:graphicFrameLocks noChangeAspect="1"/>
          </p:cNvGraphicFramePr>
          <p:nvPr/>
        </p:nvGraphicFramePr>
        <p:xfrm>
          <a:off x="2051720" y="5661248"/>
          <a:ext cx="5405438" cy="854075"/>
        </p:xfrm>
        <a:graphic>
          <a:graphicData uri="http://schemas.openxmlformats.org/presentationml/2006/ole">
            <p:oleObj spid="_x0000_s7177" name="Rovnice" r:id="rId7" imgW="1688760" imgH="266400" progId="Equation.3">
              <p:embed/>
            </p:oleObj>
          </a:graphicData>
        </a:graphic>
      </p:graphicFrame>
      <p:sp>
        <p:nvSpPr>
          <p:cNvPr id="11" name="Levá složená závorka 10"/>
          <p:cNvSpPr/>
          <p:nvPr/>
        </p:nvSpPr>
        <p:spPr>
          <a:xfrm rot="16200000">
            <a:off x="4427984" y="2492896"/>
            <a:ext cx="576064" cy="5904656"/>
          </a:xfrm>
          <a:prstGeom prst="lef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2492896"/>
            <a:ext cx="8333098" cy="276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2267744" y="2564904"/>
          <a:ext cx="1625600" cy="854075"/>
        </p:xfrm>
        <a:graphic>
          <a:graphicData uri="http://schemas.openxmlformats.org/presentationml/2006/ole">
            <p:oleObj spid="_x0000_s7175" name="Rovnice" r:id="rId9" imgW="507960" imgH="266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3754760" cy="5410200"/>
          </a:xfrm>
        </p:spPr>
        <p:txBody>
          <a:bodyPr/>
          <a:lstStyle/>
          <a:p>
            <a:r>
              <a:rPr lang="cs-CZ" dirty="0" smtClean="0"/>
              <a:t>Určování průniku intervalů pomocí reálné osy: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8333098" cy="7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211960" y="476672"/>
          <a:ext cx="3373080" cy="853430"/>
        </p:xfrm>
        <a:graphic>
          <a:graphicData uri="http://schemas.openxmlformats.org/presentationml/2006/ole">
            <p:oleObj spid="_x0000_s8194" name="Rovnice" r:id="rId4" imgW="1054080" imgH="266400" progId="Equation.3">
              <p:embed/>
            </p:oleObj>
          </a:graphicData>
        </a:graphic>
      </p:graphicFrame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492896"/>
            <a:ext cx="8333098" cy="276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5436096" y="1628800"/>
          <a:ext cx="1260475" cy="854075"/>
        </p:xfrm>
        <a:graphic>
          <a:graphicData uri="http://schemas.openxmlformats.org/presentationml/2006/ole">
            <p:oleObj spid="_x0000_s8196" name="Rovnice" r:id="rId6" imgW="393480" imgH="266400" progId="Equation.3">
              <p:embed/>
            </p:oleObj>
          </a:graphicData>
        </a:graphic>
      </p:graphicFrame>
      <p:graphicFrame>
        <p:nvGraphicFramePr>
          <p:cNvPr id="7178" name="Object 10"/>
          <p:cNvGraphicFramePr>
            <a:graphicFrameLocks noChangeAspect="1"/>
          </p:cNvGraphicFramePr>
          <p:nvPr/>
        </p:nvGraphicFramePr>
        <p:xfrm>
          <a:off x="2267744" y="5589240"/>
          <a:ext cx="5040312" cy="935037"/>
        </p:xfrm>
        <a:graphic>
          <a:graphicData uri="http://schemas.openxmlformats.org/presentationml/2006/ole">
            <p:oleObj spid="_x0000_s8198" name="Rovnice" r:id="rId7" imgW="1574640" imgH="291960" progId="Equation.3">
              <p:embed/>
            </p:oleObj>
          </a:graphicData>
        </a:graphic>
      </p:graphicFrame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2492896"/>
            <a:ext cx="8333098" cy="276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2267744" y="2564904"/>
          <a:ext cx="1625600" cy="854075"/>
        </p:xfrm>
        <a:graphic>
          <a:graphicData uri="http://schemas.openxmlformats.org/presentationml/2006/ole">
            <p:oleObj spid="_x0000_s8195" name="Rovnice" r:id="rId9" imgW="507960" imgH="266400" progId="Equation.3">
              <p:embed/>
            </p:oleObj>
          </a:graphicData>
        </a:graphic>
      </p:graphicFrame>
      <p:sp>
        <p:nvSpPr>
          <p:cNvPr id="11" name="Levá složená závorka 10"/>
          <p:cNvSpPr/>
          <p:nvPr/>
        </p:nvSpPr>
        <p:spPr>
          <a:xfrm rot="16200000">
            <a:off x="4824028" y="4689140"/>
            <a:ext cx="576064" cy="1800200"/>
          </a:xfrm>
          <a:prstGeom prst="lef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Určete sjednocení a průnik následujících intervalů: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0" y="1412776"/>
          <a:ext cx="3815903" cy="4412676"/>
        </p:xfrm>
        <a:graphic>
          <a:graphicData uri="http://schemas.openxmlformats.org/presentationml/2006/ole">
            <p:oleObj spid="_x0000_s6146" name="Rovnice" r:id="rId3" imgW="1218960" imgH="1409400" progId="Equation.3">
              <p:embed/>
            </p:oleObj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3779912" y="1268760"/>
          <a:ext cx="5006975" cy="1789112"/>
        </p:xfrm>
        <a:graphic>
          <a:graphicData uri="http://schemas.openxmlformats.org/presentationml/2006/ole">
            <p:oleObj spid="_x0000_s6147" name="Rovnice" r:id="rId4" imgW="1600200" imgH="571320" progId="Equation.3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3779912" y="3068960"/>
          <a:ext cx="4927600" cy="1789113"/>
        </p:xfrm>
        <a:graphic>
          <a:graphicData uri="http://schemas.openxmlformats.org/presentationml/2006/ole">
            <p:oleObj spid="_x0000_s6148" name="Rovnice" r:id="rId5" imgW="1574640" imgH="57132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4211960" y="5085184"/>
          <a:ext cx="4628234" cy="1240433"/>
        </p:xfrm>
        <a:graphic>
          <a:graphicData uri="http://schemas.openxmlformats.org/presentationml/2006/ole">
            <p:oleObj spid="_x0000_s6149" name="Rovnice" r:id="rId6" imgW="2133360" imgH="5713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164302</TotalTime>
  <Words>276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Editor rovnic 3.0</vt:lpstr>
      <vt:lpstr>Snímek 1</vt:lpstr>
      <vt:lpstr>Základní poznatky z matematiky</vt:lpstr>
      <vt:lpstr>Intervaly</vt:lpstr>
      <vt:lpstr>Možné zápisy: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11</cp:revision>
  <dcterms:modified xsi:type="dcterms:W3CDTF">2013-01-02T22:12:04Z</dcterms:modified>
</cp:coreProperties>
</file>