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4" r:id="rId3"/>
    <p:sldId id="260" r:id="rId4"/>
    <p:sldId id="257" r:id="rId5"/>
    <p:sldId id="259" r:id="rId6"/>
    <p:sldId id="256" r:id="rId7"/>
    <p:sldId id="258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VY_22_INOVACE_02_Abeceda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Abeceda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23F151-3F68-4D29-9294-5D5C5C45BA12}" type="presOf" srcId="{C73C7642-F245-4585-8F88-243F9FAEF6CA}" destId="{AA41A67C-3D3F-4AE9-9E0F-5D7F7BB2E741}" srcOrd="1" destOrd="0" presId="urn:microsoft.com/office/officeart/2005/8/layout/target3"/>
    <dgm:cxn modelId="{E8B5F6CB-092B-4568-B047-60BEDA89A77F}" type="presOf" srcId="{FBBFC3EA-9D9D-4F3A-BEA6-9C2C0E46BF20}" destId="{643EA938-EDE0-4533-ACCC-D2BD6F3A527C}" srcOrd="0" destOrd="0" presId="urn:microsoft.com/office/officeart/2005/8/layout/target3"/>
    <dgm:cxn modelId="{A906A302-90E3-4F9C-861B-3A599327482D}" type="presOf" srcId="{445C7998-7549-48B0-BD68-D4F0167F02E5}" destId="{BC35EE03-4121-4EF9-923D-7CB6D30D358D}" srcOrd="0" destOrd="0" presId="urn:microsoft.com/office/officeart/2005/8/layout/target3"/>
    <dgm:cxn modelId="{A031819C-1638-48F9-935A-67AEC77A1C07}" type="presOf" srcId="{DAEA276B-ECF9-46F6-A7D3-4693B2D32BC4}" destId="{CDED6FE3-AD8F-4ACC-B6B8-710EDDD97598}" srcOrd="0" destOrd="0" presId="urn:microsoft.com/office/officeart/2005/8/layout/target3"/>
    <dgm:cxn modelId="{5CD58CE1-5B35-4A91-849E-D6E9715DAEC8}" type="presOf" srcId="{C73C7642-F245-4585-8F88-243F9FAEF6CA}" destId="{97289DF2-90F4-4EC2-A9FC-633B00BAB610}" srcOrd="0" destOrd="0" presId="urn:microsoft.com/office/officeart/2005/8/layout/target3"/>
    <dgm:cxn modelId="{98201ACC-0C5A-49AA-B8A3-4CC3CCB1912E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9AFED04-10A2-4433-868C-5E4F3331AB5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33309C4-2D2E-4AF3-85B4-6EF31E923E97}" type="presOf" srcId="{019433A1-1324-4DE1-9E6F-32B851095F74}" destId="{E7297F21-D4FD-4A41-AE58-814D01A6B5E7}" srcOrd="1" destOrd="0" presId="urn:microsoft.com/office/officeart/2005/8/layout/target3"/>
    <dgm:cxn modelId="{E8868D39-1C25-423C-8BE4-762CC3C6C686}" type="presOf" srcId="{39F8B381-5807-488E-AC22-73DD4140ED4A}" destId="{71045F8C-00FA-488E-A7BD-E2E6753D979D}" srcOrd="0" destOrd="0" presId="urn:microsoft.com/office/officeart/2005/8/layout/target3"/>
    <dgm:cxn modelId="{A7EBE29E-F4AB-4762-92D3-1C65FEA4E30F}" type="presOf" srcId="{EBC41103-E2E5-4D48-9B4B-425520D3D098}" destId="{F969C235-9271-4D34-B740-D627A121CAD0}" srcOrd="1" destOrd="0" presId="urn:microsoft.com/office/officeart/2005/8/layout/target3"/>
    <dgm:cxn modelId="{5EB652F1-8C07-4C37-9066-E9D518F404ED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29EB458-3C0E-46B3-BAD1-FA291D955FA8}" type="presOf" srcId="{019433A1-1324-4DE1-9E6F-32B851095F74}" destId="{A3817367-F2BC-482F-8832-FA00B51DCCF3}" srcOrd="0" destOrd="0" presId="urn:microsoft.com/office/officeart/2005/8/layout/target3"/>
    <dgm:cxn modelId="{B0A885EA-BCA2-4D92-891A-DC93449A1B8F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53AFA36-A6D5-47DD-A924-CCFC217B580D}" type="presParOf" srcId="{71045F8C-00FA-488E-A7BD-E2E6753D979D}" destId="{3577EC6B-C980-4F34-8C69-4365E7B8FC8C}" srcOrd="0" destOrd="0" presId="urn:microsoft.com/office/officeart/2005/8/layout/target3"/>
    <dgm:cxn modelId="{A39B6BB1-11EB-4F0A-A818-E2A632FBF5AD}" type="presParOf" srcId="{71045F8C-00FA-488E-A7BD-E2E6753D979D}" destId="{6940EB87-DC1D-4BC3-9408-9AC2E1FFC039}" srcOrd="1" destOrd="0" presId="urn:microsoft.com/office/officeart/2005/8/layout/target3"/>
    <dgm:cxn modelId="{83931CFE-868F-4196-95A0-2F80590EAB83}" type="presParOf" srcId="{71045F8C-00FA-488E-A7BD-E2E6753D979D}" destId="{BC35EE03-4121-4EF9-923D-7CB6D30D358D}" srcOrd="2" destOrd="0" presId="urn:microsoft.com/office/officeart/2005/8/layout/target3"/>
    <dgm:cxn modelId="{7DAC3A51-F7AB-4B9C-86F0-A6D2715EDD16}" type="presParOf" srcId="{71045F8C-00FA-488E-A7BD-E2E6753D979D}" destId="{C95EEA27-3CBF-4645-A92D-9D8AF5C1CBFC}" srcOrd="3" destOrd="0" presId="urn:microsoft.com/office/officeart/2005/8/layout/target3"/>
    <dgm:cxn modelId="{6F1B9123-9027-4035-81E2-ACD35225CA5A}" type="presParOf" srcId="{71045F8C-00FA-488E-A7BD-E2E6753D979D}" destId="{851BB866-B6AE-4566-893F-4C635BA974FC}" srcOrd="4" destOrd="0" presId="urn:microsoft.com/office/officeart/2005/8/layout/target3"/>
    <dgm:cxn modelId="{01DB2E31-42D3-4D88-8185-92B6E9C22C0A}" type="presParOf" srcId="{71045F8C-00FA-488E-A7BD-E2E6753D979D}" destId="{643EA938-EDE0-4533-ACCC-D2BD6F3A527C}" srcOrd="5" destOrd="0" presId="urn:microsoft.com/office/officeart/2005/8/layout/target3"/>
    <dgm:cxn modelId="{F9401202-F8DD-4BEA-8BE2-38C61C3A34F4}" type="presParOf" srcId="{71045F8C-00FA-488E-A7BD-E2E6753D979D}" destId="{92F31B18-D66D-4CC7-89B9-378928DE877D}" srcOrd="6" destOrd="0" presId="urn:microsoft.com/office/officeart/2005/8/layout/target3"/>
    <dgm:cxn modelId="{4734FC16-825F-4AE3-A291-FB79E1ED8580}" type="presParOf" srcId="{71045F8C-00FA-488E-A7BD-E2E6753D979D}" destId="{902074E1-B931-4618-97F1-FADBE82E9C3C}" srcOrd="7" destOrd="0" presId="urn:microsoft.com/office/officeart/2005/8/layout/target3"/>
    <dgm:cxn modelId="{E51CF270-A85E-4507-AEC5-C2B6755BDEC7}" type="presParOf" srcId="{71045F8C-00FA-488E-A7BD-E2E6753D979D}" destId="{A3817367-F2BC-482F-8832-FA00B51DCCF3}" srcOrd="8" destOrd="0" presId="urn:microsoft.com/office/officeart/2005/8/layout/target3"/>
    <dgm:cxn modelId="{CB1489FF-52CC-47DA-9A42-EFAC19458B10}" type="presParOf" srcId="{71045F8C-00FA-488E-A7BD-E2E6753D979D}" destId="{626ABFF6-56C8-4386-B662-68EC364EED9D}" srcOrd="9" destOrd="0" presId="urn:microsoft.com/office/officeart/2005/8/layout/target3"/>
    <dgm:cxn modelId="{4A6D926E-DE3E-48F8-B3E7-F07EABAFB41E}" type="presParOf" srcId="{71045F8C-00FA-488E-A7BD-E2E6753D979D}" destId="{6DB11F1C-D028-4800-9625-6611CA9DE6D4}" srcOrd="10" destOrd="0" presId="urn:microsoft.com/office/officeart/2005/8/layout/target3"/>
    <dgm:cxn modelId="{2B14AD2E-3EAE-4347-A2A5-501D07F79703}" type="presParOf" srcId="{71045F8C-00FA-488E-A7BD-E2E6753D979D}" destId="{CDED6FE3-AD8F-4ACC-B6B8-710EDDD97598}" srcOrd="11" destOrd="0" presId="urn:microsoft.com/office/officeart/2005/8/layout/target3"/>
    <dgm:cxn modelId="{A8E748C1-C64B-4631-A65D-5E2BCC220438}" type="presParOf" srcId="{71045F8C-00FA-488E-A7BD-E2E6753D979D}" destId="{397AC6D7-84A6-4150-958F-83C92D9ACF38}" srcOrd="12" destOrd="0" presId="urn:microsoft.com/office/officeart/2005/8/layout/target3"/>
    <dgm:cxn modelId="{164BD757-DA70-462D-BFD0-E9BD0EA9EE12}" type="presParOf" srcId="{71045F8C-00FA-488E-A7BD-E2E6753D979D}" destId="{D7419528-33A6-416D-9E64-B3F7915C5149}" srcOrd="13" destOrd="0" presId="urn:microsoft.com/office/officeart/2005/8/layout/target3"/>
    <dgm:cxn modelId="{398E2386-367F-4E8D-9C16-B4889E366C5A}" type="presParOf" srcId="{71045F8C-00FA-488E-A7BD-E2E6753D979D}" destId="{97289DF2-90F4-4EC2-A9FC-633B00BAB610}" srcOrd="14" destOrd="0" presId="urn:microsoft.com/office/officeart/2005/8/layout/target3"/>
    <dgm:cxn modelId="{5769FD58-9A2D-4FD6-A0CD-B678D10B11A7}" type="presParOf" srcId="{71045F8C-00FA-488E-A7BD-E2E6753D979D}" destId="{234EBA9D-95B4-4C20-A84E-6F65F1085DC6}" srcOrd="15" destOrd="0" presId="urn:microsoft.com/office/officeart/2005/8/layout/target3"/>
    <dgm:cxn modelId="{3AAB563F-64AE-487E-82E7-8766C751A89A}" type="presParOf" srcId="{71045F8C-00FA-488E-A7BD-E2E6753D979D}" destId="{12255512-213F-41DF-90A6-8B4CD74A2B52}" srcOrd="16" destOrd="0" presId="urn:microsoft.com/office/officeart/2005/8/layout/target3"/>
    <dgm:cxn modelId="{00499421-16F2-4C9E-8636-EB2D72D60037}" type="presParOf" srcId="{71045F8C-00FA-488E-A7BD-E2E6753D979D}" destId="{50C2F88D-8688-44C2-A854-691F34009D3B}" srcOrd="17" destOrd="0" presId="urn:microsoft.com/office/officeart/2005/8/layout/target3"/>
    <dgm:cxn modelId="{98E17E76-8913-422C-AD02-67F9DECE59F4}" type="presParOf" srcId="{71045F8C-00FA-488E-A7BD-E2E6753D979D}" destId="{4D19AB04-24FA-40C2-B203-52AE3D15E171}" srcOrd="18" destOrd="0" presId="urn:microsoft.com/office/officeart/2005/8/layout/target3"/>
    <dgm:cxn modelId="{06AEEF3F-3ADD-4AF6-B163-612A94F96319}" type="presParOf" srcId="{71045F8C-00FA-488E-A7BD-E2E6753D979D}" destId="{832BF48F-0145-4429-9E02-8FCA946CCE9E}" srcOrd="19" destOrd="0" presId="urn:microsoft.com/office/officeart/2005/8/layout/target3"/>
    <dgm:cxn modelId="{C02866EA-0AAA-4263-A609-98CBDFE32C08}" type="presParOf" srcId="{71045F8C-00FA-488E-A7BD-E2E6753D979D}" destId="{E7297F21-D4FD-4A41-AE58-814D01A6B5E7}" srcOrd="20" destOrd="0" presId="urn:microsoft.com/office/officeart/2005/8/layout/target3"/>
    <dgm:cxn modelId="{81B9AD82-9EEC-494E-A9CB-0884068B3FAA}" type="presParOf" srcId="{71045F8C-00FA-488E-A7BD-E2E6753D979D}" destId="{F69A1436-182C-465B-AD7F-FE48E0C090C1}" srcOrd="21" destOrd="0" presId="urn:microsoft.com/office/officeart/2005/8/layout/target3"/>
    <dgm:cxn modelId="{57123EC3-D8E6-4A1B-A4D6-8C53775ACFCA}" type="presParOf" srcId="{71045F8C-00FA-488E-A7BD-E2E6753D979D}" destId="{AA41A67C-3D3F-4AE9-9E0F-5D7F7BB2E741}" srcOrd="22" destOrd="0" presId="urn:microsoft.com/office/officeart/2005/8/layout/target3"/>
    <dgm:cxn modelId="{CCD20A84-01C6-4703-B5FD-DC1E1A644FA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VY_22_INOVACE_02_Abeceda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Abeceda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56DB7-DBD8-46DD-884C-6B669BEC0E63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A02CC-CA29-44A6-ABBE-B621AE78C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162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038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038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704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04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905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792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7392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139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125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803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490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9B0A5-6C23-4446-B93E-ED84F4C420F7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1A9C0-637F-40CE-A3D2-3F2A08E712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671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698728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1196752"/>
            <a:ext cx="820891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002060"/>
                </a:solidFill>
              </a:rPr>
              <a:t>ANOTACE: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 smtClean="0"/>
              <a:t>Materiál je určen pro práci s interaktivní tabulí. Procvičuje dětem známé učivo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o abecedě a znění hlásek./</a:t>
            </a:r>
            <a:r>
              <a:rPr lang="cs-CZ" sz="2000" smtClean="0"/>
              <a:t>5.ročník</a:t>
            </a:r>
            <a:r>
              <a:rPr lang="cs-CZ" sz="2000" smtClean="0"/>
              <a:t>/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Děti pracují samostatně ,poté si porovnají řešení a nahlas přečtou </a:t>
            </a:r>
            <a:r>
              <a:rPr lang="cs-CZ" sz="2000" smtClean="0"/>
              <a:t>hlásky  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smtClean="0"/>
              <a:t>a spelují slova</a:t>
            </a:r>
            <a:r>
              <a:rPr lang="cs-CZ" sz="2000" smtClean="0"/>
              <a:t>.</a:t>
            </a:r>
          </a:p>
          <a:p>
            <a:pPr>
              <a:lnSpc>
                <a:spcPct val="150000"/>
              </a:lnSpc>
            </a:pPr>
            <a:endParaRPr lang="cs-CZ" sz="2000"/>
          </a:p>
          <a:p>
            <a:pPr>
              <a:lnSpc>
                <a:spcPct val="150000"/>
              </a:lnSpc>
            </a:pPr>
            <a:r>
              <a:rPr lang="cs-CZ" sz="2000" smtClean="0"/>
              <a:t>Inovace:využití interaktivní tabule vybízí k aktivnímu osvojení učiva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2758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ABECEDA</a:t>
            </a:r>
            <a:br>
              <a:rPr lang="cs-CZ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ANGLICKÝ JAZYK PRO 5.ROČNÍK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Olga Kolářová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99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Zařaď písmenko abecedy do správného obrazce podle </a:t>
            </a:r>
            <a:r>
              <a:rPr lang="cs-CZ" smtClean="0"/>
              <a:t>znění hlásky</a:t>
            </a:r>
          </a:p>
          <a:p>
            <a:endParaRPr lang="cs-CZ" dirty="0" smtClean="0"/>
          </a:p>
          <a:p>
            <a:r>
              <a:rPr lang="cs-CZ" smtClean="0"/>
              <a:t>Řešení</a:t>
            </a:r>
          </a:p>
          <a:p>
            <a:endParaRPr lang="cs-CZ" dirty="0" smtClean="0"/>
          </a:p>
          <a:p>
            <a:r>
              <a:rPr lang="cs-CZ" dirty="0" smtClean="0"/>
              <a:t>Speluj daná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9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vnoramenný trojúhelník 9"/>
          <p:cNvSpPr/>
          <p:nvPr/>
        </p:nvSpPr>
        <p:spPr>
          <a:xfrm>
            <a:off x="1189133" y="3325241"/>
            <a:ext cx="1306885" cy="121007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blu</a:t>
            </a:r>
            <a:endParaRPr lang="cs-CZ" sz="2000" dirty="0"/>
          </a:p>
        </p:txBody>
      </p:sp>
      <p:sp>
        <p:nvSpPr>
          <p:cNvPr id="11" name="Pravidelný pětiúhelník 10"/>
          <p:cNvSpPr/>
          <p:nvPr/>
        </p:nvSpPr>
        <p:spPr>
          <a:xfrm>
            <a:off x="4283968" y="2001729"/>
            <a:ext cx="1417320" cy="1368152"/>
          </a:xfrm>
          <a:prstGeom prst="pentago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purple</a:t>
            </a:r>
            <a:endParaRPr lang="cs-CZ" sz="2000" dirty="0"/>
          </a:p>
        </p:txBody>
      </p:sp>
      <p:sp>
        <p:nvSpPr>
          <p:cNvPr id="12" name="Ovál 11"/>
          <p:cNvSpPr/>
          <p:nvPr/>
        </p:nvSpPr>
        <p:spPr>
          <a:xfrm>
            <a:off x="3086128" y="4116288"/>
            <a:ext cx="2395680" cy="2304256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green</a:t>
            </a:r>
            <a:endParaRPr lang="cs-CZ" sz="2000" dirty="0"/>
          </a:p>
        </p:txBody>
      </p:sp>
      <p:sp>
        <p:nvSpPr>
          <p:cNvPr id="13" name="Ovál 12"/>
          <p:cNvSpPr/>
          <p:nvPr/>
        </p:nvSpPr>
        <p:spPr>
          <a:xfrm>
            <a:off x="6340815" y="2655050"/>
            <a:ext cx="1345641" cy="11720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2"/>
                </a:solidFill>
              </a:rPr>
              <a:t>yellow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14" name="Kosočtverec 13"/>
          <p:cNvSpPr/>
          <p:nvPr/>
        </p:nvSpPr>
        <p:spPr>
          <a:xfrm>
            <a:off x="6733047" y="733694"/>
            <a:ext cx="1371600" cy="1512168"/>
          </a:xfrm>
          <a:prstGeom prst="diamond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grey</a:t>
            </a:r>
            <a:endParaRPr lang="cs-CZ" sz="2000" dirty="0"/>
          </a:p>
        </p:txBody>
      </p:sp>
      <p:sp>
        <p:nvSpPr>
          <p:cNvPr id="15" name="Lichoběžník 14"/>
          <p:cNvSpPr/>
          <p:nvPr/>
        </p:nvSpPr>
        <p:spPr>
          <a:xfrm>
            <a:off x="6591168" y="4578959"/>
            <a:ext cx="1437215" cy="189391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whiww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842576" y="1608896"/>
            <a:ext cx="1584176" cy="13681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red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52593" y="6084004"/>
            <a:ext cx="7429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wh</a:t>
            </a:r>
            <a:r>
              <a:rPr lang="cs-CZ" sz="2000" dirty="0" smtClean="0"/>
              <a:t>ite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5271" y="764704"/>
            <a:ext cx="4571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ABCDEFGHIJKLMN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532440" y="1319798"/>
            <a:ext cx="923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OPQRSTUVWXYZ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448188"/>
            <a:ext cx="65464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Písmenka následují svou barvu-se kterou se rýmují.</a:t>
            </a:r>
          </a:p>
          <a:p>
            <a:r>
              <a:rPr lang="cs-CZ" sz="2400" dirty="0" smtClean="0"/>
              <a:t>                  Vepiš je do tvarů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6189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vnoramenný trojúhelník 9"/>
          <p:cNvSpPr/>
          <p:nvPr/>
        </p:nvSpPr>
        <p:spPr>
          <a:xfrm>
            <a:off x="1126760" y="3000656"/>
            <a:ext cx="1352872" cy="120907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U W blue</a:t>
            </a:r>
          </a:p>
        </p:txBody>
      </p:sp>
      <p:sp>
        <p:nvSpPr>
          <p:cNvPr id="11" name="Pravidelný pětiúhelník 10"/>
          <p:cNvSpPr/>
          <p:nvPr/>
        </p:nvSpPr>
        <p:spPr>
          <a:xfrm>
            <a:off x="4283968" y="2001729"/>
            <a:ext cx="1417320" cy="1368152"/>
          </a:xfrm>
          <a:prstGeom prst="pentago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white"/>
                </a:solidFill>
              </a:rPr>
              <a:t>p</a:t>
            </a:r>
            <a:r>
              <a:rPr lang="cs-CZ" sz="2000" dirty="0" smtClean="0">
                <a:solidFill>
                  <a:prstClr val="white"/>
                </a:solidFill>
              </a:rPr>
              <a:t>urple</a:t>
            </a:r>
          </a:p>
          <a:p>
            <a:pPr algn="ctr"/>
            <a:r>
              <a:rPr lang="cs-CZ" sz="2000" dirty="0">
                <a:solidFill>
                  <a:prstClr val="white"/>
                </a:solidFill>
              </a:rPr>
              <a:t>R</a:t>
            </a:r>
          </a:p>
        </p:txBody>
      </p:sp>
      <p:sp>
        <p:nvSpPr>
          <p:cNvPr id="12" name="Ovál 11"/>
          <p:cNvSpPr/>
          <p:nvPr/>
        </p:nvSpPr>
        <p:spPr>
          <a:xfrm>
            <a:off x="3086128" y="4027578"/>
            <a:ext cx="2395680" cy="2304256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white"/>
                </a:solidFill>
              </a:rPr>
              <a:t>g</a:t>
            </a:r>
            <a:r>
              <a:rPr lang="cs-CZ" sz="2000" dirty="0" smtClean="0">
                <a:solidFill>
                  <a:prstClr val="white"/>
                </a:solidFill>
              </a:rPr>
              <a:t>reen</a:t>
            </a:r>
          </a:p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B C D E G P T V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40815" y="2655050"/>
            <a:ext cx="1345641" cy="11720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>
                <a:solidFill>
                  <a:srgbClr val="1F497D"/>
                </a:solidFill>
              </a:rPr>
              <a:t>y</a:t>
            </a:r>
            <a:r>
              <a:rPr lang="cs-CZ" sz="2000" i="1" dirty="0" smtClean="0">
                <a:solidFill>
                  <a:srgbClr val="1F497D"/>
                </a:solidFill>
              </a:rPr>
              <a:t>ellow</a:t>
            </a:r>
          </a:p>
          <a:p>
            <a:pPr algn="ctr"/>
            <a:r>
              <a:rPr lang="cs-CZ" sz="2000" i="1" dirty="0">
                <a:solidFill>
                  <a:srgbClr val="1F497D"/>
                </a:solidFill>
              </a:rPr>
              <a:t>O</a:t>
            </a:r>
          </a:p>
        </p:txBody>
      </p:sp>
      <p:sp>
        <p:nvSpPr>
          <p:cNvPr id="14" name="Kosočtverec 13"/>
          <p:cNvSpPr/>
          <p:nvPr/>
        </p:nvSpPr>
        <p:spPr>
          <a:xfrm>
            <a:off x="6047247" y="448188"/>
            <a:ext cx="1371600" cy="1512168"/>
          </a:xfrm>
          <a:prstGeom prst="diamond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white"/>
                </a:solidFill>
              </a:rPr>
              <a:t>g</a:t>
            </a:r>
            <a:r>
              <a:rPr lang="cs-CZ" sz="2000" dirty="0" smtClean="0">
                <a:solidFill>
                  <a:prstClr val="white"/>
                </a:solidFill>
              </a:rPr>
              <a:t>rey</a:t>
            </a:r>
          </a:p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A J </a:t>
            </a:r>
            <a:r>
              <a:rPr lang="cs-CZ" sz="2000" dirty="0">
                <a:solidFill>
                  <a:prstClr val="white"/>
                </a:solidFill>
              </a:rPr>
              <a:t>K</a:t>
            </a:r>
            <a:r>
              <a:rPr lang="cs-CZ" sz="2000" dirty="0" smtClean="0">
                <a:solidFill>
                  <a:prstClr val="white"/>
                </a:solidFill>
              </a:rPr>
              <a:t> H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15" name="Lichoběžník 14"/>
          <p:cNvSpPr/>
          <p:nvPr/>
        </p:nvSpPr>
        <p:spPr>
          <a:xfrm>
            <a:off x="6591168" y="4578959"/>
            <a:ext cx="1437215" cy="189391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white"/>
                </a:solidFill>
              </a:rPr>
              <a:t>wIIIIhiww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093296" y="1340327"/>
            <a:ext cx="1584176" cy="13681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white"/>
                </a:solidFill>
              </a:rPr>
              <a:t>r</a:t>
            </a:r>
            <a:r>
              <a:rPr lang="cs-CZ" sz="2000" dirty="0" smtClean="0">
                <a:solidFill>
                  <a:prstClr val="white"/>
                </a:solidFill>
              </a:rPr>
              <a:t>ed</a:t>
            </a:r>
          </a:p>
          <a:p>
            <a:pPr algn="ctr"/>
            <a:r>
              <a:rPr lang="cs-CZ" sz="2000" dirty="0" smtClean="0">
                <a:solidFill>
                  <a:prstClr val="white"/>
                </a:solidFill>
              </a:rPr>
              <a:t>FLMNSXZ</a:t>
            </a:r>
            <a:endParaRPr lang="cs-CZ" sz="2000" dirty="0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12617" y="5525915"/>
            <a:ext cx="7734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white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 Y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5271" y="764704"/>
            <a:ext cx="4571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ABCDEFGHIJKLMN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532440" y="1319798"/>
            <a:ext cx="923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OPQRSTUVWXYZ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438276" y="539329"/>
            <a:ext cx="113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ŘEŠENÍ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42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595" y="841857"/>
            <a:ext cx="44671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Speluj následující slova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91880" y="3156326"/>
            <a:ext cx="2448272" cy="19442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circle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54626" y="354835"/>
            <a:ext cx="2520280" cy="226670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square</a:t>
            </a:r>
            <a:endParaRPr lang="cs-CZ" sz="36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1043608" y="4128434"/>
            <a:ext cx="2311749" cy="26642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triangle</a:t>
            </a:r>
            <a:endParaRPr lang="cs-CZ" sz="3600" dirty="0"/>
          </a:p>
        </p:txBody>
      </p:sp>
      <p:sp>
        <p:nvSpPr>
          <p:cNvPr id="13" name="Ovál 12"/>
          <p:cNvSpPr/>
          <p:nvPr/>
        </p:nvSpPr>
        <p:spPr>
          <a:xfrm>
            <a:off x="5580112" y="5052318"/>
            <a:ext cx="316835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oval</a:t>
            </a:r>
          </a:p>
          <a:p>
            <a:pPr algn="ctr"/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143595" y="1714497"/>
            <a:ext cx="3047976" cy="20773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rectangle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4535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836712"/>
            <a:ext cx="293798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Zdroje</a:t>
            </a:r>
            <a:r>
              <a:rPr lang="cs-CZ" sz="4000" smtClean="0"/>
              <a:t>:</a:t>
            </a:r>
          </a:p>
          <a:p>
            <a:endParaRPr lang="cs-CZ" sz="4000" smtClean="0"/>
          </a:p>
          <a:p>
            <a:endParaRPr lang="cs-CZ" sz="2000" dirty="0"/>
          </a:p>
          <a:p>
            <a:r>
              <a:rPr lang="cs-CZ" sz="2800" dirty="0" smtClean="0"/>
              <a:t>Ilustrace</a:t>
            </a:r>
            <a:r>
              <a:rPr lang="cs-CZ" sz="2800" smtClean="0"/>
              <a:t>: </a:t>
            </a:r>
          </a:p>
          <a:p>
            <a:endParaRPr lang="cs-CZ" sz="2800" smtClean="0"/>
          </a:p>
          <a:p>
            <a:r>
              <a:rPr lang="cs-CZ" sz="2000" smtClean="0">
                <a:hlinkClick r:id="rId2"/>
              </a:rPr>
              <a:t>www.office.microsoft.com</a:t>
            </a:r>
            <a:endParaRPr lang="cs-CZ" sz="2000" smtClean="0"/>
          </a:p>
          <a:p>
            <a:endParaRPr lang="cs-CZ" sz="200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689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113</TotalTime>
  <Words>170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ABECEDA  ANGLICKÝ JAZYK PRO 5.ROČNÍK</vt:lpstr>
      <vt:lpstr>OBSAH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23</cp:revision>
  <dcterms:created xsi:type="dcterms:W3CDTF">2011-09-24T14:29:46Z</dcterms:created>
  <dcterms:modified xsi:type="dcterms:W3CDTF">2011-11-09T19:47:13Z</dcterms:modified>
</cp:coreProperties>
</file>