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2" r:id="rId2"/>
    <p:sldId id="277" r:id="rId3"/>
    <p:sldId id="273" r:id="rId4"/>
    <p:sldId id="274" r:id="rId5"/>
    <p:sldId id="275" r:id="rId6"/>
    <p:sldId id="276" r:id="rId7"/>
    <p:sldId id="278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76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26968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86267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8695FD-4CCE-4892-B414-B18E7FC01E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8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sk.detske-hry.com/na-sochy-12134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hum120.wordpress.com/2011/03/05/augustus-of-prima-porta/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bicaii.blog.cz/0605/kleopatra-vii" TargetMode="External"/><Relationship Id="rId5" Type="http://schemas.openxmlformats.org/officeDocument/2006/relationships/image" Target="../media/image6.jpeg"/><Relationship Id="rId10" Type="http://schemas.openxmlformats.org/officeDocument/2006/relationships/image" Target="../media/image9.jpeg"/><Relationship Id="rId4" Type="http://schemas.openxmlformats.org/officeDocument/2006/relationships/hyperlink" Target="http://druidova.mysteria.cz/HISTORIE/BREZNOVE_IDY.htm" TargetMode="External"/><Relationship Id="rId9" Type="http://schemas.openxmlformats.org/officeDocument/2006/relationships/hyperlink" Target="http://www.modely-lodi.cz/birema-bitevni-lod-staroveku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lodenky.ic.cz/aktium.html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recko-rim.ic.cz/principat.php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http://knihovela.wordpress.com/tag/anticke-knihyobdobi-antiky/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caestamosnos.org/Pesquisas_Carlos_Leite_Ribeiro/Antes_de_Cristo_Bloco3.html" TargetMode="External"/><Relationship Id="rId5" Type="http://schemas.openxmlformats.org/officeDocument/2006/relationships/image" Target="../media/image12.jpeg"/><Relationship Id="rId4" Type="http://schemas.openxmlformats.org/officeDocument/2006/relationships/hyperlink" Target="http://tyrannusmelancholicus.blogspot.cz/2011/06/foi-um-mal-entendido.html" TargetMode="External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prf.cuni.cz/intervalla/mapy.ht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history-if.blog.cz/0905/starovek-rim" TargetMode="Externa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lodenky.ic.cz/aktium.html" TargetMode="External"/><Relationship Id="rId13" Type="http://schemas.openxmlformats.org/officeDocument/2006/relationships/hyperlink" Target="http://www.prf.cuni.cz/intervalla/mapy.htm" TargetMode="External"/><Relationship Id="rId3" Type="http://schemas.openxmlformats.org/officeDocument/2006/relationships/hyperlink" Target="http://sk.detske-hry.com/na-sochy-12134.htm" TargetMode="External"/><Relationship Id="rId7" Type="http://schemas.openxmlformats.org/officeDocument/2006/relationships/hyperlink" Target="http://hum120.wordpress.com/2011/03/05/augustus-of-prima-porta/" TargetMode="External"/><Relationship Id="rId12" Type="http://schemas.openxmlformats.org/officeDocument/2006/relationships/hyperlink" Target="http://www.caestamosnos.org/Pesquisas_Carlos_Leite_Ribeiro/Antes_de_Cristo_Bloco3.html" TargetMode="External"/><Relationship Id="rId2" Type="http://schemas.openxmlformats.org/officeDocument/2006/relationships/hyperlink" Target="http://web.libimseti.cz/LUCky.luKA/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odely-lodi.cz/birema-bitevni-lod-staroveku.html" TargetMode="External"/><Relationship Id="rId11" Type="http://schemas.openxmlformats.org/officeDocument/2006/relationships/hyperlink" Target="http://recko-rim.ic.cz/principat.php" TargetMode="External"/><Relationship Id="rId5" Type="http://schemas.openxmlformats.org/officeDocument/2006/relationships/hyperlink" Target="http://bicaii.blog.cz/0605/kleopatra-vii" TargetMode="External"/><Relationship Id="rId10" Type="http://schemas.openxmlformats.org/officeDocument/2006/relationships/hyperlink" Target="http://knihovela.wordpress.com/tag/anticke-knihyobdobi-antiky/" TargetMode="External"/><Relationship Id="rId4" Type="http://schemas.openxmlformats.org/officeDocument/2006/relationships/hyperlink" Target="http://druidova.mysteria.cz/HISTORIE/BREZNOVE_IDY.htm" TargetMode="External"/><Relationship Id="rId9" Type="http://schemas.openxmlformats.org/officeDocument/2006/relationships/hyperlink" Target="http://tyrannusmelancholicus.blogspot.cz/2011/06/foi-um-mal-entendido.html" TargetMode="External"/><Relationship Id="rId14" Type="http://schemas.openxmlformats.org/officeDocument/2006/relationships/hyperlink" Target="http://history-if.blog.cz/0905/starovek-ri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755576" y="3645024"/>
            <a:ext cx="7848872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Římské císařství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11" descr="v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7050" y="0"/>
            <a:ext cx="22669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12" descr="v 1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25114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80645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STAROVĚKÝ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ŘÍM</a:t>
            </a:r>
          </a:p>
        </p:txBody>
      </p:sp>
      <p:sp>
        <p:nvSpPr>
          <p:cNvPr id="2" name="Obdélník 1"/>
          <p:cNvSpPr/>
          <p:nvPr/>
        </p:nvSpPr>
        <p:spPr>
          <a:xfrm>
            <a:off x="0" y="648866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712337" y="644473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37285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439863" y="0"/>
            <a:ext cx="7704137" cy="850900"/>
          </a:xfrm>
        </p:spPr>
        <p:txBody>
          <a:bodyPr/>
          <a:lstStyle/>
          <a:p>
            <a:pPr eaLnBrk="1" hangingPunct="1"/>
            <a:r>
              <a:rPr lang="cs-CZ" sz="3600" b="1" dirty="0" smtClean="0">
                <a:latin typeface="Book Antiqua" pitchFamily="18" charset="0"/>
              </a:rPr>
              <a:t>       Římské císařství a jeho rozkvět</a:t>
            </a:r>
          </a:p>
        </p:txBody>
      </p:sp>
      <p:pic>
        <p:nvPicPr>
          <p:cNvPr id="270340" name="Picture 4" descr="roman_augustus2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42075" y="2420938"/>
            <a:ext cx="2701925" cy="4437062"/>
          </a:xfrm>
          <a:noFill/>
        </p:spPr>
      </p:pic>
      <p:pic>
        <p:nvPicPr>
          <p:cNvPr id="270342" name="Picture 6" descr="Beat_Augustus2">
            <a:hlinkClick r:id="rId4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0" y="0"/>
            <a:ext cx="1636713" cy="2187575"/>
          </a:xfrm>
          <a:noFill/>
        </p:spPr>
      </p:pic>
      <p:pic>
        <p:nvPicPr>
          <p:cNvPr id="270344" name="Picture 8" descr="1472702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581525"/>
            <a:ext cx="1708150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0345" name="Picture 9" descr="Marcanty">
            <a:hlinkClick r:id="rId4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492375"/>
            <a:ext cx="1589088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0346" name="Picture 10" descr="Castro_Battle_of_Actium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339975" y="3573463"/>
            <a:ext cx="4643438" cy="328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03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835150" y="908050"/>
            <a:ext cx="69850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I. </a:t>
            </a:r>
            <a:r>
              <a:rPr lang="cs-CZ" sz="20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Oktavián Augustus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(27 př.n.l.-14 n.l.)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r.31 zvítězil v bitvě u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Aktia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nad 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Antoniem a Kleopatrou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r.27 se prohlásil </a:t>
            </a:r>
            <a:r>
              <a:rPr lang="cs-CZ" sz="2000" u="sng" dirty="0" err="1" smtClean="0">
                <a:latin typeface="Times New Roman" pitchFamily="18" charset="0"/>
                <a:cs typeface="Times New Roman" pitchFamily="18" charset="0"/>
              </a:rPr>
              <a:t>caesarem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 = císařem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a) svou neomezenou moc založil na republikánských úřadech (v senátu však zasedali pouze jeho stoupenci)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b) byl uctíván jako bůh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c) rozšířil říši výboji až Dunaji</a:t>
            </a:r>
          </a:p>
          <a:p>
            <a:pPr eaLnBrk="1" hangingPunct="1"/>
            <a:endParaRPr lang="cs-CZ" sz="2000" dirty="0" smtClean="0"/>
          </a:p>
          <a:p>
            <a:pPr eaLnBrk="1" hangingPunct="1">
              <a:buFontTx/>
              <a:buNone/>
            </a:pPr>
            <a:endParaRPr lang="cs-CZ" sz="200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1414200" y="2123043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89088" y="406773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08150" y="638132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994528" y="601199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794224" y="334328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703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703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703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0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0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70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03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0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0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703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0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0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0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0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70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703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0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70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703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70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70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703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70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70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70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70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70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70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70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70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70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70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70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0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70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70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0338" grpId="0"/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3348" name="Picture 4" descr="planek2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185738"/>
            <a:ext cx="8172450" cy="6672262"/>
          </a:xfrm>
          <a:noFill/>
        </p:spPr>
      </p:pic>
      <p:sp>
        <p:nvSpPr>
          <p:cNvPr id="2" name="Obdélník 1"/>
          <p:cNvSpPr/>
          <p:nvPr/>
        </p:nvSpPr>
        <p:spPr>
          <a:xfrm>
            <a:off x="8676456" y="630932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13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2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333375"/>
            <a:ext cx="8424863" cy="61912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II. Další císaři se snaží upevnit svou moc i za cenu použití krutého násilí (</a:t>
            </a:r>
            <a:r>
              <a:rPr lang="cs-CZ" sz="2400" b="1" u="sng" dirty="0" err="1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Kaligula</a:t>
            </a:r>
            <a:r>
              <a:rPr lang="cs-CZ" sz="2400" b="1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, Klaudius, Nero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...)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- r.79 n.l. výbuch </a:t>
            </a:r>
            <a:r>
              <a:rPr lang="cs-CZ" sz="2400" b="1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sopky Vesuv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u Neapole a pohřbil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města </a:t>
            </a:r>
            <a:r>
              <a:rPr lang="cs-CZ" sz="2400" b="1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Pompeje, </a:t>
            </a:r>
            <a:r>
              <a:rPr lang="cs-CZ" sz="2400" b="1" u="sng" dirty="0" err="1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Herkulaneum</a:t>
            </a:r>
            <a:r>
              <a:rPr lang="cs-CZ" sz="2400" b="1" u="sng" dirty="0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u="sng" dirty="0" err="1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Stabiae</a:t>
            </a:r>
            <a:endParaRPr lang="cs-CZ" sz="2400" b="1" u="sng" dirty="0" smtClean="0">
              <a:solidFill>
                <a:srgbClr val="80008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III. Největšího územního rozsahu dosáhla ŘŘ                       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za vlády císaře </a:t>
            </a:r>
            <a:r>
              <a:rPr lang="cs-CZ" sz="2400" b="1" u="sng" dirty="0" err="1" smtClean="0">
                <a:solidFill>
                  <a:srgbClr val="800080"/>
                </a:solidFill>
                <a:latin typeface="Times New Roman" pitchFamily="18" charset="0"/>
                <a:cs typeface="Times New Roman" pitchFamily="18" charset="0"/>
              </a:rPr>
              <a:t>Trajána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(98 – 117)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Tím končí výboje, ale i období rozkvětu!</a:t>
            </a:r>
          </a:p>
        </p:txBody>
      </p:sp>
      <p:pic>
        <p:nvPicPr>
          <p:cNvPr id="311310" name="Picture 14" descr="ClaudiusI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420268" y="1257141"/>
            <a:ext cx="2016125" cy="1954212"/>
          </a:xfrm>
          <a:noFill/>
        </p:spPr>
      </p:pic>
      <p:pic>
        <p:nvPicPr>
          <p:cNvPr id="311302" name="Picture 6" descr="Caligula_Bust_Houston_Museum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4213" y="1268413"/>
            <a:ext cx="1255712" cy="189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1317" name="Picture 21" descr="trajanus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7050" y="4508500"/>
            <a:ext cx="1905000" cy="202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1319" name="Picture 23" descr="Soubor:Nero Glyptothek Munich 32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05522" y="1160463"/>
            <a:ext cx="1427162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1320" name="Line 24"/>
          <p:cNvSpPr>
            <a:spLocks noChangeShapeType="1"/>
          </p:cNvSpPr>
          <p:nvPr/>
        </p:nvSpPr>
        <p:spPr bwMode="auto">
          <a:xfrm flipH="1">
            <a:off x="2124075" y="981075"/>
            <a:ext cx="503238" cy="287338"/>
          </a:xfrm>
          <a:prstGeom prst="line">
            <a:avLst/>
          </a:prstGeom>
          <a:noFill/>
          <a:ln w="127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11322" name="Line 26"/>
          <p:cNvSpPr>
            <a:spLocks noChangeShapeType="1"/>
          </p:cNvSpPr>
          <p:nvPr/>
        </p:nvSpPr>
        <p:spPr bwMode="auto">
          <a:xfrm>
            <a:off x="4284663" y="1052513"/>
            <a:ext cx="287337" cy="215900"/>
          </a:xfrm>
          <a:prstGeom prst="line">
            <a:avLst/>
          </a:prstGeom>
          <a:noFill/>
          <a:ln w="127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11323" name="Line 27"/>
          <p:cNvSpPr>
            <a:spLocks noChangeShapeType="1"/>
          </p:cNvSpPr>
          <p:nvPr/>
        </p:nvSpPr>
        <p:spPr bwMode="auto">
          <a:xfrm>
            <a:off x="6372225" y="981075"/>
            <a:ext cx="504825" cy="287338"/>
          </a:xfrm>
          <a:prstGeom prst="line">
            <a:avLst/>
          </a:prstGeom>
          <a:noFill/>
          <a:ln w="127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949187" y="281312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08104" y="281312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9.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032684" y="2734231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10.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89715" y="6167993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1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1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11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13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1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1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113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11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11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113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11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11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113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1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1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113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11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11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113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11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11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11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11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11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11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11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11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2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112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112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112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113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11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11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2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112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112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112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1320" grpId="0" animBg="1"/>
      <p:bldP spid="311322" grpId="0" animBg="1"/>
      <p:bldP spid="311323" grpId="0" animBg="1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6357" name="Picture 5" descr="rome116ad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3850" y="333375"/>
            <a:ext cx="8280400" cy="6327775"/>
          </a:xfrm>
          <a:noFill/>
        </p:spPr>
      </p:pic>
      <p:sp>
        <p:nvSpPr>
          <p:cNvPr id="29699" name="Text Box 10"/>
          <p:cNvSpPr txBox="1">
            <a:spLocks noChangeArrowheads="1"/>
          </p:cNvSpPr>
          <p:nvPr/>
        </p:nvSpPr>
        <p:spPr bwMode="auto">
          <a:xfrm>
            <a:off x="611188" y="0"/>
            <a:ext cx="37226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i="1"/>
              <a:t>Římská říše za císaře Trajána</a:t>
            </a:r>
          </a:p>
        </p:txBody>
      </p:sp>
      <p:sp>
        <p:nvSpPr>
          <p:cNvPr id="2" name="Obdélník 1"/>
          <p:cNvSpPr/>
          <p:nvPr/>
        </p:nvSpPr>
        <p:spPr>
          <a:xfrm>
            <a:off x="8532440" y="6309320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356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8695FD-4CCE-4892-B414-B18E7FC01EA6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pic>
        <p:nvPicPr>
          <p:cNvPr id="1026" name="Picture 2" descr="Imperium romanum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8280920" cy="5813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8592685" y="6289878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07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899592" y="28636"/>
            <a:ext cx="7772400" cy="808076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683568" y="764704"/>
            <a:ext cx="8352928" cy="58326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TEXT - 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UČEBNICE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marL="0" indent="0">
              <a:buNone/>
            </a:pPr>
            <a:r>
              <a:rPr lang="cs-CZ" sz="1400" dirty="0">
                <a:hlinkClick r:id="rId2"/>
              </a:rPr>
              <a:t>http://web.libimseti.cz/LUCky.luKA/2</a:t>
            </a:r>
            <a:endParaRPr lang="cs-CZ" sz="1400" dirty="0"/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OBRÁZKY</a:t>
            </a: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sk.detske-hry.com/na-sochy-12134.htm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druidova.mysteria.cz/HISTORIE/BREZNOVE_IDY.htm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druidova.mysteria.cz/HISTORIE/BREZNOVE_IDY.htm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bicaii.blog.cz/0605/kleopatra-vii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www.modely-lodi.cz/birema-bitevni-lod-staroveku.html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7"/>
              </a:rPr>
              <a:t>http://hum120.wordpress.com/2011/03/05/augustus-of-prima-porta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lodenky.ic.cz/aktium.html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tyrannusmelancholicus.blogspot.cz/2011/06/foi-um-mal-entendido.html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10"/>
              </a:rPr>
              <a:t>http://knihovela.wordpress.com/tag/anticke-knihyobdobi-antiky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recko-rim.ic.cz/principat.php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www.caestamosnos.org/Pesquisas_Carlos_Leite_Ribeiro/Antes_de_Cristo_Bloco3.html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1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www.prf.cuni.cz/intervalla/mapy.htm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14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history-if.blog.cz/0905/starovek-rim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359</TotalTime>
  <Words>304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STAROVĚKÝ  ŘÍM</vt:lpstr>
      <vt:lpstr>       Římské císařství a jeho rozkvět</vt:lpstr>
      <vt:lpstr>Prezentace aplikace PowerPoint</vt:lpstr>
      <vt:lpstr>Prezentace aplikace PowerPoint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38</cp:revision>
  <dcterms:created xsi:type="dcterms:W3CDTF">2010-07-04T09:26:34Z</dcterms:created>
  <dcterms:modified xsi:type="dcterms:W3CDTF">2013-01-03T19:52:33Z</dcterms:modified>
</cp:coreProperties>
</file>