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2" r:id="rId2"/>
    <p:sldId id="275" r:id="rId3"/>
    <p:sldId id="273" r:id="rId4"/>
    <p:sldId id="27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28132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69535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6D951-930B-4F39-A997-1B27EF8658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8695FD-4CCE-4892-B414-B18E7FC01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7" r:id="rId12"/>
    <p:sldLayoutId id="2147483758" r:id="rId13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k.detske-hry.com/na-sochy-12134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kubak.cz/Bible/Symboly.htm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hyperlink" Target="http://umlaufoviny.com/www/nabozenstvi/kulty/archiv/katakomby/katakomby.html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recko-rim.ic.cz/principat.php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png"/><Relationship Id="rId2" Type="http://schemas.openxmlformats.org/officeDocument/2006/relationships/hyperlink" Target="http://forum.valka.cz/viewtopic.php/t/48214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cs.wikipedia.org/wiki/Hadri%C3%A1n%C5%AFv_val" TargetMode="External"/><Relationship Id="rId5" Type="http://schemas.openxmlformats.org/officeDocument/2006/relationships/image" Target="../media/image9.jpeg"/><Relationship Id="rId10" Type="http://schemas.openxmlformats.org/officeDocument/2006/relationships/image" Target="../media/image12.png"/><Relationship Id="rId4" Type="http://schemas.openxmlformats.org/officeDocument/2006/relationships/hyperlink" Target="http://emmamelaney.tripod.com/id3.html" TargetMode="External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adri%C3%A1n%C5%AFv_val" TargetMode="External"/><Relationship Id="rId3" Type="http://schemas.openxmlformats.org/officeDocument/2006/relationships/hyperlink" Target="http://umlaufoviny.com/www/nabozenstvi/kulty/archiv/katakomby/katakomby.html" TargetMode="External"/><Relationship Id="rId7" Type="http://schemas.openxmlformats.org/officeDocument/2006/relationships/hyperlink" Target="http://emmamelaney.tripod.com/id3.html" TargetMode="External"/><Relationship Id="rId2" Type="http://schemas.openxmlformats.org/officeDocument/2006/relationships/hyperlink" Target="http://sk.detske-hry.com/na-sochy-12134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orum.valka.cz/viewtopic.php/t/48214" TargetMode="External"/><Relationship Id="rId5" Type="http://schemas.openxmlformats.org/officeDocument/2006/relationships/hyperlink" Target="http://recko-rim.ic.cz/principat.php" TargetMode="External"/><Relationship Id="rId4" Type="http://schemas.openxmlformats.org/officeDocument/2006/relationships/hyperlink" Target="http://www.kubak.cz/Bible/Symboly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848872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Krize římského císařství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1" descr="v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7050" y="0"/>
            <a:ext cx="2266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12" descr="v 1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5114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80645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STAROVĚKÝ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ŘÍM</a:t>
            </a:r>
          </a:p>
        </p:txBody>
      </p:sp>
      <p:sp>
        <p:nvSpPr>
          <p:cNvPr id="2" name="Obdélník 1"/>
          <p:cNvSpPr/>
          <p:nvPr/>
        </p:nvSpPr>
        <p:spPr>
          <a:xfrm>
            <a:off x="0" y="64886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12337" y="64447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5626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>
                <a:latin typeface="Book Antiqua" pitchFamily="18" charset="0"/>
              </a:rPr>
              <a:t>Krize římského císařství</a:t>
            </a:r>
          </a:p>
        </p:txBody>
      </p:sp>
      <p:sp>
        <p:nvSpPr>
          <p:cNvPr id="272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125538"/>
            <a:ext cx="84963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u="sng" dirty="0" smtClean="0">
                <a:solidFill>
                  <a:srgbClr val="660066"/>
                </a:solidFill>
                <a:latin typeface="Times New Roman" pitchFamily="18" charset="0"/>
                <a:cs typeface="Times New Roman" pitchFamily="18" charset="0"/>
              </a:rPr>
              <a:t>Příčiny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Otrokářství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hlavní příčina úpadku římského hospodářství                       (otrok nemá zájem na výsledcích své práce)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Pronajímání půdy za předem domluvené dávky (peníze nebo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naturálie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část úrody) svobodným nájemcům = </a:t>
            </a:r>
            <a:r>
              <a:rPr lang="cs-CZ" sz="2000" b="1" dirty="0" err="1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kolóni</a:t>
            </a:r>
            <a:r>
              <a:rPr lang="cs-CZ" sz="20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kolonát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(i oni časem nespokojeni)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2.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Útoky germánských kmenů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ohrožují hranice ŘŘ na severu a východě (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Hadriánův val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v Británii ve 2.stol.)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3.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Křesťanství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= nové náboženství šířené v ŘŘ (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Ježíš Kristus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, jediný Bůh, Palestina, katakomby, církev, ryba, kříž, bible...)</a:t>
            </a:r>
          </a:p>
        </p:txBody>
      </p:sp>
      <p:pic>
        <p:nvPicPr>
          <p:cNvPr id="272389" name="Picture 5" descr="ryba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588125" y="4581525"/>
            <a:ext cx="2087563" cy="828675"/>
          </a:xfrm>
          <a:noFill/>
        </p:spPr>
      </p:pic>
      <p:pic>
        <p:nvPicPr>
          <p:cNvPr id="272392" name="Picture 8" descr="Ichthus">
            <a:hlinkClick r:id="rId2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6732588" y="5734050"/>
            <a:ext cx="1871662" cy="411163"/>
          </a:xfrm>
          <a:noFill/>
        </p:spPr>
      </p:pic>
      <p:sp>
        <p:nvSpPr>
          <p:cNvPr id="272394" name="Rectangle 10"/>
          <p:cNvSpPr>
            <a:spLocks noChangeArrowheads="1"/>
          </p:cNvSpPr>
          <p:nvPr/>
        </p:nvSpPr>
        <p:spPr bwMode="auto">
          <a:xfrm>
            <a:off x="323850" y="5078413"/>
            <a:ext cx="5976938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r>
              <a:rPr lang="cs-CZ" b="1" i="1">
                <a:solidFill>
                  <a:srgbClr val="800080"/>
                </a:solidFill>
              </a:rPr>
              <a:t>Ryba je starý symbol pro jméno Ježíše Krista. Řecky se ryba řekne </a:t>
            </a:r>
            <a:r>
              <a:rPr lang="cs-CZ" b="1" i="1" u="sng">
                <a:solidFill>
                  <a:srgbClr val="80008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ICHTHYS.</a:t>
            </a:r>
            <a:r>
              <a:rPr lang="cs-CZ" b="1" i="1">
                <a:solidFill>
                  <a:srgbClr val="800080"/>
                </a:solidFill>
              </a:rPr>
              <a:t> A jednotlivá písmena tohoto řeckého slova tvoří začáteční písmena řeckého označení IESUS CHRISTOS THEOY (H)YOS SÓTÉR = Ježíš Kristus, Boží Syn, Spasitel</a:t>
            </a:r>
            <a:r>
              <a:rPr lang="cs-CZ" b="1">
                <a:solidFill>
                  <a:srgbClr val="800080"/>
                </a:solidFill>
              </a:rPr>
              <a:t>.</a:t>
            </a:r>
          </a:p>
        </p:txBody>
      </p:sp>
      <p:sp>
        <p:nvSpPr>
          <p:cNvPr id="272395" name="AutoShape 1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956550" y="3429000"/>
            <a:ext cx="792163" cy="360363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72397" name="Picture 13" descr="img_2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48550" y="0"/>
            <a:ext cx="1695450" cy="198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7020272" y="11663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39633" y="619416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3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2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2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72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2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2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72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2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2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72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2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2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2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2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2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72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2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2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72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23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2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2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723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723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72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72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5" dur="80"/>
                                        <p:tgtEl>
                                          <p:spTgt spid="272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6" dur="80"/>
                                        <p:tgtEl>
                                          <p:spTgt spid="272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80"/>
                                        <p:tgtEl>
                                          <p:spTgt spid="272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2386" grpId="0"/>
      <p:bldP spid="272395" grpId="0" animBg="1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8"/>
          <p:cNvSpPr>
            <a:spLocks noGrp="1" noChangeArrowheads="1"/>
          </p:cNvSpPr>
          <p:nvPr>
            <p:ph type="title" sz="quarter"/>
          </p:nvPr>
        </p:nvSpPr>
        <p:spPr>
          <a:xfrm>
            <a:off x="2339752" y="0"/>
            <a:ext cx="6358160" cy="980728"/>
          </a:xfrm>
        </p:spPr>
        <p:txBody>
          <a:bodyPr/>
          <a:lstStyle/>
          <a:p>
            <a:pPr eaLnBrk="1" hangingPunct="1"/>
            <a:r>
              <a:rPr lang="cs-CZ" sz="4000" b="1" i="1" dirty="0" err="1" smtClean="0">
                <a:solidFill>
                  <a:srgbClr val="800080"/>
                </a:solidFill>
                <a:latin typeface="Book Antiqua" pitchFamily="18" charset="0"/>
              </a:rPr>
              <a:t>Hadrianův</a:t>
            </a:r>
            <a:r>
              <a:rPr lang="cs-CZ" sz="4000" b="1" i="1" dirty="0" smtClean="0">
                <a:solidFill>
                  <a:srgbClr val="800080"/>
                </a:solidFill>
                <a:latin typeface="Book Antiqua" pitchFamily="18" charset="0"/>
              </a:rPr>
              <a:t> val</a:t>
            </a:r>
          </a:p>
        </p:txBody>
      </p:sp>
      <p:pic>
        <p:nvPicPr>
          <p:cNvPr id="36867" name="Picture 9" descr="hadr2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720090" y="3227224"/>
            <a:ext cx="5219700" cy="3440112"/>
          </a:xfrm>
          <a:noFill/>
        </p:spPr>
      </p:pic>
      <p:pic>
        <p:nvPicPr>
          <p:cNvPr id="36868" name="Picture 13" descr="foto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6732588" y="404813"/>
            <a:ext cx="2252662" cy="2276475"/>
          </a:xfrm>
          <a:noFill/>
        </p:spPr>
      </p:pic>
      <p:pic>
        <p:nvPicPr>
          <p:cNvPr id="36869" name="Picture 17" descr="Soubor:Hadrians Wall map.png">
            <a:hlinkClick r:id="rId6"/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7" cstate="print"/>
          <a:srcRect/>
          <a:stretch>
            <a:fillRect/>
          </a:stretch>
        </p:blipFill>
        <p:spPr>
          <a:xfrm>
            <a:off x="323850" y="2781300"/>
            <a:ext cx="3279775" cy="4076700"/>
          </a:xfrm>
        </p:spPr>
      </p:pic>
      <p:pic>
        <p:nvPicPr>
          <p:cNvPr id="36870" name="Picture 21" descr="hadrian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188913"/>
            <a:ext cx="2184400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1" name="Picture 24" descr="7c6bcb14_b_0_hadr_prurez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10" cstate="print"/>
          <a:srcRect/>
          <a:stretch>
            <a:fillRect/>
          </a:stretch>
        </p:blipFill>
        <p:spPr>
          <a:xfrm>
            <a:off x="2124075" y="908050"/>
            <a:ext cx="4606925" cy="1789113"/>
          </a:xfrm>
        </p:spPr>
      </p:pic>
      <p:sp>
        <p:nvSpPr>
          <p:cNvPr id="36872" name="AutoShape 26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5940424" y="2757560"/>
            <a:ext cx="720725" cy="360362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7504" y="26056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71800" y="629800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22224" y="271746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604448" y="44523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604448" y="290212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sk.detske-hry.com/na-sochy-12134.htm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umlaufoviny.com/www/nabozenstvi/kulty/archiv/katakomby/katakomby.html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www.kubak.cz/Bible/Symboly.htm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recko-rim.ic.cz/principat.php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forum.valka.cz/viewtopic.php/t/48214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emmamelaney.tripod.com/id3.html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cs.wikipedia.org/wiki/Hadri%C3%A1n%C5%AFv_val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forum.valka.cz/viewtopic.php/t/48214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206</TotalTime>
  <Words>296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STAROVĚKÝ  ŘÍM</vt:lpstr>
      <vt:lpstr>Krize římského císařství</vt:lpstr>
      <vt:lpstr>Hadrianův val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34</cp:revision>
  <dcterms:created xsi:type="dcterms:W3CDTF">2010-07-04T09:26:34Z</dcterms:created>
  <dcterms:modified xsi:type="dcterms:W3CDTF">2013-01-03T22:48:59Z</dcterms:modified>
</cp:coreProperties>
</file>