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0"/>
  </p:notesMasterIdLst>
  <p:handoutMasterIdLst>
    <p:handoutMasterId r:id="rId11"/>
  </p:handoutMasterIdLst>
  <p:sldIdLst>
    <p:sldId id="262" r:id="rId2"/>
    <p:sldId id="280" r:id="rId3"/>
    <p:sldId id="275" r:id="rId4"/>
    <p:sldId id="276" r:id="rId5"/>
    <p:sldId id="277" r:id="rId6"/>
    <p:sldId id="278" r:id="rId7"/>
    <p:sldId id="279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76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782256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340116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8695FD-4CCE-4892-B414-B18E7FC01E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8" r:id="rId12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sk.detske-hry.com/na-sochy-12134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http://recko-rim.ic.cz/dominat.php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patriarchateofconstantinople.com/geography.htm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ageofempires2.sweb.cz/Historie.ht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mistr-bucket.sdeluje.cz/5727-zapadorimska-rise.html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hyperlink" Target="http://upload.wikimedia.org/wikipedia/commons/thumb/5/59/Justinien_527-565.svg/800px-Justinien_527-565.svg.pn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dokina.tiscali.cz/posledni-legie-13636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lovis1er.free.fr/lesgrdsinvasions.ht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rf.cuni.cz/intervalla/mapy.ht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dokina.tiscali.cz/posledni-legie-13636" TargetMode="External"/><Relationship Id="rId3" Type="http://schemas.openxmlformats.org/officeDocument/2006/relationships/hyperlink" Target="http://ageofempires2.sweb.cz/Historie.htm" TargetMode="External"/><Relationship Id="rId7" Type="http://schemas.openxmlformats.org/officeDocument/2006/relationships/hyperlink" Target="http://upload.wikimedia.org/wikipedia/commons/thumb/5/59/Justinien_527-565.svg/800px-Justinien_527-565.svg.png" TargetMode="External"/><Relationship Id="rId2" Type="http://schemas.openxmlformats.org/officeDocument/2006/relationships/hyperlink" Target="http://sk.detske-hry.com/na-sochy-12134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istr-bucket.sdeluje.cz/5727-zapadorimska-rise.html" TargetMode="External"/><Relationship Id="rId5" Type="http://schemas.openxmlformats.org/officeDocument/2006/relationships/hyperlink" Target="http://patriarchateofconstantinople.com/geography.htm" TargetMode="External"/><Relationship Id="rId10" Type="http://schemas.openxmlformats.org/officeDocument/2006/relationships/hyperlink" Target="http://www.prf.cuni.cz/intervalla/mapy.htm" TargetMode="External"/><Relationship Id="rId4" Type="http://schemas.openxmlformats.org/officeDocument/2006/relationships/hyperlink" Target="http://recko-rim.ic.cz/dominat.php" TargetMode="External"/><Relationship Id="rId9" Type="http://schemas.openxmlformats.org/officeDocument/2006/relationships/hyperlink" Target="http://clovis1er.free.fr/lesgrdsinvasions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755576" y="3645024"/>
            <a:ext cx="7848872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Dějepis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 6.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Zánik </a:t>
            </a:r>
            <a:r>
              <a:rPr lang="cs-CZ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Západořímské říše</a:t>
            </a:r>
            <a:endParaRPr lang="cs-CZ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</a:t>
            </a:r>
            <a:r>
              <a:rPr lang="cs-CZ" dirty="0" err="1" smtClean="0"/>
              <a:t>Mgr.Barbora</a:t>
            </a:r>
            <a:r>
              <a:rPr lang="cs-CZ" dirty="0" smtClean="0"/>
              <a:t> Mazurová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3.1.2013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1" descr="v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7050" y="0"/>
            <a:ext cx="2266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12" descr="v 1">
            <a:hlinkClick r:id="rId2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511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80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349500"/>
            <a:ext cx="80645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STAROVĚKÝ </a:t>
            </a:r>
            <a:b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cs-CZ" sz="6600" b="1" dirty="0" smtClean="0">
                <a:solidFill>
                  <a:schemeClr val="tx1"/>
                </a:solidFill>
                <a:latin typeface="Bookman Old Style" pitchFamily="18" charset="0"/>
              </a:rPr>
              <a:t>ŘÍM</a:t>
            </a:r>
          </a:p>
        </p:txBody>
      </p:sp>
      <p:sp>
        <p:nvSpPr>
          <p:cNvPr id="2" name="Obdélník 1"/>
          <p:cNvSpPr/>
          <p:nvPr/>
        </p:nvSpPr>
        <p:spPr>
          <a:xfrm>
            <a:off x="0" y="648866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712337" y="644473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rgbClr val="00B050"/>
                </a:solidFill>
                <a:hlinkClick r:id="" action="ppaction://noaction"/>
              </a:rPr>
              <a:t>1.</a:t>
            </a:r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9873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6443663" cy="836712"/>
          </a:xfrm>
        </p:spPr>
        <p:txBody>
          <a:bodyPr/>
          <a:lstStyle/>
          <a:p>
            <a:pPr eaLnBrk="1" hangingPunct="1"/>
            <a:r>
              <a:rPr lang="cs-CZ" sz="4000" b="1" dirty="0" smtClean="0">
                <a:latin typeface="Book Antiqua" pitchFamily="18" charset="0"/>
              </a:rPr>
              <a:t>Zánik Říše západořímské</a:t>
            </a:r>
          </a:p>
        </p:txBody>
      </p:sp>
      <p:sp>
        <p:nvSpPr>
          <p:cNvPr id="273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7504" y="775555"/>
            <a:ext cx="8928992" cy="24050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cs-CZ" sz="2400" b="1" u="sng" dirty="0" smtClean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Konstantin (306 – 357 n.l.)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- dědičné připoutání kolónů k půdě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- 313 právo na svobodné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vyznání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křesťanství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- centrum říše přeneseno na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východ do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Byzancie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(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Konstantinopol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330)</a:t>
            </a:r>
          </a:p>
          <a:p>
            <a:pPr eaLnBrk="1" hangingPunct="1">
              <a:lnSpc>
                <a:spcPct val="80000"/>
              </a:lnSpc>
            </a:pPr>
            <a:endParaRPr lang="cs-CZ" sz="2400" dirty="0" smtClean="0"/>
          </a:p>
        </p:txBody>
      </p:sp>
      <p:pic>
        <p:nvPicPr>
          <p:cNvPr id="273415" name="Picture 7" descr="konstantin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7236296" y="0"/>
            <a:ext cx="1826907" cy="2348880"/>
          </a:xfrm>
          <a:noFill/>
        </p:spPr>
      </p:pic>
      <p:pic>
        <p:nvPicPr>
          <p:cNvPr id="273423" name="Picture 15" descr="hradby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212976"/>
            <a:ext cx="4794549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3425" name="Picture 17" descr="Constantinopl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2393338"/>
            <a:ext cx="3080723" cy="4497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539552" y="602128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2.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839787" y="0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3.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380149" y="620595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4.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73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73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73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3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3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3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3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3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3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73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734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3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3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73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3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3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3410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69" name="Rectangle 13"/>
          <p:cNvSpPr>
            <a:spLocks noChangeArrowheads="1"/>
          </p:cNvSpPr>
          <p:nvPr/>
        </p:nvSpPr>
        <p:spPr bwMode="auto">
          <a:xfrm>
            <a:off x="0" y="0"/>
            <a:ext cx="91440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2200" dirty="0">
                <a:latin typeface="Times New Roman" pitchFamily="18" charset="0"/>
                <a:cs typeface="Times New Roman" pitchFamily="18" charset="0"/>
              </a:rPr>
              <a:t>II. Prohlubování rozdílů mezi východní a západní částí říše, kde postupoval hospodářský i politický rozvrat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2200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    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  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</a:t>
            </a:r>
            <a:endParaRPr lang="cs-CZ" sz="2200" b="1" dirty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2200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 </a:t>
            </a:r>
            <a:r>
              <a:rPr lang="cs-CZ" sz="2200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395 n.l. ŘŘ rozdělena na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cs-CZ" sz="2200" dirty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  <a:defRPr/>
            </a:pPr>
            <a:endParaRPr lang="cs-CZ" sz="2200" dirty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lang="cs-CZ" sz="22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                            </a:t>
            </a:r>
            <a:r>
              <a:rPr lang="cs-CZ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Východořímskou říši </a:t>
            </a:r>
            <a:endParaRPr lang="cs-CZ" sz="2000" b="1" u="sng" dirty="0">
              <a:solidFill>
                <a:srgbClr val="80008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endParaRPr lang="cs-CZ" sz="2000" dirty="0">
              <a:sym typeface="Wingdings" pitchFamily="2" charset="2"/>
            </a:endParaRPr>
          </a:p>
        </p:txBody>
      </p:sp>
      <p:pic>
        <p:nvPicPr>
          <p:cNvPr id="352270" name="Picture 14" descr="Soubor:Extent of Western Roman Empire 395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7296" y="2273538"/>
            <a:ext cx="3662363" cy="45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2271" name="AutoShape 15"/>
          <p:cNvSpPr>
            <a:spLocks noChangeArrowheads="1"/>
          </p:cNvSpPr>
          <p:nvPr/>
        </p:nvSpPr>
        <p:spPr bwMode="auto">
          <a:xfrm rot="3512600">
            <a:off x="2590800" y="1162050"/>
            <a:ext cx="215900" cy="717550"/>
          </a:xfrm>
          <a:prstGeom prst="downArrow">
            <a:avLst>
              <a:gd name="adj1" fmla="val 50000"/>
              <a:gd name="adj2" fmla="val 8308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352274" name="Rectangle 18"/>
          <p:cNvSpPr>
            <a:spLocks noChangeArrowheads="1"/>
          </p:cNvSpPr>
          <p:nvPr/>
        </p:nvSpPr>
        <p:spPr bwMode="auto">
          <a:xfrm>
            <a:off x="684213" y="1844675"/>
            <a:ext cx="2808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Západořímskou říši</a:t>
            </a:r>
          </a:p>
        </p:txBody>
      </p:sp>
      <p:sp>
        <p:nvSpPr>
          <p:cNvPr id="352275" name="AutoShape 19"/>
          <p:cNvSpPr>
            <a:spLocks noChangeArrowheads="1"/>
          </p:cNvSpPr>
          <p:nvPr/>
        </p:nvSpPr>
        <p:spPr bwMode="auto">
          <a:xfrm rot="-3067977">
            <a:off x="5177632" y="1239044"/>
            <a:ext cx="222250" cy="712787"/>
          </a:xfrm>
          <a:prstGeom prst="downArrow">
            <a:avLst>
              <a:gd name="adj1" fmla="val 50000"/>
              <a:gd name="adj2" fmla="val 8017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352276" name="Picture 20" descr="Obrázek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45050" y="2420938"/>
            <a:ext cx="4298950" cy="443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3662363" y="515719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5.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397112" y="5733256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6.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2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2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2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2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2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2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2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2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52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2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2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2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52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52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52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52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2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2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2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2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2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352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352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352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52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52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52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2271" grpId="0" animBg="1"/>
      <p:bldP spid="352275" grpId="0" animBg="1"/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8" name="Rectangle 8"/>
          <p:cNvSpPr>
            <a:spLocks noChangeArrowheads="1"/>
          </p:cNvSpPr>
          <p:nvPr/>
        </p:nvSpPr>
        <p:spPr bwMode="auto">
          <a:xfrm>
            <a:off x="467544" y="188913"/>
            <a:ext cx="8425631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III. Úpadek ZŘŘ postupoval, nedokázala vzdorovat   </a:t>
            </a:r>
            <a:br>
              <a:rPr lang="cs-CZ" sz="2000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útokům Germánských kmenů (Gótové, Vandalové ...)</a:t>
            </a:r>
          </a:p>
          <a:p>
            <a:pPr>
              <a:defRPr/>
            </a:pPr>
            <a:r>
              <a:rPr lang="cs-CZ" sz="2000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</a:t>
            </a:r>
          </a:p>
          <a:p>
            <a:pPr>
              <a:defRPr/>
            </a:pP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            476 zanikla Říše západořímská!</a:t>
            </a:r>
          </a:p>
          <a:p>
            <a:pPr>
              <a:defRPr/>
            </a:pPr>
            <a:r>
              <a:rPr lang="cs-CZ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                            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</a:t>
            </a:r>
          </a:p>
          <a:p>
            <a:pPr>
              <a:defRPr/>
            </a:pP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             </a:t>
            </a:r>
            <a:r>
              <a:rPr lang="cs-CZ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Konec období starověku – začíná raný středověk !</a:t>
            </a:r>
          </a:p>
        </p:txBody>
      </p:sp>
      <p:pic>
        <p:nvPicPr>
          <p:cNvPr id="358414" name="Picture 14" descr="lastlegion5001">
            <a:hlinkClick r:id="rId2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91680" y="2348880"/>
            <a:ext cx="4608513" cy="3244850"/>
          </a:xfrm>
          <a:noFill/>
        </p:spPr>
      </p:pic>
      <p:sp>
        <p:nvSpPr>
          <p:cNvPr id="358417" name="Text Box 17"/>
          <p:cNvSpPr txBox="1">
            <a:spLocks noChangeArrowheads="1"/>
          </p:cNvSpPr>
          <p:nvPr/>
        </p:nvSpPr>
        <p:spPr bwMode="auto">
          <a:xfrm>
            <a:off x="900113" y="5708650"/>
            <a:ext cx="706501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u="sng" dirty="0" smtClean="0">
                <a:latin typeface="Times New Roman" pitchFamily="18" charset="0"/>
                <a:cs typeface="Times New Roman" pitchFamily="18" charset="0"/>
              </a:rPr>
              <a:t>Romulus </a:t>
            </a:r>
            <a:r>
              <a:rPr lang="cs-CZ" sz="2000" u="sng" dirty="0">
                <a:latin typeface="Times New Roman" pitchFamily="18" charset="0"/>
                <a:cs typeface="Times New Roman" pitchFamily="18" charset="0"/>
              </a:rPr>
              <a:t>Augustus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Augustulus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císaříček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) – poslední císař ŘŘ, 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sesazen germánským králem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Odoakerem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6372200" y="5157192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7.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84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584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4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84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84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584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584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84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84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584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584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584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584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58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58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58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58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7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invasion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824328"/>
            <a:ext cx="7272338" cy="538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8388424" y="6021288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8.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6532" name="Picture 4" descr="rome476ad">
            <a:hlinkClick r:id="rId2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11980"/>
            <a:ext cx="9144000" cy="6988175"/>
          </a:xfrm>
          <a:noFill/>
        </p:spPr>
      </p:pic>
      <p:sp>
        <p:nvSpPr>
          <p:cNvPr id="2" name="Obdélník 1"/>
          <p:cNvSpPr/>
          <p:nvPr/>
        </p:nvSpPr>
        <p:spPr>
          <a:xfrm>
            <a:off x="0" y="5445224"/>
            <a:ext cx="349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hlinkClick r:id="" action="ppaction://noaction"/>
              </a:rPr>
              <a:t>9.</a:t>
            </a:r>
            <a:endParaRPr lang="cs-CZ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6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1052736"/>
          </a:xfrm>
        </p:spPr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>
          <a:xfrm>
            <a:off x="395536" y="1052736"/>
            <a:ext cx="8291264" cy="540060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TEXT - Tato prezentace slouží jako osnova k výkladu vyučujícího a  podklad pro zápis žáků. </a:t>
            </a:r>
          </a:p>
          <a:p>
            <a:pPr marL="0" indent="0">
              <a:buNone/>
            </a:pPr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Není-li uvedeno jinak, je materiál dílem autorky podle učebních osnov odpovídajících ŠVP vyučovaných podle učebnic:</a:t>
            </a:r>
          </a:p>
          <a:p>
            <a:pPr marL="0" indent="0">
              <a:buNone/>
            </a:pPr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UČEBNICE</a:t>
            </a:r>
          </a:p>
          <a:p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Fraus – Dějepis pro 6.ročník</a:t>
            </a:r>
          </a:p>
          <a:p>
            <a:r>
              <a:rPr lang="cs-CZ" sz="2900" dirty="0" err="1">
                <a:latin typeface="Times New Roman" pitchFamily="18" charset="0"/>
                <a:cs typeface="Times New Roman" pitchFamily="18" charset="0"/>
              </a:rPr>
              <a:t>V.Michovský</a:t>
            </a:r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 „Pravěk a starověk pro ZŠ“, SPN 1. a 2. díl</a:t>
            </a:r>
          </a:p>
          <a:p>
            <a:r>
              <a:rPr lang="cs-CZ" sz="2900" dirty="0" err="1">
                <a:latin typeface="Times New Roman" pitchFamily="18" charset="0"/>
                <a:cs typeface="Times New Roman" pitchFamily="18" charset="0"/>
              </a:rPr>
              <a:t>J.Rulf</a:t>
            </a:r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900" dirty="0" err="1">
                <a:latin typeface="Times New Roman" pitchFamily="18" charset="0"/>
                <a:cs typeface="Times New Roman" pitchFamily="18" charset="0"/>
              </a:rPr>
              <a:t>V.Válková</a:t>
            </a:r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  „Pravěk a starověk pro 6.ročník ZŠ“, SPN</a:t>
            </a:r>
          </a:p>
          <a:p>
            <a:pPr marL="0" lvl="0" indent="0">
              <a:buNone/>
            </a:pPr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INTERNET – </a:t>
            </a:r>
            <a:r>
              <a:rPr lang="cs-CZ" sz="2900" dirty="0" err="1">
                <a:latin typeface="Times New Roman" pitchFamily="18" charset="0"/>
                <a:cs typeface="Times New Roman" pitchFamily="18" charset="0"/>
              </a:rPr>
              <a:t>Youtube</a:t>
            </a:r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 - viz odkazy v prezentaci</a:t>
            </a:r>
          </a:p>
          <a:p>
            <a:pPr marL="0" indent="0">
              <a:buNone/>
            </a:pPr>
            <a:r>
              <a:rPr lang="cs-CZ" sz="2900" dirty="0">
                <a:latin typeface="Times New Roman" pitchFamily="18" charset="0"/>
                <a:cs typeface="Times New Roman" pitchFamily="18" charset="0"/>
              </a:rPr>
              <a:t>OBRÁZKY</a:t>
            </a:r>
          </a:p>
          <a:p>
            <a:pPr marL="514350" indent="-514350">
              <a:buAutoNum type="arabicPeriod"/>
            </a:pPr>
            <a:r>
              <a:rPr lang="cs-CZ" sz="29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  <a:hlinkClick r:id="rId2"/>
              </a:rPr>
              <a:t>sk.detske-hry.com/na-sochy-12134.htm</a:t>
            </a:r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29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  <a:hlinkClick r:id="rId3"/>
              </a:rPr>
              <a:t>ageofempires2.sweb.cz/Historie.htm</a:t>
            </a:r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29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  <a:hlinkClick r:id="rId4"/>
              </a:rPr>
              <a:t>recko-rim.ic.cz/dominat.php</a:t>
            </a:r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29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  <a:hlinkClick r:id="rId5"/>
              </a:rPr>
              <a:t>patriarchateofconstantinople.com/geography.htm</a:t>
            </a:r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29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  <a:hlinkClick r:id="rId6"/>
              </a:rPr>
              <a:t>mistr-bucket.sdeluje.cz/5727-zapadorimska-rise.html</a:t>
            </a:r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2900" dirty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  <a:hlinkClick r:id="rId7"/>
              </a:rPr>
              <a:t>upload.wikimedia.org/wikipedia/commons/thumb/5/59/Justinien_527-565.svg/800px-Justinien_527-565.svg.png</a:t>
            </a:r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2900" dirty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  <a:hlinkClick r:id="rId8"/>
              </a:rPr>
              <a:t>dokina.tiscali.cz/posledni-legie-13636</a:t>
            </a:r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29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</a:t>
            </a:r>
            <a:r>
              <a:rPr lang="cs-CZ" sz="2900" dirty="0">
                <a:latin typeface="Times New Roman" pitchFamily="18" charset="0"/>
                <a:cs typeface="Times New Roman" pitchFamily="18" charset="0"/>
                <a:hlinkClick r:id="rId9"/>
              </a:rPr>
              <a:t>://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  <a:hlinkClick r:id="rId9"/>
              </a:rPr>
              <a:t>clovis1er.free.fr/lesgrdsinvasions.htm</a:t>
            </a:r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cs-CZ" sz="2900" dirty="0">
                <a:latin typeface="Times New Roman" pitchFamily="18" charset="0"/>
                <a:cs typeface="Times New Roman" pitchFamily="18" charset="0"/>
                <a:hlinkClick r:id="rId10"/>
              </a:rPr>
              <a:t>http://</a:t>
            </a:r>
            <a:r>
              <a:rPr lang="cs-CZ" sz="2900" dirty="0" smtClean="0">
                <a:latin typeface="Times New Roman" pitchFamily="18" charset="0"/>
                <a:cs typeface="Times New Roman" pitchFamily="18" charset="0"/>
                <a:hlinkClick r:id="rId10"/>
              </a:rPr>
              <a:t>www.prf.cuni.cz/intervalla/mapy.htm</a:t>
            </a:r>
            <a:endParaRPr lang="cs-CZ" sz="29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216</TotalTime>
  <Words>258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Jmění</vt:lpstr>
      <vt:lpstr>Základní škola a mateřská škola Staré Město   Interaktivní škola pro žáka 21.století</vt:lpstr>
      <vt:lpstr>STAROVĚKÝ  ŘÍM</vt:lpstr>
      <vt:lpstr>Zánik Říše západořímské</vt:lpstr>
      <vt:lpstr>Prezentace aplikace PowerPoint</vt:lpstr>
      <vt:lpstr>Prezentace aplikace PowerPoint</vt:lpstr>
      <vt:lpstr>Prezentace aplikace PowerPoint</vt:lpstr>
      <vt:lpstr>Prezentace aplikace PowerPoint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Barbora Mazurová</cp:lastModifiedBy>
  <cp:revision>36</cp:revision>
  <dcterms:created xsi:type="dcterms:W3CDTF">2010-07-04T09:26:34Z</dcterms:created>
  <dcterms:modified xsi:type="dcterms:W3CDTF">2013-01-03T23:25:52Z</dcterms:modified>
</cp:coreProperties>
</file>