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70" r:id="rId2"/>
    <p:sldId id="309" r:id="rId3"/>
    <p:sldId id="310" r:id="rId4"/>
    <p:sldId id="307" r:id="rId5"/>
    <p:sldId id="308" r:id="rId6"/>
    <p:sldId id="269" r:id="rId7"/>
    <p:sldId id="28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12" autoAdjust="0"/>
    <p:restoredTop sz="94718" autoAdjust="0"/>
  </p:normalViewPr>
  <p:slideViewPr>
    <p:cSldViewPr>
      <p:cViewPr>
        <p:scale>
          <a:sx n="86" d="100"/>
          <a:sy n="86" d="100"/>
        </p:scale>
        <p:origin x="-576" y="1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67634-91A6-45D2-AD07-27D78A6F79B1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7B1BBE-C787-4E6F-83B8-D2A19CE1D9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411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7B1BBE-C787-4E6F-83B8-D2A19CE1D9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advTm="1000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9809082"/>
              </p:ext>
            </p:extLst>
          </p:nvPr>
        </p:nvGraphicFramePr>
        <p:xfrm>
          <a:off x="611560" y="2276870"/>
          <a:ext cx="7128792" cy="321845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dirty="0" smtClean="0"/>
                        <a:t>Mgr. Naděžda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Trenčianska</a:t>
                      </a:r>
                      <a:endParaRPr lang="cs-CZ" sz="2400" baseline="0" dirty="0" smtClean="0"/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10.12.2012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Název: </a:t>
                      </a:r>
                      <a:r>
                        <a:rPr lang="cs-CZ" sz="2400" dirty="0" smtClean="0"/>
                        <a:t>VY_32_INOVACE_14_Matematika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Sčítání odčítání – </a:t>
                      </a:r>
                      <a:r>
                        <a:rPr lang="cs-CZ" sz="2400" b="0" dirty="0" smtClean="0"/>
                        <a:t>sčítání </a:t>
                      </a:r>
                      <a:r>
                        <a:rPr lang="cs-CZ" sz="2400" b="0" dirty="0" smtClean="0"/>
                        <a:t>tří</a:t>
                      </a:r>
                      <a:r>
                        <a:rPr lang="cs-CZ" sz="2400" b="0" baseline="0" dirty="0" smtClean="0"/>
                        <a:t> </a:t>
                      </a:r>
                      <a:r>
                        <a:rPr lang="cs-CZ" sz="2400" b="0" baseline="0" dirty="0" smtClean="0"/>
                        <a:t>čísel do 15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smtClean="0"/>
                        <a:t>Číslo projektu: </a:t>
                      </a:r>
                      <a:r>
                        <a:rPr lang="cs-CZ" sz="2400" b="0" smtClean="0"/>
                        <a:t>CZ.1.07/1.4.00/21.2979</a:t>
                      </a:r>
                      <a:endParaRPr lang="cs-CZ" sz="2400" b="1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1028727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Vypočítej hada, počítáš-li správně dojdeš k výsledku v posledním kolečku</a:t>
            </a:r>
          </a:p>
          <a:p>
            <a:endParaRPr lang="cs-CZ" dirty="0" smtClean="0"/>
          </a:p>
          <a:p>
            <a:r>
              <a:rPr lang="cs-CZ" dirty="0" smtClean="0"/>
              <a:t>       </a:t>
            </a:r>
            <a:r>
              <a:rPr lang="cs-CZ" dirty="0" smtClean="0"/>
              <a:t>  </a:t>
            </a:r>
            <a:r>
              <a:rPr lang="cs-CZ" dirty="0" smtClean="0"/>
              <a:t>-</a:t>
            </a:r>
            <a:r>
              <a:rPr lang="cs-CZ" dirty="0" smtClean="0"/>
              <a:t> </a:t>
            </a:r>
            <a:r>
              <a:rPr lang="cs-CZ" dirty="0" smtClean="0"/>
              <a:t>6     + </a:t>
            </a:r>
            <a:r>
              <a:rPr lang="cs-CZ" dirty="0" smtClean="0"/>
              <a:t> + </a:t>
            </a:r>
            <a:r>
              <a:rPr lang="cs-CZ" dirty="0" smtClean="0"/>
              <a:t>2                + 3               - 4       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				       + 4</a:t>
            </a:r>
          </a:p>
          <a:p>
            <a:pPr>
              <a:buNone/>
            </a:pPr>
            <a:r>
              <a:rPr lang="cs-CZ" dirty="0" smtClean="0"/>
              <a:t>							- 5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+4                </a:t>
            </a:r>
            <a:r>
              <a:rPr lang="cs-CZ" dirty="0" smtClean="0"/>
              <a:t>- </a:t>
            </a:r>
            <a:r>
              <a:rPr lang="cs-CZ" dirty="0" smtClean="0"/>
              <a:t>4       </a:t>
            </a:r>
            <a:r>
              <a:rPr lang="cs-CZ" dirty="0" smtClean="0"/>
              <a:t>+8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       </a:t>
            </a:r>
          </a:p>
          <a:p>
            <a:pPr>
              <a:buNone/>
            </a:pPr>
            <a:r>
              <a:rPr lang="cs-CZ" dirty="0" smtClean="0"/>
              <a:t>					                              </a:t>
            </a:r>
          </a:p>
        </p:txBody>
      </p:sp>
      <p:sp>
        <p:nvSpPr>
          <p:cNvPr id="6" name="Elipsa 5"/>
          <p:cNvSpPr/>
          <p:nvPr/>
        </p:nvSpPr>
        <p:spPr>
          <a:xfrm>
            <a:off x="474770" y="2200846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16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95736" y="20608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4067944" y="21328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012160" y="220486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7884368" y="234888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7164288" y="39330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5117227" y="365178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4139952" y="472514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2771800" y="378904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899592" y="479715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18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57200" y="16722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0" name="Přímá spojovací čára 39"/>
          <p:cNvCxnSpPr>
            <a:stCxn id="20" idx="6"/>
            <a:endCxn id="21" idx="1"/>
          </p:cNvCxnSpPr>
          <p:nvPr/>
        </p:nvCxnSpPr>
        <p:spPr>
          <a:xfrm flipV="1">
            <a:off x="6926560" y="2482791"/>
            <a:ext cx="1091719" cy="1792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21" idx="4"/>
            <a:endCxn id="22" idx="0"/>
          </p:cNvCxnSpPr>
          <p:nvPr/>
        </p:nvCxnSpPr>
        <p:spPr>
          <a:xfrm flipH="1">
            <a:off x="7621488" y="3263280"/>
            <a:ext cx="720080" cy="6697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22" idx="2"/>
            <a:endCxn id="23" idx="6"/>
          </p:cNvCxnSpPr>
          <p:nvPr/>
        </p:nvCxnSpPr>
        <p:spPr>
          <a:xfrm flipH="1" flipV="1">
            <a:off x="6031627" y="4108984"/>
            <a:ext cx="1132661" cy="281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3" idx="2"/>
            <a:endCxn id="24" idx="6"/>
          </p:cNvCxnSpPr>
          <p:nvPr/>
        </p:nvCxnSpPr>
        <p:spPr>
          <a:xfrm flipH="1">
            <a:off x="5054352" y="4108984"/>
            <a:ext cx="62875" cy="1073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4" idx="1"/>
            <a:endCxn id="25" idx="5"/>
          </p:cNvCxnSpPr>
          <p:nvPr/>
        </p:nvCxnSpPr>
        <p:spPr>
          <a:xfrm flipH="1" flipV="1">
            <a:off x="3552289" y="4569529"/>
            <a:ext cx="721574" cy="2895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6" idx="6"/>
            <a:endCxn id="17" idx="2"/>
          </p:cNvCxnSpPr>
          <p:nvPr/>
        </p:nvCxnSpPr>
        <p:spPr>
          <a:xfrm flipV="1">
            <a:off x="1389170" y="2518048"/>
            <a:ext cx="806566" cy="1399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7" idx="6"/>
            <a:endCxn id="18" idx="2"/>
          </p:cNvCxnSpPr>
          <p:nvPr/>
        </p:nvCxnSpPr>
        <p:spPr>
          <a:xfrm>
            <a:off x="3110136" y="2518048"/>
            <a:ext cx="9578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18" idx="6"/>
            <a:endCxn id="20" idx="2"/>
          </p:cNvCxnSpPr>
          <p:nvPr/>
        </p:nvCxnSpPr>
        <p:spPr>
          <a:xfrm>
            <a:off x="4982344" y="2590056"/>
            <a:ext cx="10298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šipka 113"/>
          <p:cNvCxnSpPr>
            <a:stCxn id="6" idx="6"/>
            <a:endCxn id="17" idx="2"/>
          </p:cNvCxnSpPr>
          <p:nvPr/>
        </p:nvCxnSpPr>
        <p:spPr>
          <a:xfrm flipV="1">
            <a:off x="1389170" y="2518048"/>
            <a:ext cx="806566" cy="1399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šipka 117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pc\AppData\Local\Microsoft\Windows\Temporary Internet Files\Content.IE5\RU351AGW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560" y="50292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5291288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       </a:t>
            </a:r>
            <a:r>
              <a:rPr lang="cs-CZ" dirty="0" smtClean="0"/>
              <a:t>  </a:t>
            </a:r>
            <a:r>
              <a:rPr lang="cs-CZ" dirty="0" smtClean="0"/>
              <a:t>-</a:t>
            </a:r>
            <a:r>
              <a:rPr lang="cs-CZ" dirty="0" smtClean="0"/>
              <a:t> 6       </a:t>
            </a:r>
            <a:r>
              <a:rPr lang="cs-CZ" dirty="0" smtClean="0"/>
              <a:t>+ </a:t>
            </a:r>
            <a:r>
              <a:rPr lang="cs-CZ" dirty="0" smtClean="0"/>
              <a:t>+ </a:t>
            </a:r>
            <a:r>
              <a:rPr lang="cs-CZ" dirty="0" smtClean="0"/>
              <a:t>2                + 3               - 4        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				       + 4</a:t>
            </a:r>
          </a:p>
          <a:p>
            <a:pPr>
              <a:buNone/>
            </a:pPr>
            <a:r>
              <a:rPr lang="cs-CZ" dirty="0" smtClean="0"/>
              <a:t>							- 5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+4                </a:t>
            </a:r>
            <a:r>
              <a:rPr lang="cs-CZ" dirty="0" smtClean="0"/>
              <a:t>- </a:t>
            </a:r>
            <a:r>
              <a:rPr lang="cs-CZ" dirty="0" smtClean="0"/>
              <a:t>4        </a:t>
            </a:r>
            <a:r>
              <a:rPr lang="cs-CZ" dirty="0" smtClean="0"/>
              <a:t>+8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	       </a:t>
            </a:r>
          </a:p>
          <a:p>
            <a:pPr>
              <a:buNone/>
            </a:pPr>
            <a:r>
              <a:rPr lang="cs-CZ" dirty="0" smtClean="0"/>
              <a:t>					                              </a:t>
            </a:r>
          </a:p>
        </p:txBody>
      </p:sp>
      <p:sp>
        <p:nvSpPr>
          <p:cNvPr id="6" name="Elipsa 5"/>
          <p:cNvSpPr/>
          <p:nvPr/>
        </p:nvSpPr>
        <p:spPr>
          <a:xfrm>
            <a:off x="474770" y="2200846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16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195736" y="2060848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8" name="Elipsa 17"/>
          <p:cNvSpPr/>
          <p:nvPr/>
        </p:nvSpPr>
        <p:spPr>
          <a:xfrm>
            <a:off x="4067944" y="21328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0" name="Elipsa 19"/>
          <p:cNvSpPr/>
          <p:nvPr/>
        </p:nvSpPr>
        <p:spPr>
          <a:xfrm>
            <a:off x="6012160" y="220486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1" name="Elipsa 20"/>
          <p:cNvSpPr/>
          <p:nvPr/>
        </p:nvSpPr>
        <p:spPr>
          <a:xfrm>
            <a:off x="7884368" y="234888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7164288" y="3933056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5117227" y="365178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4139952" y="4725144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2771800" y="3789040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899592" y="4797152"/>
            <a:ext cx="914400" cy="914400"/>
          </a:xfrm>
          <a:prstGeom prst="ellipse">
            <a:avLst/>
          </a:prstGeom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18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457200" y="167220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40" name="Přímá spojovací čára 39"/>
          <p:cNvCxnSpPr>
            <a:stCxn id="20" idx="6"/>
            <a:endCxn id="21" idx="1"/>
          </p:cNvCxnSpPr>
          <p:nvPr/>
        </p:nvCxnSpPr>
        <p:spPr>
          <a:xfrm flipV="1">
            <a:off x="6926560" y="2482791"/>
            <a:ext cx="1091719" cy="1792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>
            <a:stCxn id="21" idx="4"/>
            <a:endCxn id="22" idx="0"/>
          </p:cNvCxnSpPr>
          <p:nvPr/>
        </p:nvCxnSpPr>
        <p:spPr>
          <a:xfrm flipH="1">
            <a:off x="7621488" y="3263280"/>
            <a:ext cx="720080" cy="6697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>
            <a:stCxn id="22" idx="2"/>
            <a:endCxn id="23" idx="6"/>
          </p:cNvCxnSpPr>
          <p:nvPr/>
        </p:nvCxnSpPr>
        <p:spPr>
          <a:xfrm flipH="1" flipV="1">
            <a:off x="6031627" y="4108984"/>
            <a:ext cx="1132661" cy="281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stCxn id="23" idx="2"/>
            <a:endCxn id="24" idx="6"/>
          </p:cNvCxnSpPr>
          <p:nvPr/>
        </p:nvCxnSpPr>
        <p:spPr>
          <a:xfrm flipH="1">
            <a:off x="5054352" y="4108984"/>
            <a:ext cx="62875" cy="10733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24" idx="1"/>
            <a:endCxn id="25" idx="5"/>
          </p:cNvCxnSpPr>
          <p:nvPr/>
        </p:nvCxnSpPr>
        <p:spPr>
          <a:xfrm flipH="1" flipV="1">
            <a:off x="3552289" y="4569529"/>
            <a:ext cx="721574" cy="28952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>
            <a:stCxn id="6" idx="6"/>
            <a:endCxn id="17" idx="2"/>
          </p:cNvCxnSpPr>
          <p:nvPr/>
        </p:nvCxnSpPr>
        <p:spPr>
          <a:xfrm flipV="1">
            <a:off x="1389170" y="2518048"/>
            <a:ext cx="806566" cy="1399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>
            <a:stCxn id="17" idx="6"/>
            <a:endCxn id="18" idx="2"/>
          </p:cNvCxnSpPr>
          <p:nvPr/>
        </p:nvCxnSpPr>
        <p:spPr>
          <a:xfrm>
            <a:off x="3110136" y="2518048"/>
            <a:ext cx="957808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18" idx="6"/>
            <a:endCxn id="20" idx="2"/>
          </p:cNvCxnSpPr>
          <p:nvPr/>
        </p:nvCxnSpPr>
        <p:spPr>
          <a:xfrm>
            <a:off x="4982344" y="2590056"/>
            <a:ext cx="102981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ovací šipka 113"/>
          <p:cNvCxnSpPr>
            <a:stCxn id="6" idx="6"/>
            <a:endCxn id="17" idx="2"/>
          </p:cNvCxnSpPr>
          <p:nvPr/>
        </p:nvCxnSpPr>
        <p:spPr>
          <a:xfrm flipV="1">
            <a:off x="1389170" y="2518048"/>
            <a:ext cx="806566" cy="1399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8" name="Přímá spojovací šipka 117"/>
          <p:cNvCxnSpPr>
            <a:stCxn id="25" idx="2"/>
            <a:endCxn id="26" idx="7"/>
          </p:cNvCxnSpPr>
          <p:nvPr/>
        </p:nvCxnSpPr>
        <p:spPr>
          <a:xfrm flipH="1">
            <a:off x="1680081" y="4246240"/>
            <a:ext cx="1091719" cy="6848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467544" y="332656"/>
            <a:ext cx="81369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Řešení :</a:t>
            </a:r>
            <a:endParaRPr lang="cs-CZ" sz="4400" dirty="0"/>
          </a:p>
        </p:txBody>
      </p:sp>
      <p:pic>
        <p:nvPicPr>
          <p:cNvPr id="1026" name="Picture 2" descr="C:\Users\pc\AppData\Local\Microsoft\Windows\Temporary Internet Files\Content.IE5\RU351AGW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6560" y="50292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375299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Sečti 3 čísla a </a:t>
            </a:r>
            <a:r>
              <a:rPr lang="cs-CZ" dirty="0" smtClean="0"/>
              <a:t>vyber správný </a:t>
            </a:r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9 + 1 + 2 =		6 + 4 + 2 =</a:t>
            </a:r>
          </a:p>
          <a:p>
            <a:r>
              <a:rPr lang="cs-CZ" dirty="0" smtClean="0"/>
              <a:t>8 + 2 + 3 =		5 + 2 + 3 =</a:t>
            </a:r>
          </a:p>
          <a:p>
            <a:r>
              <a:rPr lang="cs-CZ" dirty="0" smtClean="0"/>
              <a:t>7 + 3 + 1 =		3 + 3 + 3 =</a:t>
            </a:r>
          </a:p>
          <a:p>
            <a:r>
              <a:rPr lang="cs-CZ" dirty="0" smtClean="0"/>
              <a:t>4 + 2 + 3 =		2 + 8 + 1 =</a:t>
            </a:r>
          </a:p>
          <a:p>
            <a:r>
              <a:rPr lang="cs-CZ" dirty="0" smtClean="0"/>
              <a:t>5 + 3 + 1 =		1 + 9 + 5 =</a:t>
            </a:r>
          </a:p>
          <a:p>
            <a:r>
              <a:rPr lang="cs-CZ" dirty="0" smtClean="0"/>
              <a:t>6 + 1 + 4 =		3 + 7 + 3 =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smtClean="0">
                <a:solidFill>
                  <a:srgbClr val="FF0000"/>
                </a:solidFill>
              </a:rPr>
              <a:t>12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11  15 13  </a:t>
            </a:r>
            <a:r>
              <a:rPr lang="cs-CZ" dirty="0" smtClean="0">
                <a:solidFill>
                  <a:srgbClr val="FF0000"/>
                </a:solidFill>
              </a:rPr>
              <a:t>9  11  10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9  </a:t>
            </a:r>
            <a:r>
              <a:rPr lang="cs-CZ" dirty="0" smtClean="0">
                <a:solidFill>
                  <a:srgbClr val="FF0000"/>
                </a:solidFill>
              </a:rPr>
              <a:t>9 </a:t>
            </a:r>
            <a:r>
              <a:rPr lang="cs-CZ" dirty="0">
                <a:solidFill>
                  <a:srgbClr val="FF0000"/>
                </a:solidFill>
              </a:rPr>
              <a:t>13  </a:t>
            </a:r>
            <a:r>
              <a:rPr lang="cs-CZ" dirty="0" smtClean="0">
                <a:solidFill>
                  <a:srgbClr val="FF0000"/>
                </a:solidFill>
              </a:rPr>
              <a:t>11 12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95CBCRIZ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13176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225707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9 + 1 + 2 = 12		6 + 4 + 2 = 12</a:t>
            </a:r>
          </a:p>
          <a:p>
            <a:r>
              <a:rPr lang="cs-CZ" dirty="0" smtClean="0"/>
              <a:t>8 + 2 + 3 = 13		5 + 2 + 3 = 10</a:t>
            </a:r>
          </a:p>
          <a:p>
            <a:r>
              <a:rPr lang="cs-CZ" dirty="0" smtClean="0"/>
              <a:t>7 + 3 + 1 = 11 		3 + 3 + 3 =  9</a:t>
            </a:r>
          </a:p>
          <a:p>
            <a:r>
              <a:rPr lang="cs-CZ" dirty="0" smtClean="0"/>
              <a:t>4 + 2 + 3 =   9		2 + 8 + 1 = 11</a:t>
            </a:r>
          </a:p>
          <a:p>
            <a:r>
              <a:rPr lang="cs-CZ" dirty="0" smtClean="0"/>
              <a:t>5 </a:t>
            </a:r>
            <a:r>
              <a:rPr lang="cs-CZ" dirty="0" smtClean="0"/>
              <a:t>+ 3 + 1 =   </a:t>
            </a:r>
            <a:r>
              <a:rPr lang="cs-CZ" dirty="0" smtClean="0"/>
              <a:t>9	</a:t>
            </a:r>
            <a:r>
              <a:rPr lang="cs-CZ" dirty="0" smtClean="0"/>
              <a:t>	1 + 9 + 5 = 15</a:t>
            </a:r>
          </a:p>
          <a:p>
            <a:r>
              <a:rPr lang="cs-CZ" dirty="0" smtClean="0"/>
              <a:t>6 + 1 + 4 = 11		3 + 7 + 3 = 13</a:t>
            </a:r>
            <a:endParaRPr lang="cs-CZ" dirty="0"/>
          </a:p>
          <a:p>
            <a:endParaRPr lang="cs-CZ" dirty="0" smtClean="0"/>
          </a:p>
        </p:txBody>
      </p:sp>
      <p:pic>
        <p:nvPicPr>
          <p:cNvPr id="3074" name="Picture 2" descr="C:\Users\pc\AppData\Local\Microsoft\Windows\Temporary Internet Files\Content.IE5\QY4979C6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869160"/>
            <a:ext cx="2070100" cy="144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706098"/>
      </p:ext>
    </p:extLst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smtClean="0"/>
              <a:t>Anotace:</a:t>
            </a: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Žáci  1. ročníku si procvičují sčítání </a:t>
            </a:r>
            <a:r>
              <a:rPr lang="cs-CZ" dirty="0" smtClean="0"/>
              <a:t> a odčítání přes 10 do 20.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Procvičují</a:t>
            </a:r>
            <a:r>
              <a:rPr lang="cs-CZ" dirty="0" smtClean="0"/>
              <a:t> sčítání tří </a:t>
            </a:r>
            <a:r>
              <a:rPr lang="cs-CZ" dirty="0" smtClean="0"/>
              <a:t>čísel  v oboru  do 15.</a:t>
            </a:r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z="3600" smtClean="0"/>
              <a:t>Zdroj:</a:t>
            </a:r>
            <a:br>
              <a:rPr lang="cs-CZ" sz="3600" smtClean="0"/>
            </a:b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Ilustrace :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ransition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1309</TotalTime>
  <Words>123</Words>
  <Application>Microsoft Office PowerPoint</Application>
  <PresentationFormat>Předvádění na obrazovce (4:3)</PresentationFormat>
  <Paragraphs>62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</vt:lpstr>
      <vt:lpstr>   </vt:lpstr>
      <vt:lpstr>Sečti 3 čísla a vyber správný výsledek</vt:lpstr>
      <vt:lpstr>Řešení :</vt:lpstr>
      <vt:lpstr>Anotace: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pc</cp:lastModifiedBy>
  <cp:revision>107</cp:revision>
  <dcterms:created xsi:type="dcterms:W3CDTF">2011-12-27T20:15:32Z</dcterms:created>
  <dcterms:modified xsi:type="dcterms:W3CDTF">2013-01-03T08:40:02Z</dcterms:modified>
</cp:coreProperties>
</file>