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0B18FCF-78D6-4298-901F-49A866C1C66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D23A0BE-64D7-40D1-9B7D-DDCE55174F7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odarenska.cz/divize-znojmo/kvalita-a-cena-vody?rt=1&amp;vasp_found_id=1285&amp;n=Dyj%C3%A1kovic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765"/>
                <a:gridCol w="442907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11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Voda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vzduch – základ života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Vodárny,ČOV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žáky seznamuje s úpravou pitné vody</a:t>
            </a:r>
          </a:p>
          <a:p>
            <a:r>
              <a:rPr lang="cs-CZ" dirty="0" smtClean="0"/>
              <a:t>Je doplněna i odkazem na stránky s rozborem pitné vody v místě bydliště</a:t>
            </a:r>
          </a:p>
          <a:p>
            <a:r>
              <a:rPr lang="cs-CZ" dirty="0" smtClean="0"/>
              <a:t>V druhé části obsahuje principy čištění odpadní vody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Voda II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Vodárny, ČOV</a:t>
            </a:r>
            <a:endParaRPr lang="cs-CZ" sz="5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Pitná voda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Musí být zdravotně nezávadná</a:t>
            </a:r>
          </a:p>
          <a:p>
            <a:r>
              <a:rPr lang="cs-CZ" sz="3600" dirty="0" smtClean="0"/>
              <a:t>Ani při dlouhodobém používání nesmí být příčinou zdravotních potíží člověka</a:t>
            </a:r>
          </a:p>
          <a:p>
            <a:r>
              <a:rPr lang="cs-CZ" sz="3600" dirty="0" smtClean="0"/>
              <a:t>Získává se z podzemních pramenů nebo úpravou povrchové vody ve vodárnách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Schéma úpravny povrchové vody</a:t>
            </a:r>
            <a:endParaRPr lang="cs-CZ" dirty="0"/>
          </a:p>
        </p:txBody>
      </p:sp>
      <p:pic>
        <p:nvPicPr>
          <p:cNvPr id="1026" name="Picture 2" descr="D:\Documents and Settings\Aleš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0692" t="8169" r="9054" b="15179"/>
          <a:stretch>
            <a:fillRect/>
          </a:stretch>
        </p:blipFill>
        <p:spPr bwMode="auto">
          <a:xfrm rot="10800000">
            <a:off x="500034" y="2073137"/>
            <a:ext cx="8072494" cy="428336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Postup úpravy povrchové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Usazování</a:t>
            </a:r>
            <a:r>
              <a:rPr lang="cs-CZ" sz="3600" dirty="0" smtClean="0"/>
              <a:t> – odstranění pevných nečistot v usazovacích nádržích</a:t>
            </a:r>
          </a:p>
          <a:p>
            <a:r>
              <a:rPr lang="cs-CZ" sz="3600" b="1" u="sng" dirty="0" smtClean="0"/>
              <a:t>Filtrování</a:t>
            </a:r>
            <a:r>
              <a:rPr lang="cs-CZ" sz="3600" dirty="0" smtClean="0"/>
              <a:t> – přes pískový filtr</a:t>
            </a:r>
          </a:p>
          <a:p>
            <a:r>
              <a:rPr lang="cs-CZ" sz="3600" b="1" u="sng" dirty="0" smtClean="0"/>
              <a:t>Dezinfekce </a:t>
            </a:r>
            <a:r>
              <a:rPr lang="cs-CZ" sz="3600" dirty="0" smtClean="0"/>
              <a:t>-  působením chloru, ozonu nebo UV zářením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Model vodárenského filtru</a:t>
            </a:r>
            <a:endParaRPr lang="cs-CZ" dirty="0"/>
          </a:p>
        </p:txBody>
      </p:sp>
      <p:pic>
        <p:nvPicPr>
          <p:cNvPr id="2050" name="Picture 2" descr="D:\Documents and Settings\Aleš\Plocha\skenovat000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30253" t="5321" r="5568" b="17039"/>
          <a:stretch>
            <a:fillRect/>
          </a:stretch>
        </p:blipFill>
        <p:spPr bwMode="auto">
          <a:xfrm>
            <a:off x="1928794" y="2000240"/>
            <a:ext cx="5048284" cy="46599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pitné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 stále náročnější a dražší</a:t>
            </a:r>
          </a:p>
          <a:p>
            <a:r>
              <a:rPr lang="cs-CZ" sz="3600" dirty="0" smtClean="0"/>
              <a:t>Je nutné vodou šetřit</a:t>
            </a:r>
          </a:p>
          <a:p>
            <a:r>
              <a:rPr lang="cs-CZ" sz="2400" dirty="0" smtClean="0">
                <a:hlinkClick r:id="rId2"/>
              </a:rPr>
              <a:t>http</a:t>
            </a:r>
            <a:r>
              <a:rPr lang="cs-CZ" sz="2400" dirty="0" smtClean="0">
                <a:hlinkClick r:id="rId2"/>
              </a:rPr>
              <a:t>://www.</a:t>
            </a:r>
            <a:r>
              <a:rPr lang="cs-CZ" sz="2400" dirty="0" err="1" smtClean="0">
                <a:hlinkClick r:id="rId2"/>
              </a:rPr>
              <a:t>vodarenska.cz</a:t>
            </a:r>
            <a:r>
              <a:rPr lang="cs-CZ" sz="2400" dirty="0" smtClean="0">
                <a:hlinkClick r:id="rId2"/>
              </a:rPr>
              <a:t>/divize-</a:t>
            </a:r>
            <a:r>
              <a:rPr lang="cs-CZ" sz="2400" dirty="0" err="1" smtClean="0">
                <a:hlinkClick r:id="rId2"/>
              </a:rPr>
              <a:t>znojmo</a:t>
            </a:r>
            <a:r>
              <a:rPr lang="cs-CZ" sz="2400" dirty="0" smtClean="0">
                <a:hlinkClick r:id="rId2"/>
              </a:rPr>
              <a:t>/kvalita-a-cena-vody?</a:t>
            </a:r>
            <a:r>
              <a:rPr lang="cs-CZ" sz="2400" dirty="0" err="1" smtClean="0">
                <a:hlinkClick r:id="rId2"/>
              </a:rPr>
              <a:t>rt</a:t>
            </a:r>
            <a:r>
              <a:rPr lang="cs-CZ" sz="2400" dirty="0" smtClean="0">
                <a:hlinkClick r:id="rId2"/>
              </a:rPr>
              <a:t>=1&amp;</a:t>
            </a:r>
            <a:r>
              <a:rPr lang="cs-CZ" sz="2400" dirty="0" err="1" smtClean="0">
                <a:hlinkClick r:id="rId2"/>
              </a:rPr>
              <a:t>vasp</a:t>
            </a:r>
            <a:r>
              <a:rPr lang="cs-CZ" sz="2400" dirty="0" smtClean="0">
                <a:hlinkClick r:id="rId2"/>
              </a:rPr>
              <a:t>_</a:t>
            </a:r>
            <a:r>
              <a:rPr lang="cs-CZ" sz="2400" dirty="0" err="1" smtClean="0">
                <a:hlinkClick r:id="rId2"/>
              </a:rPr>
              <a:t>found</a:t>
            </a:r>
            <a:r>
              <a:rPr lang="cs-CZ" sz="2400" dirty="0" smtClean="0">
                <a:hlinkClick r:id="rId2"/>
              </a:rPr>
              <a:t>_id=1285&amp;n=</a:t>
            </a:r>
            <a:r>
              <a:rPr lang="cs-CZ" sz="2400" dirty="0" err="1" smtClean="0">
                <a:hlinkClick r:id="rId2"/>
              </a:rPr>
              <a:t>Dyj</a:t>
            </a:r>
            <a:r>
              <a:rPr lang="cs-CZ" sz="2400" dirty="0" smtClean="0">
                <a:hlinkClick r:id="rId2"/>
              </a:rPr>
              <a:t>%C3%A1kovice</a:t>
            </a:r>
            <a:endParaRPr lang="cs-CZ" sz="2400" dirty="0" smtClean="0"/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Odpadní 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Vzniká činností člověka</a:t>
            </a:r>
          </a:p>
          <a:p>
            <a:r>
              <a:rPr lang="cs-CZ" sz="3600" dirty="0" smtClean="0"/>
              <a:t>Je třeba ji vyčistit</a:t>
            </a:r>
          </a:p>
          <a:p>
            <a:r>
              <a:rPr lang="cs-CZ" sz="3600" dirty="0" smtClean="0"/>
              <a:t>Při nedostatečné úpravě odpadní vody jsou vodní toky znečišťovány</a:t>
            </a:r>
          </a:p>
          <a:p>
            <a:r>
              <a:rPr lang="cs-CZ" sz="3600" dirty="0" smtClean="0"/>
              <a:t>To má za následek porušení  přírodní rovnováhy a ve vodních tocích úbytek organismů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Samočištění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Je to přirozený děj, který probíhá ve vodních tocích</a:t>
            </a:r>
          </a:p>
          <a:p>
            <a:r>
              <a:rPr lang="cs-CZ" sz="3600" dirty="0" smtClean="0"/>
              <a:t>Je to odstraňování nečistot z vody činností mikroorganismů a kyslíku</a:t>
            </a:r>
          </a:p>
          <a:p>
            <a:endParaRPr lang="cs-CZ" sz="3600" dirty="0" smtClean="0"/>
          </a:p>
          <a:p>
            <a:endParaRPr lang="cs-CZ" dirty="0"/>
          </a:p>
        </p:txBody>
      </p:sp>
      <p:pic>
        <p:nvPicPr>
          <p:cNvPr id="4099" name="Picture 3" descr="D:\Documents and Settings\Aleš\Plocha\foto_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429132"/>
            <a:ext cx="1857388" cy="2228866"/>
          </a:xfrm>
          <a:prstGeom prst="rect">
            <a:avLst/>
          </a:prstGeom>
          <a:noFill/>
        </p:spPr>
      </p:pic>
      <p:pic>
        <p:nvPicPr>
          <p:cNvPr id="4100" name="Picture 4" descr="D:\Documents and Settings\Aleš\Plocha\foto_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4357694"/>
            <a:ext cx="1928826" cy="231459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Čistírna odpadních 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Buduje se ve městech i ve vesnicích</a:t>
            </a:r>
          </a:p>
          <a:p>
            <a:r>
              <a:rPr lang="cs-CZ" sz="3600" dirty="0" smtClean="0"/>
              <a:t>V závodech – papírny, hutě, cukrovary,…</a:t>
            </a:r>
          </a:p>
          <a:p>
            <a:r>
              <a:rPr lang="cs-CZ" sz="3600" dirty="0" smtClean="0"/>
              <a:t>Ve více znečištěných vodách probíhá samočištění velmi obtížně a pomalu, proto se budují ČOV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ČOV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Usazování </a:t>
            </a:r>
            <a:r>
              <a:rPr lang="cs-CZ" sz="3600" dirty="0" smtClean="0"/>
              <a:t>– odstranění větších nečistot</a:t>
            </a:r>
          </a:p>
          <a:p>
            <a:r>
              <a:rPr lang="cs-CZ" sz="3600" b="1" u="sng" dirty="0" smtClean="0"/>
              <a:t>Filtrace</a:t>
            </a:r>
          </a:p>
          <a:p>
            <a:r>
              <a:rPr lang="cs-CZ" sz="3600" b="1" u="sng" dirty="0" smtClean="0"/>
              <a:t>Chemické čištění </a:t>
            </a:r>
            <a:r>
              <a:rPr lang="cs-CZ" sz="3600" dirty="0" smtClean="0"/>
              <a:t>– působením chemických látek</a:t>
            </a:r>
          </a:p>
          <a:p>
            <a:r>
              <a:rPr lang="cs-CZ" sz="3600" b="1" u="sng" dirty="0" smtClean="0"/>
              <a:t>Biologické čištění </a:t>
            </a:r>
            <a:r>
              <a:rPr lang="cs-CZ" sz="3600" dirty="0" smtClean="0"/>
              <a:t>– použitím kyslíku a mikroorganismů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produkty čištění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Kaly</a:t>
            </a:r>
            <a:r>
              <a:rPr lang="cs-CZ" sz="3600" dirty="0" smtClean="0"/>
              <a:t> – používají se jako hnojivo v zemědělství</a:t>
            </a:r>
          </a:p>
          <a:p>
            <a:r>
              <a:rPr lang="cs-CZ" sz="3600" b="1" u="sng" dirty="0" smtClean="0"/>
              <a:t>Plynné produkty </a:t>
            </a:r>
            <a:r>
              <a:rPr lang="cs-CZ" sz="3600" dirty="0" smtClean="0"/>
              <a:t>– se spalují a používají k ohřívání vody v čistících nádržích</a:t>
            </a:r>
            <a:endParaRPr lang="cs-CZ" sz="36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44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Úvod do obecné a anorganické chemie, Josef Mach, Irena </a:t>
            </a:r>
            <a:r>
              <a:rPr lang="cs-CZ" sz="2800" dirty="0" err="1" smtClean="0"/>
              <a:t>Plucková</a:t>
            </a:r>
            <a:r>
              <a:rPr lang="cs-CZ" sz="2800" dirty="0" smtClean="0"/>
              <a:t>, Jiří </a:t>
            </a:r>
            <a:r>
              <a:rPr lang="cs-CZ" sz="2800" dirty="0" err="1" smtClean="0"/>
              <a:t>Šibor</a:t>
            </a:r>
            <a:r>
              <a:rPr lang="cs-CZ" sz="2800" dirty="0" smtClean="0"/>
              <a:t>, nakladatelství Nová škola</a:t>
            </a:r>
          </a:p>
          <a:p>
            <a:r>
              <a:rPr lang="cs-CZ" sz="2800" dirty="0" smtClean="0"/>
              <a:t>Základy chemie I, Pavel Beneš, Václav </a:t>
            </a:r>
            <a:r>
              <a:rPr lang="cs-CZ" sz="2800" dirty="0" err="1" smtClean="0"/>
              <a:t>Pumpr</a:t>
            </a:r>
            <a:r>
              <a:rPr lang="cs-CZ" sz="2800" dirty="0" smtClean="0"/>
              <a:t>, Jiří </a:t>
            </a:r>
            <a:r>
              <a:rPr lang="cs-CZ" sz="2800" dirty="0" err="1" smtClean="0"/>
              <a:t>Banýr</a:t>
            </a:r>
            <a:r>
              <a:rPr lang="cs-CZ" sz="2800" dirty="0" smtClean="0"/>
              <a:t>, nakladatelství SPN</a:t>
            </a:r>
          </a:p>
          <a:p>
            <a:r>
              <a:rPr lang="cs-CZ" sz="2800" dirty="0" smtClean="0"/>
              <a:t>Chemie, Jiří Škoda, Pavel </a:t>
            </a:r>
            <a:r>
              <a:rPr lang="cs-CZ" sz="2800" dirty="0" err="1" smtClean="0"/>
              <a:t>Doulík</a:t>
            </a:r>
            <a:r>
              <a:rPr lang="cs-CZ" sz="2800" dirty="0" smtClean="0"/>
              <a:t>, nakladatelství </a:t>
            </a:r>
            <a:r>
              <a:rPr lang="cs-CZ" sz="2800" dirty="0" err="1" smtClean="0"/>
              <a:t>Fraus</a:t>
            </a:r>
            <a:endParaRPr lang="cs-CZ" sz="2800" dirty="0" smtClean="0"/>
          </a:p>
          <a:p>
            <a:r>
              <a:rPr lang="cs-CZ" sz="2800" dirty="0" smtClean="0"/>
              <a:t>http://www.</a:t>
            </a:r>
            <a:r>
              <a:rPr lang="cs-CZ" sz="2800" dirty="0" err="1" smtClean="0"/>
              <a:t>enviport.cz</a:t>
            </a:r>
            <a:r>
              <a:rPr lang="cs-CZ" sz="2800" dirty="0" smtClean="0"/>
              <a:t>/voda-a-kanalizace.</a:t>
            </a:r>
            <a:r>
              <a:rPr lang="cs-CZ" sz="2800" dirty="0" err="1" smtClean="0"/>
              <a:t>aspx</a:t>
            </a:r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105</TotalTime>
  <Words>347</Words>
  <Application>Microsoft Office PowerPoint</Application>
  <PresentationFormat>Předvádění na obrazovce (4:3)</PresentationFormat>
  <Paragraphs>65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Snímek 1</vt:lpstr>
      <vt:lpstr>Anotace</vt:lpstr>
      <vt:lpstr>Voda II</vt:lpstr>
      <vt:lpstr>Pitná voda</vt:lpstr>
      <vt:lpstr>Schéma úpravny povrchové vody</vt:lpstr>
      <vt:lpstr>Postup úpravy povrchové vody</vt:lpstr>
      <vt:lpstr>Model vodárenského filtru</vt:lpstr>
      <vt:lpstr>Snímek 8</vt:lpstr>
      <vt:lpstr>Výroba pitné vody</vt:lpstr>
      <vt:lpstr>Odpadní voda</vt:lpstr>
      <vt:lpstr>Samočištění vody</vt:lpstr>
      <vt:lpstr>Čistírna odpadních vod</vt:lpstr>
      <vt:lpstr>Princip ČOV</vt:lpstr>
      <vt:lpstr>Vedlejší produkty čištění</vt:lpstr>
      <vt:lpstr>Snímek 15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Vodárna, ČOV</dc:title>
  <dc:subject>Chemie 8</dc:subject>
  <dc:creator>Přibíková</dc:creator>
  <cp:lastModifiedBy>Aleš</cp:lastModifiedBy>
  <cp:revision>19</cp:revision>
  <dcterms:created xsi:type="dcterms:W3CDTF">2010-11-08T18:32:09Z</dcterms:created>
  <dcterms:modified xsi:type="dcterms:W3CDTF">2013-01-04T07:19:35Z</dcterms:modified>
</cp:coreProperties>
</file>