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332" r:id="rId2"/>
    <p:sldId id="331" r:id="rId3"/>
    <p:sldId id="31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70" r:id="rId12"/>
    <p:sldId id="271" r:id="rId13"/>
    <p:sldId id="273" r:id="rId14"/>
    <p:sldId id="274" r:id="rId15"/>
    <p:sldId id="279" r:id="rId16"/>
    <p:sldId id="275" r:id="rId17"/>
    <p:sldId id="284" r:id="rId18"/>
    <p:sldId id="328" r:id="rId19"/>
    <p:sldId id="278" r:id="rId20"/>
    <p:sldId id="330" r:id="rId21"/>
    <p:sldId id="329" r:id="rId22"/>
    <p:sldId id="281" r:id="rId23"/>
    <p:sldId id="282" r:id="rId24"/>
    <p:sldId id="286" r:id="rId25"/>
    <p:sldId id="320" r:id="rId26"/>
    <p:sldId id="277" r:id="rId27"/>
    <p:sldId id="306" r:id="rId28"/>
    <p:sldId id="283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CC9900"/>
    <a:srgbClr val="66CCFF"/>
    <a:srgbClr val="FF5050"/>
    <a:srgbClr val="FF00FF"/>
    <a:srgbClr val="00FF00"/>
    <a:srgbClr val="996633"/>
    <a:srgbClr val="66FFFF"/>
    <a:srgbClr val="FF0000"/>
    <a:srgbClr val="CC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61" autoAdjust="0"/>
    <p:restoredTop sz="94711" autoAdjust="0"/>
  </p:normalViewPr>
  <p:slideViewPr>
    <p:cSldViewPr snapToObjects="1">
      <p:cViewPr varScale="1">
        <p:scale>
          <a:sx n="90" d="100"/>
          <a:sy n="90" d="100"/>
        </p:scale>
        <p:origin x="-114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FE32D-C202-45A2-9E47-EC7C68A01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E463C6-EDBB-43FD-9B9B-DA4EDDB4B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86F6A-2F07-4EBF-B3B4-135C941DC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7AB85F-B622-4C2E-9FFF-4FEF0A2A1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07D5E-B3DF-46C9-AAA2-5BDE37E47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8DDCF7-E4F0-45FE-9D26-A0E9A8D45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BCB144-8240-4B0B-B6B5-F9B28F39B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027F63-B09F-49DC-A45B-CE751E6EC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9A67F1-214B-4019-BA48-20C5F16E2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E43B6-C5F8-4D78-83F6-58D408AE8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51B2F3-CA76-4D2D-A321-A03442175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25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0A60D1E9-0DE7-4A10-A2A7-497176D7F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3" r:id="rId2"/>
    <p:sldLayoutId id="2147483782" r:id="rId3"/>
    <p:sldLayoutId id="2147483781" r:id="rId4"/>
    <p:sldLayoutId id="2147483780" r:id="rId5"/>
    <p:sldLayoutId id="2147483779" r:id="rId6"/>
    <p:sldLayoutId id="2147483778" r:id="rId7"/>
    <p:sldLayoutId id="2147483777" r:id="rId8"/>
    <p:sldLayoutId id="2147483776" r:id="rId9"/>
    <p:sldLayoutId id="2147483775" r:id="rId10"/>
    <p:sldLayoutId id="21474837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1.xml"/><Relationship Id="rId18" Type="http://schemas.openxmlformats.org/officeDocument/2006/relationships/slide" Target="slide12.xml"/><Relationship Id="rId26" Type="http://schemas.openxmlformats.org/officeDocument/2006/relationships/slide" Target="slide28.xml"/><Relationship Id="rId3" Type="http://schemas.openxmlformats.org/officeDocument/2006/relationships/slide" Target="slide9.xml"/><Relationship Id="rId21" Type="http://schemas.openxmlformats.org/officeDocument/2006/relationships/slide" Target="slide27.xml"/><Relationship Id="rId7" Type="http://schemas.openxmlformats.org/officeDocument/2006/relationships/slide" Target="slide5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5" Type="http://schemas.openxmlformats.org/officeDocument/2006/relationships/slide" Target="slide23.xml"/><Relationship Id="rId2" Type="http://schemas.openxmlformats.org/officeDocument/2006/relationships/slide" Target="slide4.xml"/><Relationship Id="rId16" Type="http://schemas.openxmlformats.org/officeDocument/2006/relationships/slide" Target="slide26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4.xml"/><Relationship Id="rId11" Type="http://schemas.openxmlformats.org/officeDocument/2006/relationships/slide" Target="slide25.xml"/><Relationship Id="rId24" Type="http://schemas.openxmlformats.org/officeDocument/2006/relationships/slide" Target="slide18.xml"/><Relationship Id="rId5" Type="http://schemas.openxmlformats.org/officeDocument/2006/relationships/slide" Target="slide19.xml"/><Relationship Id="rId15" Type="http://schemas.openxmlformats.org/officeDocument/2006/relationships/slide" Target="slide21.xml"/><Relationship Id="rId23" Type="http://schemas.openxmlformats.org/officeDocument/2006/relationships/slide" Target="slide13.xml"/><Relationship Id="rId10" Type="http://schemas.openxmlformats.org/officeDocument/2006/relationships/slide" Target="slide20.xml"/><Relationship Id="rId19" Type="http://schemas.openxmlformats.org/officeDocument/2006/relationships/slide" Target="slide17.xml"/><Relationship Id="rId4" Type="http://schemas.openxmlformats.org/officeDocument/2006/relationships/slide" Target="slide14.xml"/><Relationship Id="rId9" Type="http://schemas.openxmlformats.org/officeDocument/2006/relationships/slide" Target="slide15.xml"/><Relationship Id="rId14" Type="http://schemas.openxmlformats.org/officeDocument/2006/relationships/slide" Target="slide16.xml"/><Relationship Id="rId22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Ch8 -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12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Opakování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pololetí 8. ročníku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Opakování základních pojmů formou soutěže Riskuj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kapitoly Úvod do chemie, Směsi, vzduch a voda, Částice látek a PSP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1" name="AutoShape 49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1341438"/>
            <a:ext cx="1435100" cy="90011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1000</a:t>
            </a:r>
          </a:p>
        </p:txBody>
      </p:sp>
      <p:sp>
        <p:nvSpPr>
          <p:cNvPr id="280058" name="AutoShape 50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1341438"/>
            <a:ext cx="1435100" cy="900112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1000</a:t>
            </a:r>
          </a:p>
        </p:txBody>
      </p:sp>
      <p:sp>
        <p:nvSpPr>
          <p:cNvPr id="280059" name="AutoShape 50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1341438"/>
            <a:ext cx="1435100" cy="900112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1000</a:t>
            </a:r>
          </a:p>
        </p:txBody>
      </p:sp>
      <p:sp>
        <p:nvSpPr>
          <p:cNvPr id="280060" name="AutoShape 508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1341438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1000</a:t>
            </a:r>
          </a:p>
        </p:txBody>
      </p:sp>
      <p:sp>
        <p:nvSpPr>
          <p:cNvPr id="280061" name="AutoShape 509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1341438"/>
            <a:ext cx="1435100" cy="900112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1000</a:t>
            </a:r>
          </a:p>
        </p:txBody>
      </p:sp>
      <p:sp>
        <p:nvSpPr>
          <p:cNvPr id="280062" name="AutoShape 510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0113" y="2241550"/>
            <a:ext cx="1435100" cy="90011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2000</a:t>
            </a:r>
          </a:p>
        </p:txBody>
      </p:sp>
      <p:sp>
        <p:nvSpPr>
          <p:cNvPr id="280063" name="AutoShape 511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8075" y="2241550"/>
            <a:ext cx="1435100" cy="900113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2000</a:t>
            </a:r>
          </a:p>
        </p:txBody>
      </p:sp>
      <p:sp>
        <p:nvSpPr>
          <p:cNvPr id="280064" name="AutoShape 512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1275" y="2241550"/>
            <a:ext cx="1435100" cy="900113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2000</a:t>
            </a:r>
          </a:p>
        </p:txBody>
      </p:sp>
      <p:sp>
        <p:nvSpPr>
          <p:cNvPr id="280065" name="AutoShape 513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2888" y="2241550"/>
            <a:ext cx="1435100" cy="900113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2000</a:t>
            </a:r>
          </a:p>
        </p:txBody>
      </p:sp>
      <p:sp>
        <p:nvSpPr>
          <p:cNvPr id="280066" name="AutoShape 514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2438" y="2241550"/>
            <a:ext cx="1435100" cy="900113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2000</a:t>
            </a:r>
          </a:p>
        </p:txBody>
      </p:sp>
      <p:sp>
        <p:nvSpPr>
          <p:cNvPr id="280067" name="AutoShape 515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1700" y="3141663"/>
            <a:ext cx="1435100" cy="90011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3000</a:t>
            </a:r>
          </a:p>
        </p:txBody>
      </p:sp>
      <p:sp>
        <p:nvSpPr>
          <p:cNvPr id="280068" name="AutoShape 516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9663" y="3141663"/>
            <a:ext cx="1435100" cy="900112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3000</a:t>
            </a:r>
          </a:p>
        </p:txBody>
      </p:sp>
      <p:sp>
        <p:nvSpPr>
          <p:cNvPr id="280069" name="AutoShape 517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2863" y="3141663"/>
            <a:ext cx="1435100" cy="900112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3000</a:t>
            </a:r>
          </a:p>
        </p:txBody>
      </p:sp>
      <p:sp>
        <p:nvSpPr>
          <p:cNvPr id="280070" name="AutoShape 518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4475" y="3141663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3000</a:t>
            </a:r>
          </a:p>
        </p:txBody>
      </p:sp>
      <p:sp>
        <p:nvSpPr>
          <p:cNvPr id="280071" name="AutoShape 519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4025" y="3141663"/>
            <a:ext cx="1435100" cy="900112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3000</a:t>
            </a:r>
          </a:p>
        </p:txBody>
      </p:sp>
      <p:sp>
        <p:nvSpPr>
          <p:cNvPr id="280072" name="AutoShape 520">
            <a:hlinkClick r:id="rId1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4041775"/>
            <a:ext cx="1435100" cy="90011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4000</a:t>
            </a:r>
          </a:p>
        </p:txBody>
      </p:sp>
      <p:sp>
        <p:nvSpPr>
          <p:cNvPr id="280073" name="AutoShape 521">
            <a:hlinkClick r:id="rId1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4041775"/>
            <a:ext cx="1435100" cy="900113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4000</a:t>
            </a:r>
          </a:p>
        </p:txBody>
      </p:sp>
      <p:sp>
        <p:nvSpPr>
          <p:cNvPr id="280074" name="AutoShape 522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4041775"/>
            <a:ext cx="1435100" cy="900113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4000</a:t>
            </a:r>
          </a:p>
        </p:txBody>
      </p:sp>
      <p:sp>
        <p:nvSpPr>
          <p:cNvPr id="280075" name="AutoShape 523">
            <a:hlinkClick r:id="rId2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4041775"/>
            <a:ext cx="1435100" cy="900113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4000</a:t>
            </a:r>
          </a:p>
        </p:txBody>
      </p:sp>
      <p:sp>
        <p:nvSpPr>
          <p:cNvPr id="280076" name="AutoShape 524">
            <a:hlinkClick r:id="rId2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4041775"/>
            <a:ext cx="1435100" cy="900113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4000</a:t>
            </a:r>
          </a:p>
        </p:txBody>
      </p:sp>
      <p:sp>
        <p:nvSpPr>
          <p:cNvPr id="280077" name="AutoShape 525">
            <a:hlinkClick r:id="rId2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6463" y="4941888"/>
            <a:ext cx="1435100" cy="90011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5000</a:t>
            </a:r>
          </a:p>
        </p:txBody>
      </p:sp>
      <p:sp>
        <p:nvSpPr>
          <p:cNvPr id="280078" name="AutoShape 526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4425" y="4941888"/>
            <a:ext cx="1435100" cy="900112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5000</a:t>
            </a:r>
          </a:p>
        </p:txBody>
      </p:sp>
      <p:sp>
        <p:nvSpPr>
          <p:cNvPr id="280079" name="AutoShape 527">
            <a:hlinkClick r:id="rId2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7625" y="4941888"/>
            <a:ext cx="1435100" cy="900112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5000</a:t>
            </a:r>
          </a:p>
        </p:txBody>
      </p:sp>
      <p:sp>
        <p:nvSpPr>
          <p:cNvPr id="280080" name="AutoShape 528">
            <a:hlinkClick r:id="rId2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9238" y="4941888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5000</a:t>
            </a:r>
          </a:p>
        </p:txBody>
      </p:sp>
      <p:sp>
        <p:nvSpPr>
          <p:cNvPr id="280081" name="AutoShape 529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8788" y="4941888"/>
            <a:ext cx="1435100" cy="900112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5000</a:t>
            </a:r>
          </a:p>
        </p:txBody>
      </p:sp>
      <p:sp>
        <p:nvSpPr>
          <p:cNvPr id="28008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4875" y="404813"/>
            <a:ext cx="1435100" cy="90011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latin typeface="Georgia" pitchFamily="18" charset="0"/>
              </a:rPr>
              <a:t>Úvod </a:t>
            </a:r>
          </a:p>
          <a:p>
            <a:pPr algn="ctr"/>
            <a:r>
              <a:rPr lang="cs-CZ" sz="2000">
                <a:latin typeface="Georgia" pitchFamily="18" charset="0"/>
              </a:rPr>
              <a:t>do chemie</a:t>
            </a:r>
          </a:p>
        </p:txBody>
      </p:sp>
      <p:sp>
        <p:nvSpPr>
          <p:cNvPr id="28008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82838" y="404813"/>
            <a:ext cx="1435100" cy="900112"/>
          </a:xfrm>
          <a:prstGeom prst="actionButtonBlank">
            <a:avLst/>
          </a:prstGeom>
          <a:solidFill>
            <a:srgbClr val="99CC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latin typeface="Georgia" pitchFamily="18" charset="0"/>
              </a:rPr>
              <a:t>Směsi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56038" y="404813"/>
            <a:ext cx="1435100" cy="900112"/>
          </a:xfrm>
          <a:prstGeom prst="actionButtonBlank">
            <a:avLst/>
          </a:prstGeom>
          <a:solidFill>
            <a:srgbClr val="CC99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latin typeface="Georgia" pitchFamily="18" charset="0"/>
              </a:rPr>
              <a:t>Vzduch,</a:t>
            </a:r>
          </a:p>
          <a:p>
            <a:pPr algn="ctr"/>
            <a:r>
              <a:rPr lang="cs-CZ" sz="2000">
                <a:latin typeface="Georgia" pitchFamily="18" charset="0"/>
              </a:rPr>
              <a:t>voda</a:t>
            </a:r>
          </a:p>
        </p:txBody>
      </p:sp>
      <p:sp>
        <p:nvSpPr>
          <p:cNvPr id="280085" name="AutoShape 5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27650" y="404813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latin typeface="Georgia" pitchFamily="18" charset="0"/>
              </a:rPr>
              <a:t>Částice</a:t>
            </a:r>
          </a:p>
          <a:p>
            <a:pPr algn="ctr"/>
            <a:r>
              <a:rPr lang="cs-CZ" sz="2000">
                <a:latin typeface="Georgia" pitchFamily="18" charset="0"/>
              </a:rPr>
              <a:t>látek</a:t>
            </a:r>
          </a:p>
        </p:txBody>
      </p:sp>
      <p:sp>
        <p:nvSpPr>
          <p:cNvPr id="280086" name="AutoShape 5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7200" y="404813"/>
            <a:ext cx="1435100" cy="900112"/>
          </a:xfrm>
          <a:prstGeom prst="actionButtonBlank">
            <a:avLst/>
          </a:prstGeom>
          <a:solidFill>
            <a:srgbClr val="99CC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latin typeface="Georgia" pitchFamily="18" charset="0"/>
              </a:rPr>
              <a:t>PSP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0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0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0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0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80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80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0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80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0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80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0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0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80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80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80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0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80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80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80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80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0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0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80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80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6"/>
                  </p:tgtEl>
                </p:cond>
              </p:nextCondLst>
            </p:seq>
          </p:childTnLst>
        </p:cTn>
      </p:par>
    </p:tnLst>
    <p:bldLst>
      <p:bldP spid="280051" grpId="0" animBg="1"/>
      <p:bldP spid="280058" grpId="0" animBg="1"/>
      <p:bldP spid="280059" grpId="0" animBg="1"/>
      <p:bldP spid="280060" grpId="0" animBg="1"/>
      <p:bldP spid="280061" grpId="0" animBg="1"/>
      <p:bldP spid="280062" grpId="0" animBg="1"/>
      <p:bldP spid="280063" grpId="0" animBg="1"/>
      <p:bldP spid="280064" grpId="0" animBg="1"/>
      <p:bldP spid="280065" grpId="0" animBg="1"/>
      <p:bldP spid="280066" grpId="0" animBg="1"/>
      <p:bldP spid="280067" grpId="0" animBg="1"/>
      <p:bldP spid="280068" grpId="0" animBg="1"/>
      <p:bldP spid="280069" grpId="0" animBg="1"/>
      <p:bldP spid="280070" grpId="0" animBg="1"/>
      <p:bldP spid="280071" grpId="0" animBg="1"/>
      <p:bldP spid="280072" grpId="0" animBg="1"/>
      <p:bldP spid="280073" grpId="0" animBg="1"/>
      <p:bldP spid="280074" grpId="0" animBg="1"/>
      <p:bldP spid="280075" grpId="0" animBg="1"/>
      <p:bldP spid="280076" grpId="0" animBg="1"/>
      <p:bldP spid="280077" grpId="0" animBg="1"/>
      <p:bldP spid="280078" grpId="0" animBg="1"/>
      <p:bldP spid="280079" grpId="0" animBg="1"/>
      <p:bldP spid="280080" grpId="0" animBg="1"/>
      <p:bldP spid="280081" grpId="0" animBg="1"/>
      <p:bldP spid="280082" grpId="0" animBg="1"/>
      <p:bldP spid="280083" grpId="0" animBg="1"/>
      <p:bldP spid="280084" grpId="0" animBg="1"/>
      <p:bldP spid="280085" grpId="0" animBg="1"/>
      <p:bldP spid="2800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00"/>
            </a:gs>
            <a:gs pos="50000">
              <a:srgbClr val="FFFF3E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549275"/>
            <a:ext cx="9144000" cy="71913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dirty="0" smtClean="0"/>
              <a:t> </a:t>
            </a:r>
            <a:r>
              <a:rPr lang="cs-CZ" sz="2800" b="1" dirty="0" smtClean="0">
                <a:latin typeface="Georgia" pitchFamily="18" charset="0"/>
              </a:rPr>
              <a:t>Úvod do chemie za 1000: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dirty="0" smtClean="0">
                <a:latin typeface="Georgia" pitchFamily="18" charset="0"/>
              </a:rPr>
              <a:t>Chemie patří mezi:</a:t>
            </a:r>
            <a:endParaRPr lang="cs-CZ" sz="2800" b="1" baseline="-25000" dirty="0" smtClean="0">
              <a:latin typeface="Georgia" pitchFamily="18" charset="0"/>
            </a:endParaRPr>
          </a:p>
        </p:txBody>
      </p:sp>
      <p:sp>
        <p:nvSpPr>
          <p:cNvPr id="7201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Umělecké vědy</a:t>
            </a:r>
          </a:p>
        </p:txBody>
      </p:sp>
      <p:sp>
        <p:nvSpPr>
          <p:cNvPr id="7203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Matematické vědy</a:t>
            </a:r>
          </a:p>
        </p:txBody>
      </p:sp>
      <p:sp>
        <p:nvSpPr>
          <p:cNvPr id="7204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Přírodní vědy</a:t>
            </a:r>
          </a:p>
        </p:txBody>
      </p:sp>
      <p:sp>
        <p:nvSpPr>
          <p:cNvPr id="11" name="Šipka doleva 10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3093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77199" y="4041775"/>
            <a:ext cx="837123" cy="811232"/>
          </a:xfrm>
          <a:prstGeom prst="rect">
            <a:avLst/>
          </a:prstGeom>
          <a:noFill/>
        </p:spPr>
      </p:pic>
      <p:pic>
        <p:nvPicPr>
          <p:cNvPr id="3095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77200" y="2314575"/>
            <a:ext cx="828675" cy="742950"/>
          </a:xfrm>
          <a:prstGeom prst="rect">
            <a:avLst/>
          </a:prstGeom>
          <a:noFill/>
        </p:spPr>
      </p:pic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18663" y="31400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1800" y="547688"/>
            <a:ext cx="8229600" cy="10810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Úvod do chemie za 2000: </a:t>
            </a:r>
          </a:p>
          <a:p>
            <a:pPr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Vlastnosti látek v chemii </a:t>
            </a:r>
            <a:r>
              <a:rPr lang="cs-CZ" sz="2800" b="1" u="sng" smtClean="0">
                <a:latin typeface="Georgia" pitchFamily="18" charset="0"/>
              </a:rPr>
              <a:t>nesmíme</a:t>
            </a:r>
            <a:r>
              <a:rPr lang="cs-CZ" sz="2800" b="1" smtClean="0">
                <a:latin typeface="Georgia" pitchFamily="18" charset="0"/>
              </a:rPr>
              <a:t> určovat:</a:t>
            </a:r>
          </a:p>
        </p:txBody>
      </p:sp>
      <p:sp>
        <p:nvSpPr>
          <p:cNvPr id="82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0213" y="2239963"/>
            <a:ext cx="5757862" cy="576262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zrakem</a:t>
            </a:r>
          </a:p>
        </p:txBody>
      </p:sp>
      <p:sp>
        <p:nvSpPr>
          <p:cNvPr id="82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chutí</a:t>
            </a:r>
          </a:p>
        </p:txBody>
      </p:sp>
      <p:sp>
        <p:nvSpPr>
          <p:cNvPr id="82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hmatem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24277" y="2239963"/>
            <a:ext cx="828675" cy="742950"/>
          </a:xfrm>
          <a:prstGeom prst="rect">
            <a:avLst/>
          </a:prstGeom>
          <a:noFill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24277" y="3121006"/>
            <a:ext cx="837123" cy="811232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65740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8"/>
          <p:cNvSpPr>
            <a:spLocks noChangeArrowheads="1"/>
          </p:cNvSpPr>
          <p:nvPr/>
        </p:nvSpPr>
        <p:spPr bwMode="auto">
          <a:xfrm>
            <a:off x="431800" y="547688"/>
            <a:ext cx="82296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60400" indent="-6604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Úvod do chemie za 3000: </a:t>
            </a:r>
          </a:p>
          <a:p>
            <a:pPr marL="660400" indent="-6604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Mezi přírodní látky patří:</a:t>
            </a:r>
          </a:p>
        </p:txBody>
      </p:sp>
      <p:sp>
        <p:nvSpPr>
          <p:cNvPr id="19485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2239963"/>
            <a:ext cx="5757863" cy="576262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plast, zlato, dřevo</a:t>
            </a:r>
          </a:p>
        </p:txBody>
      </p:sp>
      <p:sp>
        <p:nvSpPr>
          <p:cNvPr id="1948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3140075"/>
            <a:ext cx="5757863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papír, uhlí, stříbro</a:t>
            </a:r>
          </a:p>
        </p:txBody>
      </p:sp>
      <p:sp>
        <p:nvSpPr>
          <p:cNvPr id="19487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4041775"/>
            <a:ext cx="5765800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voda, dřevo, zlato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24277" y="3932238"/>
            <a:ext cx="837123" cy="811232"/>
          </a:xfrm>
          <a:prstGeom prst="rect">
            <a:avLst/>
          </a:prstGeom>
          <a:noFill/>
        </p:spPr>
      </p:pic>
      <p:pic>
        <p:nvPicPr>
          <p:cNvPr id="12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24277" y="2239963"/>
            <a:ext cx="828675" cy="742950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74188" y="305752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4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4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547688"/>
            <a:ext cx="8642350" cy="7207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Úvod do chemie za 4000: </a:t>
            </a:r>
          </a:p>
          <a:p>
            <a:pPr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Mezi chemické děje patří: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95369" y="2239963"/>
            <a:ext cx="5257844" cy="576262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Rezavění auta</a:t>
            </a:r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95369" y="3140075"/>
            <a:ext cx="5257844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Tání ledu</a:t>
            </a:r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95369" y="4041775"/>
            <a:ext cx="5257844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Schnutí vypraného prádla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2220893"/>
            <a:ext cx="837123" cy="811232"/>
          </a:xfrm>
          <a:prstGeom prst="rect">
            <a:avLst/>
          </a:prstGeom>
          <a:noFill/>
        </p:spPr>
      </p:pic>
      <p:pic>
        <p:nvPicPr>
          <p:cNvPr id="12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7" y="3140075"/>
            <a:ext cx="828675" cy="742950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5057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6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0363" y="549275"/>
            <a:ext cx="8424862" cy="684213"/>
          </a:xfrm>
        </p:spPr>
        <p:txBody>
          <a:bodyPr/>
          <a:lstStyle/>
          <a:p>
            <a:pPr marL="533400" indent="-533400"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Úvod do chemie za 5000: </a:t>
            </a:r>
          </a:p>
          <a:p>
            <a:pPr marL="533400" indent="-533400" algn="ctr" eaLnBrk="1" hangingPunct="1">
              <a:buFontTx/>
              <a:buNone/>
            </a:pPr>
            <a:r>
              <a:rPr lang="cs-CZ" sz="2800" b="1" smtClean="0">
                <a:latin typeface="Georgia" pitchFamily="18" charset="0"/>
              </a:rPr>
              <a:t>Předchůdkyní moderní chemie byla </a:t>
            </a:r>
          </a:p>
        </p:txBody>
      </p:sp>
      <p:sp>
        <p:nvSpPr>
          <p:cNvPr id="22549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05150"/>
            <a:ext cx="2195512" cy="576263"/>
          </a:xfrm>
          <a:prstGeom prst="actionButtonBlank">
            <a:avLst/>
          </a:prstGeom>
          <a:solidFill>
            <a:srgbClr val="FFC0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Odpověď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486150" y="3902075"/>
            <a:ext cx="2317750" cy="1506573"/>
            <a:chOff x="3486150" y="3902075"/>
            <a:chExt cx="2317750" cy="1506573"/>
          </a:xfrm>
        </p:grpSpPr>
        <p:sp>
          <p:nvSpPr>
            <p:cNvPr id="22556" name="Text Box 28"/>
            <p:cNvSpPr txBox="1">
              <a:spLocks noChangeArrowheads="1"/>
            </p:cNvSpPr>
            <p:nvPr/>
          </p:nvSpPr>
          <p:spPr bwMode="auto">
            <a:xfrm>
              <a:off x="3486150" y="3902075"/>
              <a:ext cx="2317750" cy="519113"/>
            </a:xfrm>
            <a:prstGeom prst="rect">
              <a:avLst/>
            </a:prstGeom>
            <a:noFill/>
            <a:ln w="25400" cap="rnd" algn="ctr">
              <a:noFill/>
              <a:prstDash val="sysDot"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  <a:latin typeface="Georgia" pitchFamily="18" charset="0"/>
                </a:rPr>
                <a:t>ALCHYMIE</a:t>
              </a:r>
            </a:p>
          </p:txBody>
        </p:sp>
        <p:pic>
          <p:nvPicPr>
            <p:cNvPr id="8" name="Picture 21" descr="D:\Documents and Settings\Aleš\Plocha\index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97331" y="4597416"/>
              <a:ext cx="837123" cy="81123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Směsi za 1000: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Mezi směsi nepatří:</a:t>
            </a:r>
          </a:p>
        </p:txBody>
      </p:sp>
      <p:sp>
        <p:nvSpPr>
          <p:cNvPr id="235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7012" y="2239963"/>
            <a:ext cx="4929255" cy="576262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vzduch</a:t>
            </a:r>
          </a:p>
        </p:txBody>
      </p:sp>
      <p:sp>
        <p:nvSpPr>
          <p:cNvPr id="235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7012" y="3140075"/>
            <a:ext cx="4929255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destilovaná voda</a:t>
            </a:r>
          </a:p>
        </p:txBody>
      </p:sp>
      <p:sp>
        <p:nvSpPr>
          <p:cNvPr id="2357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7012" y="4041775"/>
            <a:ext cx="4929255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mosaz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5146" y="3140075"/>
            <a:ext cx="837123" cy="811232"/>
          </a:xfrm>
          <a:prstGeom prst="rect">
            <a:avLst/>
          </a:prstGeom>
          <a:noFill/>
        </p:spPr>
      </p:pic>
      <p:pic>
        <p:nvPicPr>
          <p:cNvPr id="12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5146" y="2239963"/>
            <a:ext cx="828675" cy="742950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5057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5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5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6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Směsi za  2000: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Příkladem suspenze je: </a:t>
            </a:r>
          </a:p>
        </p:txBody>
      </p:sp>
      <p:sp>
        <p:nvSpPr>
          <p:cNvPr id="24613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576" y="2239963"/>
            <a:ext cx="5111821" cy="576262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Písek ve vodě</a:t>
            </a:r>
          </a:p>
        </p:txBody>
      </p:sp>
      <p:sp>
        <p:nvSpPr>
          <p:cNvPr id="24614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576" y="3140075"/>
            <a:ext cx="5111822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Olej ve vodě</a:t>
            </a:r>
          </a:p>
        </p:txBody>
      </p:sp>
      <p:sp>
        <p:nvSpPr>
          <p:cNvPr id="24615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576" y="4041775"/>
            <a:ext cx="5111822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Sůl ve vodě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2220893"/>
            <a:ext cx="837123" cy="811232"/>
          </a:xfrm>
          <a:prstGeom prst="rect">
            <a:avLst/>
          </a:prstGeom>
          <a:noFill/>
        </p:spPr>
      </p:pic>
      <p:pic>
        <p:nvPicPr>
          <p:cNvPr id="12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7" y="3140075"/>
            <a:ext cx="828675" cy="742950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5057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Směsi za 3000: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Mezi stejnorodé směsi – roztoky patří: </a:t>
            </a:r>
          </a:p>
        </p:txBody>
      </p:sp>
      <p:sp>
        <p:nvSpPr>
          <p:cNvPr id="3279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870038" y="2132013"/>
            <a:ext cx="4564125" cy="576262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a) ocet </a:t>
            </a:r>
          </a:p>
        </p:txBody>
      </p:sp>
      <p:sp>
        <p:nvSpPr>
          <p:cNvPr id="32799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870038" y="3136896"/>
            <a:ext cx="4564125" cy="615954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b) mlha</a:t>
            </a:r>
          </a:p>
        </p:txBody>
      </p:sp>
      <p:sp>
        <p:nvSpPr>
          <p:cNvPr id="32800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870038" y="4149725"/>
            <a:ext cx="4564125" cy="59374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c) šlehačka</a:t>
            </a:r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pic>
        <p:nvPicPr>
          <p:cNvPr id="11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6495" y="2132013"/>
            <a:ext cx="837123" cy="811232"/>
          </a:xfrm>
          <a:prstGeom prst="rect">
            <a:avLst/>
          </a:prstGeom>
          <a:noFill/>
        </p:spPr>
      </p:pic>
      <p:pic>
        <p:nvPicPr>
          <p:cNvPr id="12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4943" y="3136896"/>
            <a:ext cx="828675" cy="742950"/>
          </a:xfrm>
          <a:prstGeom prst="rect">
            <a:avLst/>
          </a:prstGeom>
          <a:noFill/>
        </p:spPr>
      </p:pic>
      <p:pic>
        <p:nvPicPr>
          <p:cNvPr id="13" name="Picture 2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56406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7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8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80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Směsi za 4000: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K oddělení lihu a vody použijeme:</a:t>
            </a:r>
            <a:r>
              <a:rPr lang="cs-CZ" sz="2800">
                <a:latin typeface="Batang" pitchFamily="18" charset="-127"/>
              </a:rPr>
              <a:t> </a:t>
            </a:r>
          </a:p>
        </p:txBody>
      </p:sp>
      <p:sp>
        <p:nvSpPr>
          <p:cNvPr id="338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7" y="2239963"/>
            <a:ext cx="4491100" cy="576262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a) krystalizaci </a:t>
            </a:r>
          </a:p>
        </p:txBody>
      </p:sp>
      <p:sp>
        <p:nvSpPr>
          <p:cNvPr id="338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6" y="3140075"/>
            <a:ext cx="4491101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b) destilaci</a:t>
            </a:r>
          </a:p>
        </p:txBody>
      </p:sp>
      <p:sp>
        <p:nvSpPr>
          <p:cNvPr id="3381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6" y="4041775"/>
            <a:ext cx="4491101" cy="611188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c) filtraci</a:t>
            </a:r>
          </a:p>
        </p:txBody>
      </p:sp>
      <p:pic>
        <p:nvPicPr>
          <p:cNvPr id="10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6728" y="3032125"/>
            <a:ext cx="837123" cy="811232"/>
          </a:xfrm>
          <a:prstGeom prst="rect">
            <a:avLst/>
          </a:prstGeom>
          <a:noFill/>
        </p:spPr>
      </p:pic>
      <p:pic>
        <p:nvPicPr>
          <p:cNvPr id="11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6728" y="2239963"/>
            <a:ext cx="828675" cy="742950"/>
          </a:xfrm>
          <a:prstGeom prst="rect">
            <a:avLst/>
          </a:prstGeom>
          <a:noFill/>
        </p:spPr>
      </p:pic>
      <p:pic>
        <p:nvPicPr>
          <p:cNvPr id="12" name="Picture 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16728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8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8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Směsi za 5000: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K oddělování jednotlivých barev z roztoku barviv použijeme:</a:t>
            </a:r>
          </a:p>
        </p:txBody>
      </p:sp>
      <p:sp>
        <p:nvSpPr>
          <p:cNvPr id="36893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rgbClr val="00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Odpověď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2951163" y="3951288"/>
            <a:ext cx="3276600" cy="1566899"/>
            <a:chOff x="2951163" y="3951288"/>
            <a:chExt cx="3276600" cy="1566899"/>
          </a:xfrm>
        </p:grpSpPr>
        <p:sp>
          <p:nvSpPr>
            <p:cNvPr id="36895" name="Text Box 31"/>
            <p:cNvSpPr txBox="1">
              <a:spLocks noChangeArrowheads="1"/>
            </p:cNvSpPr>
            <p:nvPr/>
          </p:nvSpPr>
          <p:spPr bwMode="auto">
            <a:xfrm>
              <a:off x="2951163" y="3951288"/>
              <a:ext cx="3276600" cy="519112"/>
            </a:xfrm>
            <a:prstGeom prst="rect">
              <a:avLst/>
            </a:prstGeom>
            <a:noFill/>
            <a:ln w="25400" cap="rnd" algn="ctr">
              <a:noFill/>
              <a:prstDash val="sysDot"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800">
                  <a:solidFill>
                    <a:srgbClr val="FF0000"/>
                  </a:solidFill>
                  <a:latin typeface="Georgia" pitchFamily="18" charset="0"/>
                  <a:cs typeface="Times New Roman" pitchFamily="18" charset="0"/>
                </a:rPr>
                <a:t>chromatografii</a:t>
              </a:r>
              <a:endParaRPr lang="el-GR" sz="280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21" descr="D:\Documents and Settings\Aleš\Plocha\index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97331" y="4706955"/>
              <a:ext cx="837123" cy="81123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9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Voda a vzduch za 1000: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Mezi složky čistého vzduchu </a:t>
            </a:r>
            <a:r>
              <a:rPr lang="cs-CZ" sz="2800" u="sng">
                <a:latin typeface="Georgia" pitchFamily="18" charset="0"/>
              </a:rPr>
              <a:t>nepatří:</a:t>
            </a:r>
          </a:p>
        </p:txBody>
      </p:sp>
      <p:sp>
        <p:nvSpPr>
          <p:cNvPr id="37916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4" y="2239963"/>
            <a:ext cx="3906891" cy="576262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kyslík</a:t>
            </a:r>
          </a:p>
        </p:txBody>
      </p:sp>
      <p:sp>
        <p:nvSpPr>
          <p:cNvPr id="37917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4" y="3195632"/>
            <a:ext cx="3906892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dusík</a:t>
            </a:r>
          </a:p>
        </p:txBody>
      </p:sp>
      <p:sp>
        <p:nvSpPr>
          <p:cNvPr id="3791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4" y="4041775"/>
            <a:ext cx="3906892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hořčík 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1363" y="2239963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2826" y="3195632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82915" y="4041775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Batang" pitchFamily="18" charset="-127"/>
              </a:rPr>
              <a:t> </a:t>
            </a:r>
            <a:r>
              <a:rPr lang="cs-CZ" sz="2800">
                <a:latin typeface="Georgia" pitchFamily="18" charset="0"/>
              </a:rPr>
              <a:t>Voda a vzduch za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Chemicky čistou látkou je:</a:t>
            </a:r>
          </a:p>
        </p:txBody>
      </p:sp>
      <p:sp>
        <p:nvSpPr>
          <p:cNvPr id="45089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016090" y="2239963"/>
            <a:ext cx="4892742" cy="576262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Destilovaná voda</a:t>
            </a:r>
          </a:p>
        </p:txBody>
      </p:sp>
      <p:sp>
        <p:nvSpPr>
          <p:cNvPr id="45090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016089" y="3140075"/>
            <a:ext cx="4892743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Slaná voda</a:t>
            </a:r>
          </a:p>
        </p:txBody>
      </p:sp>
      <p:sp>
        <p:nvSpPr>
          <p:cNvPr id="4509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016089" y="4041775"/>
            <a:ext cx="4892744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>
                <a:latin typeface="Georgia" pitchFamily="18" charset="0"/>
              </a:rPr>
              <a:t>c) Sladká voda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5057" y="3140075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7" y="2239963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5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9"/>
          <p:cNvSpPr>
            <a:spLocks noChangeArrowheads="1"/>
          </p:cNvSpPr>
          <p:nvPr/>
        </p:nvSpPr>
        <p:spPr bwMode="auto">
          <a:xfrm>
            <a:off x="0" y="549275"/>
            <a:ext cx="9144000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Voda a vzduch za 3000: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Tlakové lahve s kyslíkem jsou označeny:</a:t>
            </a:r>
          </a:p>
        </p:txBody>
      </p:sp>
      <p:sp>
        <p:nvSpPr>
          <p:cNvPr id="38962" name="AutoShape 5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235168" y="2203450"/>
            <a:ext cx="4308495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a) zeleně</a:t>
            </a:r>
          </a:p>
        </p:txBody>
      </p:sp>
      <p:sp>
        <p:nvSpPr>
          <p:cNvPr id="38963" name="AutoShape 5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235168" y="3103563"/>
            <a:ext cx="4308495" cy="576262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modře</a:t>
            </a:r>
          </a:p>
        </p:txBody>
      </p:sp>
      <p:sp>
        <p:nvSpPr>
          <p:cNvPr id="38964" name="AutoShape 5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235168" y="4005263"/>
            <a:ext cx="4308495" cy="576262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černě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1840" y="2203450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751" y="4005263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1751" y="3103563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9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Voda a vzduch za 4000: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Nejvíce rozpuštěných látek obsahuje voda: </a:t>
            </a:r>
          </a:p>
        </p:txBody>
      </p:sp>
      <p:sp>
        <p:nvSpPr>
          <p:cNvPr id="5224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5" y="2260584"/>
            <a:ext cx="4198996" cy="741384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a) minerální</a:t>
            </a:r>
          </a:p>
        </p:txBody>
      </p:sp>
      <p:sp>
        <p:nvSpPr>
          <p:cNvPr id="5224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5" y="3209922"/>
            <a:ext cx="4345048" cy="652466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dešťová</a:t>
            </a:r>
          </a:p>
        </p:txBody>
      </p:sp>
      <p:sp>
        <p:nvSpPr>
          <p:cNvPr id="5224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8655" y="4071957"/>
            <a:ext cx="4345048" cy="706424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 algn="ctr"/>
            <a:r>
              <a:rPr lang="cs-CZ" sz="2400">
                <a:latin typeface="Georgia" pitchFamily="18" charset="0"/>
              </a:rPr>
              <a:t>c) destilovaná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26312" y="3119438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0532" y="4071957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60621" y="2190736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0" y="549275"/>
            <a:ext cx="9144000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Voda a vzduch za 5000: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V případě bezvětří a jasných nocí může teplota vzduchu směrem vzhůru stoupat. Tento jev nazýváme</a:t>
            </a:r>
          </a:p>
        </p:txBody>
      </p:sp>
      <p:sp>
        <p:nvSpPr>
          <p:cNvPr id="314379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rgbClr val="FF505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Odpověď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2951163" y="3897313"/>
            <a:ext cx="3600450" cy="1474822"/>
            <a:chOff x="2951163" y="3897313"/>
            <a:chExt cx="3600450" cy="1474822"/>
          </a:xfrm>
        </p:grpSpPr>
        <p:sp>
          <p:nvSpPr>
            <p:cNvPr id="314381" name="Text Box 13"/>
            <p:cNvSpPr txBox="1">
              <a:spLocks noChangeArrowheads="1"/>
            </p:cNvSpPr>
            <p:nvPr/>
          </p:nvSpPr>
          <p:spPr bwMode="auto">
            <a:xfrm>
              <a:off x="2951163" y="3897313"/>
              <a:ext cx="3600450" cy="519112"/>
            </a:xfrm>
            <a:prstGeom prst="rect">
              <a:avLst/>
            </a:prstGeom>
            <a:noFill/>
            <a:ln w="25400" cap="rnd" algn="ctr">
              <a:noFill/>
              <a:prstDash val="sysDot"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342900" indent="-342900" algn="ctr"/>
              <a:r>
                <a:rPr lang="cs-CZ" sz="2800">
                  <a:solidFill>
                    <a:srgbClr val="FF0000"/>
                  </a:solidFill>
                  <a:latin typeface="Georgia" pitchFamily="18" charset="0"/>
                </a:rPr>
                <a:t>Teplotní inverze</a:t>
              </a:r>
            </a:p>
          </p:txBody>
        </p:sp>
        <p:pic>
          <p:nvPicPr>
            <p:cNvPr id="7" name="Picture 21" descr="D:\Documents and Settings\Aleš\Plocha\index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60818" y="4560903"/>
              <a:ext cx="837123" cy="811232"/>
            </a:xfrm>
            <a:prstGeom prst="rect">
              <a:avLst/>
            </a:prstGeom>
            <a:noFill/>
          </p:spPr>
        </p:pic>
      </p:grpSp>
      <p:sp>
        <p:nvSpPr>
          <p:cNvPr id="8" name="Šipka doleva 7">
            <a:hlinkClick r:id="rId3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4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7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1"/>
          <p:cNvSpPr>
            <a:spLocks noChangeArrowheads="1"/>
          </p:cNvSpPr>
          <p:nvPr/>
        </p:nvSpPr>
        <p:spPr bwMode="auto">
          <a:xfrm>
            <a:off x="360363" y="368300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látek za 1000: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Atom se skládá z: </a:t>
            </a:r>
          </a:p>
        </p:txBody>
      </p:sp>
      <p:sp>
        <p:nvSpPr>
          <p:cNvPr id="4406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1" y="2239963"/>
            <a:ext cx="4381561" cy="576262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Obalu a jádra</a:t>
            </a:r>
          </a:p>
        </p:txBody>
      </p:sp>
      <p:sp>
        <p:nvSpPr>
          <p:cNvPr id="4406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1" y="3140075"/>
            <a:ext cx="4381562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Obalu a protonu</a:t>
            </a:r>
          </a:p>
        </p:txBody>
      </p:sp>
      <p:sp>
        <p:nvSpPr>
          <p:cNvPr id="4406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0" y="4041775"/>
            <a:ext cx="4381563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>
                <a:latin typeface="Georgia" pitchFamily="18" charset="0"/>
              </a:rPr>
              <a:t>c) Jádra a neutronu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5057" y="3140075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5146" y="2239963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látek za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s nejmenším záporným nábojem se nazývá: </a:t>
            </a:r>
            <a:endParaRPr kumimoji="1" lang="cs-CZ" sz="2800">
              <a:latin typeface="Georgia" pitchFamily="18" charset="0"/>
            </a:endParaRPr>
          </a:p>
        </p:txBody>
      </p:sp>
      <p:sp>
        <p:nvSpPr>
          <p:cNvPr id="316426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60538" y="2239963"/>
            <a:ext cx="4637087" cy="576262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cs-CZ" sz="2400">
                <a:latin typeface="Georgia" pitchFamily="18" charset="0"/>
              </a:rPr>
              <a:t>a) Proton</a:t>
            </a:r>
          </a:p>
        </p:txBody>
      </p:sp>
      <p:sp>
        <p:nvSpPr>
          <p:cNvPr id="316427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60538" y="3140075"/>
            <a:ext cx="4637087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cs-CZ" sz="2400">
                <a:latin typeface="Georgia" pitchFamily="18" charset="0"/>
              </a:rPr>
              <a:t>b) Elektron</a:t>
            </a:r>
          </a:p>
        </p:txBody>
      </p:sp>
      <p:sp>
        <p:nvSpPr>
          <p:cNvPr id="316428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60538" y="4041775"/>
            <a:ext cx="4637087" cy="628667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cs-CZ" sz="2400">
                <a:latin typeface="Georgia" pitchFamily="18" charset="0"/>
              </a:rPr>
              <a:t>c) Neutron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96382" y="2239963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7845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7845" y="3140075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64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64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64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8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látek za 3000: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Počet protonů a neutronů v jádře udává: 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>
              <a:latin typeface="Georgia" pitchFamily="18" charset="0"/>
            </a:endParaRPr>
          </a:p>
        </p:txBody>
      </p:sp>
      <p:sp>
        <p:nvSpPr>
          <p:cNvPr id="315402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06588" y="2455863"/>
            <a:ext cx="4856162" cy="576262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Nukleonové číslo</a:t>
            </a:r>
          </a:p>
        </p:txBody>
      </p:sp>
      <p:sp>
        <p:nvSpPr>
          <p:cNvPr id="315403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06588" y="3355975"/>
            <a:ext cx="4856162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Protonové číslo</a:t>
            </a:r>
          </a:p>
        </p:txBody>
      </p:sp>
      <p:sp>
        <p:nvSpPr>
          <p:cNvPr id="315404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06588" y="4257675"/>
            <a:ext cx="4856162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Neutronové číslo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0719" y="3189288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1451" y="4097332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81540" y="2220893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5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54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54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4"/>
          <p:cNvSpPr txBox="1">
            <a:spLocks noChangeArrowheads="1"/>
          </p:cNvSpPr>
          <p:nvPr/>
        </p:nvSpPr>
        <p:spPr bwMode="auto">
          <a:xfrm>
            <a:off x="900113" y="5876925"/>
            <a:ext cx="7921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b="0">
              <a:latin typeface="Arial" charset="0"/>
            </a:endParaRPr>
          </a:p>
        </p:txBody>
      </p:sp>
      <p:sp>
        <p:nvSpPr>
          <p:cNvPr id="21507" name="Rectangle 23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látek za 4000: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Pronikání částic jedné látky do druhé se nazývá: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 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>
              <a:latin typeface="Georgia" pitchFamily="18" charset="0"/>
            </a:endParaRPr>
          </a:p>
        </p:txBody>
      </p:sp>
      <p:sp>
        <p:nvSpPr>
          <p:cNvPr id="4918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8194" y="2851943"/>
            <a:ext cx="4308467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suspenze</a:t>
            </a:r>
          </a:p>
        </p:txBody>
      </p:sp>
      <p:sp>
        <p:nvSpPr>
          <p:cNvPr id="4918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8194" y="3716338"/>
            <a:ext cx="4308467" cy="576262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emulze </a:t>
            </a:r>
          </a:p>
        </p:txBody>
      </p:sp>
      <p:sp>
        <p:nvSpPr>
          <p:cNvPr id="4918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8194" y="4544219"/>
            <a:ext cx="4308467" cy="576262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difuze</a:t>
            </a:r>
          </a:p>
        </p:txBody>
      </p:sp>
      <p:pic>
        <p:nvPicPr>
          <p:cNvPr id="11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806" y="2851943"/>
            <a:ext cx="828675" cy="742950"/>
          </a:xfrm>
          <a:prstGeom prst="rect">
            <a:avLst/>
          </a:prstGeom>
          <a:noFill/>
        </p:spPr>
      </p:pic>
      <p:pic>
        <p:nvPicPr>
          <p:cNvPr id="12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806" y="3716338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3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806" y="4544219"/>
            <a:ext cx="837123" cy="811232"/>
          </a:xfrm>
          <a:prstGeom prst="rect">
            <a:avLst/>
          </a:prstGeom>
          <a:noFill/>
        </p:spPr>
      </p:pic>
      <p:sp>
        <p:nvSpPr>
          <p:cNvPr id="14" name="Šipka doleva 13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Částice látek za 5000: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Nejvzdálenější elektronová vrstva se nazývá :</a:t>
            </a:r>
          </a:p>
        </p:txBody>
      </p:sp>
      <p:sp>
        <p:nvSpPr>
          <p:cNvPr id="5020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rgbClr val="66CCFF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Odpověď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295650" y="3951288"/>
            <a:ext cx="2578100" cy="1603412"/>
            <a:chOff x="3295650" y="3951288"/>
            <a:chExt cx="2578100" cy="1603412"/>
          </a:xfrm>
        </p:grpSpPr>
        <p:sp>
          <p:nvSpPr>
            <p:cNvPr id="50208" name="Text Box 32"/>
            <p:cNvSpPr txBox="1">
              <a:spLocks noChangeArrowheads="1"/>
            </p:cNvSpPr>
            <p:nvPr/>
          </p:nvSpPr>
          <p:spPr bwMode="auto">
            <a:xfrm>
              <a:off x="3295650" y="3951288"/>
              <a:ext cx="2578100" cy="457200"/>
            </a:xfrm>
            <a:prstGeom prst="rect">
              <a:avLst/>
            </a:prstGeom>
            <a:noFill/>
            <a:ln w="25400" cap="rnd" algn="ctr">
              <a:noFill/>
              <a:prstDash val="sysDot"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400" dirty="0">
                  <a:solidFill>
                    <a:srgbClr val="FF0000"/>
                  </a:solidFill>
                  <a:latin typeface="Georgia" pitchFamily="18" charset="0"/>
                  <a:cs typeface="Times New Roman" pitchFamily="18" charset="0"/>
                </a:rPr>
                <a:t>Valenční vrstva</a:t>
              </a:r>
              <a:endParaRPr lang="el-GR" sz="2400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endParaRPr>
            </a:p>
          </p:txBody>
        </p:sp>
        <p:pic>
          <p:nvPicPr>
            <p:cNvPr id="7" name="Picture 21" descr="D:\Documents and Settings\Aleš\Plocha\index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97331" y="4743468"/>
              <a:ext cx="837123" cy="811232"/>
            </a:xfrm>
            <a:prstGeom prst="rect">
              <a:avLst/>
            </a:prstGeom>
            <a:noFill/>
          </p:spPr>
        </p:pic>
      </p:grpSp>
      <p:sp>
        <p:nvSpPr>
          <p:cNvPr id="8" name="Šipka doleva 7">
            <a:hlinkClick r:id="rId3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20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PSP za 1000: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Prvky jsou v PSP uspořádány podle:</a:t>
            </a:r>
          </a:p>
        </p:txBody>
      </p:sp>
      <p:sp>
        <p:nvSpPr>
          <p:cNvPr id="5429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25628" y="2239963"/>
            <a:ext cx="5002281" cy="57626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Nukleonového čísla</a:t>
            </a:r>
          </a:p>
        </p:txBody>
      </p:sp>
      <p:sp>
        <p:nvSpPr>
          <p:cNvPr id="54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25628" y="3195632"/>
            <a:ext cx="5002281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Neutronového čísla</a:t>
            </a:r>
          </a:p>
        </p:txBody>
      </p:sp>
      <p:sp>
        <p:nvSpPr>
          <p:cNvPr id="54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25628" y="4076700"/>
            <a:ext cx="5002281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Protonového čísla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5057" y="2289175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3195632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7" y="4076700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PSP za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Jako první seřadil tehdy známé prvky do PSP:</a:t>
            </a:r>
          </a:p>
        </p:txBody>
      </p:sp>
      <p:sp>
        <p:nvSpPr>
          <p:cNvPr id="306196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6" y="2274888"/>
            <a:ext cx="5549977" cy="57626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cs-CZ" sz="2400">
                <a:latin typeface="Georgia" pitchFamily="18" charset="0"/>
              </a:rPr>
              <a:t>a) Albert Einstein</a:t>
            </a:r>
          </a:p>
        </p:txBody>
      </p:sp>
      <p:sp>
        <p:nvSpPr>
          <p:cNvPr id="306197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6" y="3175000"/>
            <a:ext cx="554997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James Watt</a:t>
            </a:r>
          </a:p>
        </p:txBody>
      </p:sp>
      <p:sp>
        <p:nvSpPr>
          <p:cNvPr id="306198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4446" y="4076700"/>
            <a:ext cx="554997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cs-CZ" sz="2400">
                <a:latin typeface="Georgia" pitchFamily="18" charset="0"/>
              </a:rPr>
              <a:t>c) D. I. Mendělejev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5057" y="2274888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5057" y="3230557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7" y="4076700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6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6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6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8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PSP za 3000: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  <a:sym typeface="Symbol" pitchFamily="18" charset="2"/>
              </a:rPr>
              <a:t>Vodorovné řady neboli periody v PSP určují</a:t>
            </a:r>
            <a:r>
              <a:rPr lang="cs-CZ" sz="2800">
                <a:latin typeface="Georgia" pitchFamily="18" charset="0"/>
              </a:rPr>
              <a:t>: </a:t>
            </a:r>
          </a:p>
        </p:txBody>
      </p:sp>
      <p:sp>
        <p:nvSpPr>
          <p:cNvPr id="4303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Počet protonových vrstev</a:t>
            </a:r>
          </a:p>
        </p:txBody>
      </p:sp>
      <p:sp>
        <p:nvSpPr>
          <p:cNvPr id="4303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Počet elektronových vrstev</a:t>
            </a:r>
          </a:p>
        </p:txBody>
      </p:sp>
      <p:sp>
        <p:nvSpPr>
          <p:cNvPr id="430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Počet neutronových vrstev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25" y="2239963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4041775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5056" y="3140075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3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Georgia" pitchFamily="18" charset="0"/>
              </a:rPr>
              <a:t>PSP za 4000: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>
                <a:latin typeface="Georgia" pitchFamily="18" charset="0"/>
              </a:rPr>
              <a:t>Ve skupinách neboli sloupcích jsou prvky v PSP uspořádány podle:</a:t>
            </a:r>
          </a:p>
        </p:txBody>
      </p:sp>
      <p:sp>
        <p:nvSpPr>
          <p:cNvPr id="182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2" y="2563019"/>
            <a:ext cx="4965768" cy="57626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a) Podobných vlastností</a:t>
            </a:r>
          </a:p>
        </p:txBody>
      </p:sp>
      <p:sp>
        <p:nvSpPr>
          <p:cNvPr id="182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2" y="3306762"/>
            <a:ext cx="4965768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b) Abecedy</a:t>
            </a:r>
          </a:p>
        </p:txBody>
      </p:sp>
      <p:sp>
        <p:nvSpPr>
          <p:cNvPr id="1822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62142" y="4202118"/>
            <a:ext cx="4965768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c) Názvu </a:t>
            </a:r>
          </a:p>
        </p:txBody>
      </p:sp>
      <p:pic>
        <p:nvPicPr>
          <p:cNvPr id="10" name="Picture 23" descr="D:\Documents and Settings\Aleš\Plocha\inde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5146" y="3306762"/>
            <a:ext cx="828675" cy="742950"/>
          </a:xfrm>
          <a:prstGeom prst="rect">
            <a:avLst/>
          </a:prstGeom>
          <a:noFill/>
        </p:spPr>
      </p:pic>
      <p:pic>
        <p:nvPicPr>
          <p:cNvPr id="11" name="Picture 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16609" y="4202118"/>
            <a:ext cx="787212" cy="736606"/>
          </a:xfrm>
          <a:prstGeom prst="rect">
            <a:avLst/>
          </a:prstGeom>
          <a:noFill/>
          <a:ln w="25400" cap="rnd" cmpd="sng" algn="ctr">
            <a:noFill/>
            <a:prstDash val="sysDot"/>
            <a:miter lim="800000"/>
            <a:headEnd/>
            <a:tailEnd/>
          </a:ln>
          <a:effectLst/>
        </p:spPr>
      </p:pic>
      <p:pic>
        <p:nvPicPr>
          <p:cNvPr id="12" name="Picture 21" descr="D:\Documents and Settings\Aleš\Plocha\inde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66698" y="2328049"/>
            <a:ext cx="837123" cy="811232"/>
          </a:xfrm>
          <a:prstGeom prst="rect">
            <a:avLst/>
          </a:prstGeom>
          <a:noFill/>
        </p:spPr>
      </p:pic>
      <p:sp>
        <p:nvSpPr>
          <p:cNvPr id="13" name="Šipka doleva 12">
            <a:hlinkClick r:id="rId5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2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2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4"/>
          <p:cNvSpPr txBox="1">
            <a:spLocks noChangeArrowheads="1"/>
          </p:cNvSpPr>
          <p:nvPr/>
        </p:nvSpPr>
        <p:spPr bwMode="auto">
          <a:xfrm>
            <a:off x="755650" y="5876925"/>
            <a:ext cx="8064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b="0">
              <a:latin typeface="Arial" charset="0"/>
            </a:endParaRPr>
          </a:p>
        </p:txBody>
      </p:sp>
      <p:sp>
        <p:nvSpPr>
          <p:cNvPr id="27651" name="Rectangle 27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Book Antiqua" pitchFamily="18" charset="0"/>
              </a:rPr>
              <a:t>PSP za 5000: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>
                <a:latin typeface="Book Antiqua" pitchFamily="18" charset="0"/>
              </a:rPr>
              <a:t>Uveď názvy těchto skupin I. A, VII. A, VIII. A</a:t>
            </a:r>
          </a:p>
        </p:txBody>
      </p:sp>
      <p:sp>
        <p:nvSpPr>
          <p:cNvPr id="51235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2563812"/>
            <a:ext cx="219551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Georgia" pitchFamily="18" charset="0"/>
              </a:rPr>
              <a:t>Odpověď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592082" y="3392487"/>
            <a:ext cx="7959835" cy="1943135"/>
            <a:chOff x="592082" y="3392487"/>
            <a:chExt cx="7959835" cy="1943135"/>
          </a:xfrm>
        </p:grpSpPr>
        <p:sp>
          <p:nvSpPr>
            <p:cNvPr id="51237" name="Text Box 37"/>
            <p:cNvSpPr txBox="1">
              <a:spLocks noChangeArrowheads="1"/>
            </p:cNvSpPr>
            <p:nvPr/>
          </p:nvSpPr>
          <p:spPr bwMode="auto">
            <a:xfrm>
              <a:off x="592082" y="3392487"/>
              <a:ext cx="7959835" cy="954107"/>
            </a:xfrm>
            <a:prstGeom prst="rect">
              <a:avLst/>
            </a:prstGeom>
            <a:noFill/>
            <a:ln w="25400" cap="rnd" algn="ctr">
              <a:noFill/>
              <a:prstDash val="sysDot"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457200" indent="-457200" algn="ctr">
                <a:buFontTx/>
                <a:buAutoNum type="romanUcPeriod"/>
              </a:pPr>
              <a:r>
                <a:rPr kumimoji="1" lang="cs-CZ" sz="2800" dirty="0">
                  <a:solidFill>
                    <a:srgbClr val="FF0000"/>
                  </a:solidFill>
                  <a:latin typeface="Georgia" pitchFamily="18" charset="0"/>
                </a:rPr>
                <a:t>A – alkalické kovy, VII. A – halogeny, </a:t>
              </a:r>
            </a:p>
            <a:p>
              <a:pPr marL="457200" indent="-457200" algn="ctr"/>
              <a:r>
                <a:rPr kumimoji="1" lang="cs-CZ" sz="2800" dirty="0">
                  <a:solidFill>
                    <a:srgbClr val="FF0000"/>
                  </a:solidFill>
                  <a:latin typeface="Georgia" pitchFamily="18" charset="0"/>
                </a:rPr>
                <a:t>VIII. A – vzácné plyny</a:t>
              </a:r>
              <a:endParaRPr kumimoji="1" lang="el-GR" sz="2800" dirty="0">
                <a:solidFill>
                  <a:srgbClr val="FF0000"/>
                </a:solidFill>
                <a:latin typeface="Georgia" pitchFamily="18" charset="0"/>
              </a:endParaRPr>
            </a:p>
          </p:txBody>
        </p:sp>
        <p:pic>
          <p:nvPicPr>
            <p:cNvPr id="8" name="Picture 21" descr="D:\Documents and Settings\Aleš\Plocha\index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60818" y="4524390"/>
              <a:ext cx="837123" cy="811232"/>
            </a:xfrm>
            <a:prstGeom prst="rect">
              <a:avLst/>
            </a:prstGeom>
            <a:noFill/>
          </p:spPr>
        </p:pic>
      </p:grpSp>
      <p:sp>
        <p:nvSpPr>
          <p:cNvPr id="9" name="Šipka doleva 8">
            <a:hlinkClick r:id="rId3" action="ppaction://hlinksldjump"/>
          </p:cNvPr>
          <p:cNvSpPr/>
          <p:nvPr/>
        </p:nvSpPr>
        <p:spPr bwMode="auto">
          <a:xfrm>
            <a:off x="3951279" y="5729319"/>
            <a:ext cx="1168416" cy="730260"/>
          </a:xfrm>
          <a:prstGeom prst="leftArrow">
            <a:avLst/>
          </a:prstGeom>
          <a:solidFill>
            <a:srgbClr val="FFC000"/>
          </a:solidFill>
          <a:ln w="25400" cap="rnd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  Zpět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2130</TotalTime>
  <Words>738</Words>
  <Application>Microsoft Office PowerPoint</Application>
  <PresentationFormat>Předvádění na obrazovce (4:3)</PresentationFormat>
  <Paragraphs>203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Výchozí návrh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subject>Chemie 8</dc:subject>
  <dc:creator>Přibíková</dc:creator>
  <cp:lastModifiedBy>Aleš</cp:lastModifiedBy>
  <cp:revision>155</cp:revision>
  <dcterms:created xsi:type="dcterms:W3CDTF">2006-04-06T19:38:29Z</dcterms:created>
  <dcterms:modified xsi:type="dcterms:W3CDTF">2012-12-27T18:28:49Z</dcterms:modified>
</cp:coreProperties>
</file>