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63" r:id="rId5"/>
    <p:sldId id="260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1CA8E4-3466-4D4E-8DD9-CB726C1488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2C38CD-EA90-41C7-AF05-6E489BCB5C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397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5B246B-9B71-47AA-8CD3-49E8E14B387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BB0E4-474D-49B2-B889-889B2FF2DA0C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3A0-367C-41CC-B5FF-71090C1E0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BB0E4-474D-49B2-B889-889B2FF2DA0C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3A0-367C-41CC-B5FF-71090C1E0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BB0E4-474D-49B2-B889-889B2FF2DA0C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3A0-367C-41CC-B5FF-71090C1E0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BB0E4-474D-49B2-B889-889B2FF2DA0C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3A0-367C-41CC-B5FF-71090C1E0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BB0E4-474D-49B2-B889-889B2FF2DA0C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3A0-367C-41CC-B5FF-71090C1E0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BB0E4-474D-49B2-B889-889B2FF2DA0C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3A0-367C-41CC-B5FF-71090C1E0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BB0E4-474D-49B2-B889-889B2FF2DA0C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3A0-367C-41CC-B5FF-71090C1E0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BB0E4-474D-49B2-B889-889B2FF2DA0C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3A0-367C-41CC-B5FF-71090C1E0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BB0E4-474D-49B2-B889-889B2FF2DA0C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3A0-367C-41CC-B5FF-71090C1E0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BB0E4-474D-49B2-B889-889B2FF2DA0C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3A0-367C-41CC-B5FF-71090C1E0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BB0E4-474D-49B2-B889-889B2FF2DA0C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3A0-367C-41CC-B5FF-71090C1E0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BB0E4-474D-49B2-B889-889B2FF2DA0C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BBD3A0-367C-41CC-B5FF-71090C1E0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8.jpeg"/><Relationship Id="rId4" Type="http://schemas.openxmlformats.org/officeDocument/2006/relationships/image" Target="../media/image3.jpeg"/><Relationship Id="rId9" Type="http://schemas.openxmlformats.org/officeDocument/2006/relationships/hyperlink" Target="http://cs.wikipedia.org/wiki/Soubor:Katnik_domowy_Tegenaria_domestica2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780928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VY_52_INOVACE_11_Organizmy lidských sídel- test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522920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56111" y="1700808"/>
            <a:ext cx="84969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9220"/>
            <a:ext cx="8229600" cy="617492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Doplň věty:</a:t>
            </a:r>
            <a:endParaRPr lang="cs-CZ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980728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1.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Bakterie kulovitého tvaru nazýváme………….., tyčinkovitého tvaru……………………</a:t>
            </a:r>
          </a:p>
          <a:p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1844824"/>
            <a:ext cx="8820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00100" lvl="1" indent="-342900">
              <a:defRPr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2.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Bakterie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pro člověka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nezbytné…………………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užitečné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………………….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            škodlivé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……………………………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      3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. V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nepříznivých podmínkách si bakterie tvoří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……………………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rot="10800000" flipV="1">
            <a:off x="323528" y="5516214"/>
            <a:ext cx="88204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dirty="0" smtClean="0"/>
              <a:t>7.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PŘI </a:t>
            </a: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OČKOVÁNÍ DODÁVÁM DO  TĚLA BUĎ…………………………………………….NEBO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……………………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933056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5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. Bakterie  zničí……………………………  </a:t>
            </a:r>
            <a:r>
              <a:rPr lang="cs-CZ" sz="2400" dirty="0">
                <a:solidFill>
                  <a:schemeClr val="accent4">
                    <a:lumMod val="75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iry jsou vždy  pro naše tělo……………………………….</a:t>
            </a:r>
          </a:p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6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. Nemoci způsobené prvoky (malárie) jsou přenášeny………………….. 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3212976"/>
            <a:ext cx="88204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     4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. 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Vícebuněčné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houby nazýváme…………, vytváří jedy či alergie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548680"/>
            <a:ext cx="501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052736"/>
            <a:ext cx="842493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10000"/>
              </a:lnSpc>
              <a:buAutoNum type="arabicPeriod"/>
              <a:defRPr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Angína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		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.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VIR 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NAPADÁ BÍLÉ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KRVINKY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457200" indent="-457200">
              <a:lnSpc>
                <a:spcPct val="110000"/>
              </a:lnSpc>
              <a:defRPr/>
            </a:pP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lnSpc>
                <a:spcPct val="110000"/>
              </a:lnSpc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2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. ÚPLAVICE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		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B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 VNITŘNÍ PARAZIT-HLÍST 	</a:t>
            </a: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lnSpc>
                <a:spcPct val="110000"/>
              </a:lnSpc>
              <a:defRPr/>
            </a:pP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lnSpc>
                <a:spcPct val="110000"/>
              </a:lnSpc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3. AIDS			C. BAKTERIE TVOŘÍ POVLAKY NA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MANDLÍCH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lnSpc>
                <a:spcPct val="110000"/>
              </a:lnSpc>
              <a:defRPr/>
            </a:pP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lnSpc>
                <a:spcPct val="110000"/>
              </a:lnSpc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4. CHŘIPKA		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. ROZTOČ V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KŮŽI</a:t>
            </a:r>
          </a:p>
          <a:p>
            <a:pPr>
              <a:lnSpc>
                <a:spcPct val="110000"/>
              </a:lnSpc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			</a:t>
            </a:r>
          </a:p>
          <a:p>
            <a:pPr>
              <a:lnSpc>
                <a:spcPct val="110000"/>
              </a:lnSpc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5. TUBERKULOZA		E. VIRUS NAPADÁ DÝCHACÍ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CESTY</a:t>
            </a:r>
          </a:p>
          <a:p>
            <a:pPr>
              <a:lnSpc>
                <a:spcPct val="110000"/>
              </a:lnSpc>
              <a:defRPr/>
            </a:pP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6. SVRAB		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F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. BAKTERIE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–OČKOVÁNÍ</a:t>
            </a:r>
          </a:p>
          <a:p>
            <a:pPr>
              <a:defRPr/>
            </a:pP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7. TASEMNICE		G. VNITŘNÍ PARAZIT DLOUHÝ 2m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pPr>
              <a:defRPr/>
            </a:pP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8. ROUP DĚTSKÝ		H. BAKTERIE STŘEVNÍ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PRŮJMY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 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47664" y="26064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Vyber vhodné spojení písmene a číslice: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32656"/>
            <a:ext cx="28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229600" cy="1143000"/>
          </a:xfrm>
        </p:spPr>
        <p:txBody>
          <a:bodyPr/>
          <a:lstStyle/>
          <a:p>
            <a:r>
              <a:rPr lang="cs-CZ" dirty="0" smtClean="0"/>
              <a:t>C.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91512" cy="564991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079" name="TextovéPole 6"/>
          <p:cNvSpPr txBox="1">
            <a:spLocks noChangeArrowheads="1"/>
          </p:cNvSpPr>
          <p:nvPr/>
        </p:nvSpPr>
        <p:spPr bwMode="auto">
          <a:xfrm flipH="1">
            <a:off x="358775" y="1772816"/>
            <a:ext cx="8785225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2400" dirty="0">
                <a:latin typeface="Calibri" pitchFamily="34" charset="0"/>
              </a:rPr>
              <a:t>Napiš potravní </a:t>
            </a:r>
            <a:r>
              <a:rPr lang="cs-CZ" sz="2400" smtClean="0">
                <a:latin typeface="Calibri" pitchFamily="34" charset="0"/>
              </a:rPr>
              <a:t>řetězec  s myší </a:t>
            </a:r>
            <a:r>
              <a:rPr lang="cs-CZ" sz="2400" dirty="0" smtClean="0">
                <a:latin typeface="Calibri" pitchFamily="34" charset="0"/>
              </a:rPr>
              <a:t>domácí.</a:t>
            </a: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Calibri" pitchFamily="34" charset="0"/>
            </a:endParaRPr>
          </a:p>
          <a:p>
            <a:endParaRPr lang="cs-CZ" sz="2400" dirty="0" smtClean="0">
              <a:latin typeface="Calibri" pitchFamily="34" charset="0"/>
            </a:endParaRPr>
          </a:p>
          <a:p>
            <a:endParaRPr lang="cs-CZ" sz="2400" dirty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2.  Jaká </a:t>
            </a:r>
            <a:r>
              <a:rPr lang="cs-CZ" sz="2400" dirty="0">
                <a:latin typeface="Calibri" pitchFamily="34" charset="0"/>
              </a:rPr>
              <a:t>postavení v potravním řetězci může myš mít?</a:t>
            </a:r>
          </a:p>
          <a:p>
            <a:pPr marL="342900" indent="-342900">
              <a:buFontTx/>
              <a:buAutoNum type="arabicPeriod"/>
            </a:pP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Zařaď do čeledí členovce</a:t>
            </a:r>
            <a:endParaRPr lang="cs-CZ" sz="3200" b="1" dirty="0"/>
          </a:p>
        </p:txBody>
      </p:sp>
      <p:pic>
        <p:nvPicPr>
          <p:cNvPr id="8" name="Zástupný symbol pro obsah 7" descr="moucha domácí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0" y="1268760"/>
            <a:ext cx="1403648" cy="109484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755576" y="1196752"/>
            <a:ext cx="432048" cy="40205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4"/>
          </p:nvPr>
        </p:nvGraphicFramePr>
        <p:xfrm>
          <a:off x="4645025" y="2276872"/>
          <a:ext cx="4041775" cy="38564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41775"/>
              </a:tblGrid>
              <a:tr h="268843">
                <a:tc>
                  <a:txBody>
                    <a:bodyPr/>
                    <a:lstStyle/>
                    <a:p>
                      <a:r>
                        <a:rPr lang="cs-CZ" smtClean="0"/>
                        <a:t>Motýl  A.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656064">
                <a:tc>
                  <a:txBody>
                    <a:bodyPr/>
                    <a:lstStyle/>
                    <a:p>
                      <a:r>
                        <a:rPr lang="cs-CZ" smtClean="0"/>
                        <a:t>Brouk   B.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Pavouk  C.</a:t>
                      </a:r>
                    </a:p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Roztoč  D.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Ploštice   E.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Dvoukřídlí   F.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8" descr="potemní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2" y="2852936"/>
            <a:ext cx="1426586" cy="1044000"/>
          </a:xfrm>
          <a:prstGeom prst="rect">
            <a:avLst/>
          </a:prstGeom>
        </p:spPr>
      </p:pic>
      <p:pic>
        <p:nvPicPr>
          <p:cNvPr id="12" name="Obrázek 11" descr="klíště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051720" y="1124744"/>
            <a:ext cx="1944000" cy="1249430"/>
          </a:xfrm>
          <a:prstGeom prst="rect">
            <a:avLst/>
          </a:prstGeom>
        </p:spPr>
      </p:pic>
      <p:pic>
        <p:nvPicPr>
          <p:cNvPr id="13" name="Obrázek 12" descr="zavíječ moučný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843808" y="2708920"/>
            <a:ext cx="1368152" cy="802956"/>
          </a:xfrm>
          <a:prstGeom prst="rect">
            <a:avLst/>
          </a:prstGeom>
        </p:spPr>
      </p:pic>
      <p:pic>
        <p:nvPicPr>
          <p:cNvPr id="14" name="Obrázek 13" descr="zavíječ moučný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843808" y="2708920"/>
            <a:ext cx="1381405" cy="889627"/>
          </a:xfrm>
          <a:prstGeom prst="rect">
            <a:avLst/>
          </a:prstGeom>
        </p:spPr>
      </p:pic>
      <p:pic>
        <p:nvPicPr>
          <p:cNvPr id="15" name="Obrázek 14" descr="mol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347864" y="4797152"/>
            <a:ext cx="1188000" cy="1188000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3003003" y="2009130"/>
            <a:ext cx="2535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226368" cy="525735"/>
          </a:xfrm>
        </p:spPr>
        <p:txBody>
          <a:bodyPr>
            <a:norm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35696" y="1988840"/>
            <a:ext cx="359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335699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55776" y="342900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-23609"/>
            <a:ext cx="41549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79512" y="4437112"/>
            <a:ext cx="359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411760" y="472514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563888" y="450912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332656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D.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9552" y="2276872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2420888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4077072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47864" y="3717032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115616" y="5805264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131840" y="6453336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95936" y="5949280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pic>
        <p:nvPicPr>
          <p:cNvPr id="1026" name="obrázek 11" descr="Popis obrázku chybí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4725144"/>
            <a:ext cx="1754188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49" descr="Pokoutník domácí (Tegenaria domestica)">
            <a:hlinkClick r:id="rId9" tooltip="Pokoutník domácí (Tegenaria domestica)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195736" y="5157192"/>
            <a:ext cx="1126433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052736"/>
            <a:ext cx="756084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 obrázků:</a:t>
            </a:r>
          </a:p>
          <a:p>
            <a:r>
              <a:rPr lang="cs-CZ" sz="1200" dirty="0" smtClean="0"/>
              <a:t>Obr.1-http://cs.wikipedia.org/wiki/Kl%C3%AD%C5%A1t%C4%9B_obecn%C3%A9#Rozmno.C5.BEov.C3.A1n.C3.AD</a:t>
            </a:r>
          </a:p>
          <a:p>
            <a:r>
              <a:rPr lang="cs-CZ" sz="1200" dirty="0" smtClean="0"/>
              <a:t>Obr.2--http://cs.wikipedia.org/wiki/Kl%C3%AD%C5%A1t%C4%9B_obecn%C3%A9</a:t>
            </a:r>
          </a:p>
          <a:p>
            <a:r>
              <a:rPr lang="cs-CZ" sz="1200" dirty="0" smtClean="0"/>
              <a:t>Obr.3-http://cs.wikipedia.org/wiki/Soubor:Tenebrio_molitor01.jpg</a:t>
            </a:r>
          </a:p>
          <a:p>
            <a:r>
              <a:rPr lang="cs-CZ" sz="1200" dirty="0" smtClean="0"/>
              <a:t>Obr.4-http://cs.wikipedia.org/wiki/Zav%C3%ADje%C4%8D_mou%C4%8Dn%C3%BD</a:t>
            </a:r>
          </a:p>
          <a:p>
            <a:r>
              <a:rPr lang="cs-CZ" sz="1200" dirty="0" smtClean="0"/>
              <a:t>Obr.5-</a:t>
            </a:r>
            <a:r>
              <a:rPr lang="fr-FR" sz="1200" dirty="0" smtClean="0"/>
              <a:t>http://cs.wikipedia.org/wiki/Soubor:Cimex_lectularius.jpg</a:t>
            </a:r>
            <a:endParaRPr lang="cs-CZ" sz="1200" dirty="0" smtClean="0"/>
          </a:p>
          <a:p>
            <a:r>
              <a:rPr lang="cs-CZ" sz="1200" dirty="0" smtClean="0"/>
              <a:t>Obr.6-http://cs.wikipedia.org/wiki/Zav%C3%ADje%C4%8D_mou%C4%8Dn%C3%BD</a:t>
            </a:r>
          </a:p>
          <a:p>
            <a:r>
              <a:rPr lang="cs-CZ" sz="1200" dirty="0" smtClean="0"/>
              <a:t>Obr.7-http://cs.wikipedia.org/wiki/Pokoutn%C3%ADk_dom%C3%A1c%C3%AD</a:t>
            </a:r>
          </a:p>
          <a:p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199</Words>
  <Application>Microsoft Office PowerPoint</Application>
  <PresentationFormat>Předvádění na obrazovce (4:3)</PresentationFormat>
  <Paragraphs>69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VY_52_INOVACE_11_Organizmy lidských sídel- test</vt:lpstr>
      <vt:lpstr>Doplň věty:</vt:lpstr>
      <vt:lpstr>Prezentace aplikace PowerPoint</vt:lpstr>
      <vt:lpstr>C.</vt:lpstr>
      <vt:lpstr>Zařaď do čeledí členovce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EU-11</dc:title>
  <dc:creator>Hercík</dc:creator>
  <cp:lastModifiedBy>Hercíková</cp:lastModifiedBy>
  <cp:revision>19</cp:revision>
  <dcterms:created xsi:type="dcterms:W3CDTF">2011-01-03T17:23:14Z</dcterms:created>
  <dcterms:modified xsi:type="dcterms:W3CDTF">2011-06-29T18:29:43Z</dcterms:modified>
</cp:coreProperties>
</file>