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AC9A0"/>
    <a:srgbClr val="EEEB7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774572-1FA8-4396-85F5-8DBCC5D6E2A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4C07CB-12E2-443D-BA50-F6E946A59C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4C07CB-12E2-443D-BA50-F6E946A59CE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3B5F7-1465-48A3-A19C-BD6BF19ACBEE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16AF3-7A4A-4A4A-AE0D-5D5260A26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VY_32_INOVACE_229.NEJ.34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Infinitiv </a:t>
            </a:r>
            <a:r>
              <a:rPr lang="cs-CZ" dirty="0" err="1" smtClean="0"/>
              <a:t>mit</a:t>
            </a:r>
            <a:r>
              <a:rPr lang="cs-CZ" dirty="0" smtClean="0"/>
              <a:t> “</a:t>
            </a:r>
            <a:r>
              <a:rPr lang="cs-CZ" i="1" dirty="0" err="1" smtClean="0"/>
              <a:t>zu</a:t>
            </a:r>
            <a:r>
              <a:rPr lang="cs-CZ" dirty="0" smtClean="0"/>
              <a:t>“, Infinitiv ohne „</a:t>
            </a:r>
            <a:r>
              <a:rPr lang="cs-CZ" i="1" dirty="0" err="1" smtClean="0"/>
              <a:t>zu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229.NEJ.34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Německý jazyk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Infinitiv </a:t>
            </a:r>
            <a:r>
              <a:rPr lang="cs-CZ" sz="2800" dirty="0" err="1" smtClean="0"/>
              <a:t>mit</a:t>
            </a:r>
            <a:r>
              <a:rPr lang="cs-CZ" sz="2800" dirty="0" smtClean="0"/>
              <a:t> “</a:t>
            </a:r>
            <a:r>
              <a:rPr lang="cs-CZ" sz="2800" i="1" dirty="0" err="1" smtClean="0"/>
              <a:t>zu</a:t>
            </a:r>
            <a:r>
              <a:rPr lang="cs-CZ" sz="2800" dirty="0" smtClean="0"/>
              <a:t>“, Infinitiv ohne „</a:t>
            </a:r>
            <a:r>
              <a:rPr lang="cs-CZ" sz="2800" i="1" dirty="0" err="1" smtClean="0"/>
              <a:t>zu</a:t>
            </a:r>
            <a:r>
              <a:rPr lang="cs-CZ" sz="2800" dirty="0" smtClean="0"/>
              <a:t>“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Mgr. Eva </a:t>
            </a:r>
            <a:r>
              <a:rPr lang="cs-CZ" sz="2800" dirty="0" err="1" smtClean="0"/>
              <a:t>Munduchová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</a:t>
            </a:r>
            <a:r>
              <a:rPr lang="cs-CZ" sz="2800" dirty="0" err="1" smtClean="0"/>
              <a:t>Powerpoint</a:t>
            </a:r>
            <a:r>
              <a:rPr lang="cs-CZ" sz="2800" dirty="0" smtClean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213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1.1.2013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gramatika, infinitiv s </a:t>
            </a:r>
            <a:r>
              <a:rPr lang="cs-CZ" sz="2800" i="1" dirty="0" err="1" smtClean="0"/>
              <a:t>zu</a:t>
            </a:r>
            <a:r>
              <a:rPr lang="cs-CZ" sz="2800" dirty="0" smtClean="0"/>
              <a:t> a bez </a:t>
            </a:r>
            <a:r>
              <a:rPr lang="cs-CZ" sz="2800" i="1" dirty="0" err="1" smtClean="0"/>
              <a:t>zu</a:t>
            </a:r>
            <a:r>
              <a:rPr lang="cs-CZ" sz="2800" i="1" dirty="0" smtClean="0"/>
              <a:t>, </a:t>
            </a:r>
            <a:r>
              <a:rPr lang="cs-CZ" sz="2800" dirty="0" smtClean="0"/>
              <a:t>výklad, procvičení, překlad</a:t>
            </a:r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 Žáci se seznámí s infinitivem s „</a:t>
            </a:r>
            <a:r>
              <a:rPr lang="cs-CZ" sz="2800" dirty="0" err="1" smtClean="0"/>
              <a:t>zu</a:t>
            </a:r>
            <a:r>
              <a:rPr lang="cs-CZ" sz="2800" dirty="0" smtClean="0"/>
              <a:t>“, uvědomí si závislost infinitivu ve větě, aktivně spolupracují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>
                <a:latin typeface="Bookman Old Style" pitchFamily="18" charset="0"/>
              </a:rPr>
              <a:t/>
            </a:r>
            <a:br>
              <a:rPr lang="cs-CZ" dirty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>
                <a:latin typeface="Bookman Old Style" pitchFamily="18" charset="0"/>
              </a:rPr>
              <a:t/>
            </a:r>
            <a:br>
              <a:rPr lang="cs-CZ" dirty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>
                <a:latin typeface="Bookman Old Style" pitchFamily="18" charset="0"/>
              </a:rPr>
              <a:t/>
            </a:r>
            <a:br>
              <a:rPr lang="cs-CZ" dirty="0">
                <a:latin typeface="Bookman Old Style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785926"/>
            <a:ext cx="8715436" cy="192882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4000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Bookman Old Style" pitchFamily="18" charset="0"/>
              </a:rPr>
              <a:t> Infinitiv s „</a:t>
            </a:r>
            <a:r>
              <a:rPr lang="cs-CZ" sz="4000" i="1" dirty="0" err="1" smtClean="0">
                <a:latin typeface="Bookman Old Style" pitchFamily="18" charset="0"/>
              </a:rPr>
              <a:t>zu</a:t>
            </a:r>
            <a:r>
              <a:rPr lang="cs-CZ" sz="4000" i="1" dirty="0" smtClean="0">
                <a:latin typeface="Bookman Old Style" pitchFamily="18" charset="0"/>
              </a:rPr>
              <a:t>“</a:t>
            </a:r>
            <a:r>
              <a:rPr lang="cs-CZ" sz="4000" dirty="0" smtClean="0">
                <a:latin typeface="Bookman Old Style" pitchFamily="18" charset="0"/>
              </a:rPr>
              <a:t> a infinitiv bez „</a:t>
            </a:r>
            <a:r>
              <a:rPr lang="cs-CZ" sz="4000" i="1" dirty="0" err="1" smtClean="0">
                <a:latin typeface="Bookman Old Style" pitchFamily="18" charset="0"/>
              </a:rPr>
              <a:t>zu</a:t>
            </a:r>
            <a:r>
              <a:rPr lang="cs-CZ" sz="4000" i="1" dirty="0" smtClean="0">
                <a:latin typeface="Bookman Old Style" pitchFamily="18" charset="0"/>
              </a:rPr>
              <a:t>“</a:t>
            </a:r>
            <a:br>
              <a:rPr lang="cs-CZ" sz="4000" i="1" dirty="0" smtClean="0">
                <a:latin typeface="Bookman Old Style" pitchFamily="18" charset="0"/>
              </a:rPr>
            </a:br>
            <a:endParaRPr lang="cs-CZ" sz="4000" i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43998" cy="114300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>
                <a:latin typeface="Bookman Old Style" pitchFamily="18" charset="0"/>
              </a:rPr>
              <a:t/>
            </a:r>
            <a:br>
              <a:rPr lang="cs-CZ" sz="4000" dirty="0" smtClean="0">
                <a:latin typeface="Bookman Old Style" pitchFamily="18" charset="0"/>
              </a:rPr>
            </a:br>
            <a:r>
              <a:rPr lang="cs-CZ" sz="3600" dirty="0" err="1" smtClean="0">
                <a:latin typeface="Bookman Old Style" pitchFamily="18" charset="0"/>
              </a:rPr>
              <a:t>Lies</a:t>
            </a:r>
            <a:r>
              <a:rPr lang="cs-CZ" sz="3600" dirty="0" smtClean="0">
                <a:latin typeface="Bookman Old Style" pitchFamily="18" charset="0"/>
              </a:rPr>
              <a:t> </a:t>
            </a:r>
            <a:r>
              <a:rPr lang="cs-CZ" sz="3600" dirty="0" err="1" smtClean="0">
                <a:latin typeface="Bookman Old Style" pitchFamily="18" charset="0"/>
              </a:rPr>
              <a:t>die</a:t>
            </a:r>
            <a:r>
              <a:rPr lang="cs-CZ" sz="3600" dirty="0" smtClean="0">
                <a:latin typeface="Bookman Old Style" pitchFamily="18" charset="0"/>
              </a:rPr>
              <a:t> </a:t>
            </a:r>
            <a:r>
              <a:rPr lang="cs-CZ" sz="3600" dirty="0" err="1" smtClean="0">
                <a:latin typeface="Bookman Old Style" pitchFamily="18" charset="0"/>
              </a:rPr>
              <a:t>Sätze</a:t>
            </a:r>
            <a:r>
              <a:rPr lang="cs-CZ" sz="3600" dirty="0" smtClean="0">
                <a:latin typeface="Bookman Old Style" pitchFamily="18" charset="0"/>
              </a:rPr>
              <a:t> vor </a:t>
            </a:r>
            <a:r>
              <a:rPr lang="cs-CZ" sz="3600" dirty="0" err="1" smtClean="0">
                <a:latin typeface="Bookman Old Style" pitchFamily="18" charset="0"/>
              </a:rPr>
              <a:t>und</a:t>
            </a:r>
            <a:r>
              <a:rPr lang="cs-CZ" sz="3600" dirty="0" smtClean="0">
                <a:latin typeface="Bookman Old Style" pitchFamily="18" charset="0"/>
              </a:rPr>
              <a:t> </a:t>
            </a:r>
            <a:r>
              <a:rPr lang="cs-CZ" sz="3600" dirty="0" err="1" smtClean="0">
                <a:latin typeface="Bookman Old Style" pitchFamily="18" charset="0"/>
              </a:rPr>
              <a:t>übersetze</a:t>
            </a:r>
            <a:r>
              <a:rPr lang="cs-CZ" sz="3600" dirty="0" smtClean="0">
                <a:latin typeface="Bookman Old Style" pitchFamily="18" charset="0"/>
              </a:rPr>
              <a:t> </a:t>
            </a:r>
            <a:r>
              <a:rPr lang="cs-CZ" sz="3600" dirty="0" err="1" smtClean="0">
                <a:latin typeface="Bookman Old Style" pitchFamily="18" charset="0"/>
              </a:rPr>
              <a:t>sie</a:t>
            </a:r>
            <a:r>
              <a:rPr lang="cs-CZ" sz="3600" dirty="0" smtClean="0">
                <a:latin typeface="Bookman Old Style" pitchFamily="18" charset="0"/>
              </a:rPr>
              <a:t> !</a:t>
            </a:r>
            <a:br>
              <a:rPr lang="cs-CZ" sz="3600" dirty="0" smtClean="0">
                <a:latin typeface="Bookman Old Style" pitchFamily="18" charset="0"/>
              </a:rPr>
            </a:br>
            <a:endParaRPr lang="cs-CZ" sz="36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Paul </a:t>
            </a:r>
            <a:r>
              <a:rPr lang="cs-CZ" sz="1800" dirty="0" err="1" smtClean="0">
                <a:solidFill>
                  <a:srgbClr val="C00000"/>
                </a:solidFill>
              </a:rPr>
              <a:t>beginnt</a:t>
            </a:r>
            <a:r>
              <a:rPr lang="cs-CZ" sz="1800" dirty="0" smtClean="0"/>
              <a:t> </a:t>
            </a:r>
            <a:r>
              <a:rPr lang="cs-CZ" sz="1800" dirty="0" err="1" smtClean="0"/>
              <a:t>an</a:t>
            </a:r>
            <a:r>
              <a:rPr lang="cs-CZ" sz="1800" dirty="0" smtClean="0"/>
              <a:t> der UNI </a:t>
            </a:r>
            <a:r>
              <a:rPr lang="cs-CZ" sz="1800" dirty="0" err="1" smtClean="0"/>
              <a:t>zu</a:t>
            </a:r>
            <a:r>
              <a:rPr lang="cs-CZ" sz="1800" dirty="0" smtClean="0"/>
              <a:t> </a:t>
            </a:r>
            <a:r>
              <a:rPr lang="cs-CZ" sz="1800" dirty="0" err="1" smtClean="0"/>
              <a:t>studieren</a:t>
            </a:r>
            <a:endParaRPr lang="cs-CZ" sz="1800" dirty="0"/>
          </a:p>
        </p:txBody>
      </p:sp>
      <p:sp>
        <p:nvSpPr>
          <p:cNvPr id="5" name="TextovéPole 4"/>
          <p:cNvSpPr txBox="1"/>
          <p:nvPr/>
        </p:nvSpPr>
        <p:spPr>
          <a:xfrm rot="21400313">
            <a:off x="4579107" y="5339055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möchten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Sommer </a:t>
            </a:r>
            <a:r>
              <a:rPr lang="cs-CZ" dirty="0" err="1" smtClean="0"/>
              <a:t>ans</a:t>
            </a:r>
            <a:r>
              <a:rPr lang="cs-CZ" dirty="0" smtClean="0"/>
              <a:t> </a:t>
            </a:r>
            <a:r>
              <a:rPr lang="cs-CZ" dirty="0" err="1" smtClean="0"/>
              <a:t>Meer</a:t>
            </a:r>
            <a:r>
              <a:rPr lang="cs-CZ" dirty="0" smtClean="0"/>
              <a:t> </a:t>
            </a:r>
            <a:r>
              <a:rPr lang="cs-CZ" dirty="0" err="1" smtClean="0"/>
              <a:t>fahren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5008" y="292893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Wann</a:t>
            </a:r>
            <a:r>
              <a:rPr lang="cs-CZ" dirty="0"/>
              <a:t> </a:t>
            </a:r>
            <a:r>
              <a:rPr lang="cs-CZ" dirty="0" err="1">
                <a:solidFill>
                  <a:srgbClr val="C00000"/>
                </a:solidFill>
              </a:rPr>
              <a:t>geht</a:t>
            </a:r>
            <a:r>
              <a:rPr lang="cs-CZ" dirty="0"/>
              <a:t> </a:t>
            </a:r>
            <a:r>
              <a:rPr lang="cs-CZ" dirty="0" err="1"/>
              <a:t>ihr</a:t>
            </a:r>
            <a:r>
              <a:rPr lang="cs-CZ" dirty="0"/>
              <a:t> </a:t>
            </a:r>
            <a:r>
              <a:rPr lang="cs-CZ" dirty="0" err="1"/>
              <a:t>schlafen</a:t>
            </a:r>
            <a:r>
              <a:rPr lang="cs-CZ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 rot="21096086">
            <a:off x="6087296" y="3803063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Hörst</a:t>
            </a:r>
            <a:r>
              <a:rPr lang="cs-CZ" dirty="0" smtClean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sie</a:t>
            </a:r>
            <a:r>
              <a:rPr lang="cs-CZ" dirty="0"/>
              <a:t> </a:t>
            </a:r>
            <a:r>
              <a:rPr lang="cs-CZ" dirty="0" err="1"/>
              <a:t>singen</a:t>
            </a:r>
            <a:r>
              <a:rPr lang="cs-CZ" dirty="0"/>
              <a:t>?</a:t>
            </a:r>
          </a:p>
        </p:txBody>
      </p:sp>
      <p:sp>
        <p:nvSpPr>
          <p:cNvPr id="8" name="TextovéPole 7"/>
          <p:cNvSpPr txBox="1"/>
          <p:nvPr/>
        </p:nvSpPr>
        <p:spPr>
          <a:xfrm rot="20671956">
            <a:off x="614540" y="2922297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Es </a:t>
            </a:r>
            <a:r>
              <a:rPr lang="cs-CZ" dirty="0" err="1">
                <a:solidFill>
                  <a:srgbClr val="C00000"/>
                </a:solidFill>
              </a:rPr>
              <a:t>gelang</a:t>
            </a:r>
            <a:r>
              <a:rPr lang="cs-CZ" dirty="0"/>
              <a:t> </a:t>
            </a:r>
            <a:r>
              <a:rPr lang="cs-CZ" dirty="0" err="1"/>
              <a:t>ihr</a:t>
            </a:r>
            <a:r>
              <a:rPr lang="cs-CZ" dirty="0"/>
              <a:t> </a:t>
            </a:r>
            <a:r>
              <a:rPr lang="cs-CZ" dirty="0" err="1"/>
              <a:t>als</a:t>
            </a:r>
            <a:r>
              <a:rPr lang="cs-CZ" dirty="0"/>
              <a:t> Fotomodel </a:t>
            </a:r>
            <a:r>
              <a:rPr lang="cs-CZ" dirty="0" err="1"/>
              <a:t>zu</a:t>
            </a:r>
            <a:r>
              <a:rPr lang="cs-CZ" dirty="0"/>
              <a:t> </a:t>
            </a:r>
            <a:r>
              <a:rPr lang="cs-CZ" dirty="0" err="1"/>
              <a:t>arbeiten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20986846">
            <a:off x="5148461" y="2022605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Es </a:t>
            </a:r>
            <a:r>
              <a:rPr lang="cs-CZ" dirty="0" err="1"/>
              <a:t>ist</a:t>
            </a:r>
            <a:r>
              <a:rPr lang="cs-CZ" dirty="0"/>
              <a:t> </a:t>
            </a:r>
            <a:r>
              <a:rPr lang="cs-CZ" dirty="0" err="1">
                <a:solidFill>
                  <a:srgbClr val="C00000"/>
                </a:solidFill>
              </a:rPr>
              <a:t>Zeit</a:t>
            </a:r>
            <a:r>
              <a:rPr lang="cs-CZ" dirty="0" smtClean="0"/>
              <a:t>, nach </a:t>
            </a:r>
            <a:r>
              <a:rPr lang="cs-CZ" dirty="0" err="1"/>
              <a:t>Hause</a:t>
            </a:r>
            <a:r>
              <a:rPr lang="cs-CZ" dirty="0"/>
              <a:t> </a:t>
            </a:r>
            <a:r>
              <a:rPr lang="cs-CZ" dirty="0" err="1"/>
              <a:t>zu</a:t>
            </a:r>
            <a:r>
              <a:rPr lang="cs-CZ" dirty="0"/>
              <a:t> </a:t>
            </a:r>
            <a:r>
              <a:rPr lang="cs-CZ" dirty="0" err="1"/>
              <a:t>gehen</a:t>
            </a:r>
            <a:r>
              <a:rPr lang="cs-CZ" dirty="0"/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2910" y="4429132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>
                <a:solidFill>
                  <a:srgbClr val="C00000"/>
                </a:solidFill>
              </a:rPr>
              <a:t>brauchst</a:t>
            </a:r>
            <a:r>
              <a:rPr lang="cs-CZ" dirty="0"/>
              <a:t> </a:t>
            </a:r>
            <a:r>
              <a:rPr lang="cs-CZ" dirty="0" err="1"/>
              <a:t>keine</a:t>
            </a:r>
            <a:r>
              <a:rPr lang="cs-CZ" dirty="0"/>
              <a:t> </a:t>
            </a:r>
            <a:r>
              <a:rPr lang="cs-CZ" dirty="0" err="1"/>
              <a:t>Angst</a:t>
            </a:r>
            <a:r>
              <a:rPr lang="cs-CZ" dirty="0"/>
              <a:t> </a:t>
            </a:r>
            <a:r>
              <a:rPr lang="cs-CZ" dirty="0" err="1"/>
              <a:t>zu</a:t>
            </a:r>
            <a:r>
              <a:rPr lang="cs-CZ" dirty="0"/>
              <a:t> </a:t>
            </a:r>
            <a:r>
              <a:rPr lang="cs-CZ" dirty="0" err="1"/>
              <a:t>haben</a:t>
            </a:r>
            <a:r>
              <a:rPr lang="cs-CZ" dirty="0"/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 rot="21067498">
            <a:off x="4218497" y="4603667"/>
            <a:ext cx="41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wichtig</a:t>
            </a:r>
            <a:r>
              <a:rPr lang="cs-CZ" dirty="0" smtClean="0"/>
              <a:t>, </a:t>
            </a:r>
            <a:r>
              <a:rPr lang="cs-CZ" dirty="0" err="1" smtClean="0"/>
              <a:t>Fremdsprachen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945744">
            <a:off x="3283897" y="380047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helfen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rot="190328">
            <a:off x="221546" y="5178524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Ist</a:t>
            </a:r>
            <a:r>
              <a:rPr lang="cs-CZ" dirty="0" smtClean="0"/>
              <a:t> es </a:t>
            </a:r>
            <a:r>
              <a:rPr lang="cs-CZ" dirty="0" err="1" smtClean="0">
                <a:solidFill>
                  <a:srgbClr val="C00000"/>
                </a:solidFill>
              </a:rPr>
              <a:t>nötig</a:t>
            </a:r>
            <a:r>
              <a:rPr lang="cs-CZ" dirty="0" smtClean="0"/>
              <a:t>, </a:t>
            </a:r>
            <a:r>
              <a:rPr lang="cs-CZ" dirty="0" err="1" smtClean="0"/>
              <a:t>gerade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aufzuräumen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6215082"/>
            <a:ext cx="307183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Bookman Old Style" pitchFamily="18" charset="0"/>
              </a:rPr>
              <a:t>Wie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übersetzen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wir</a:t>
            </a:r>
            <a:r>
              <a:rPr lang="cs-CZ" dirty="0" smtClean="0">
                <a:latin typeface="Bookman Old Style" pitchFamily="18" charset="0"/>
              </a:rPr>
              <a:t> „</a:t>
            </a:r>
            <a:r>
              <a:rPr lang="cs-CZ" i="1" dirty="0" err="1" smtClean="0">
                <a:latin typeface="Bookman Old Style" pitchFamily="18" charset="0"/>
              </a:rPr>
              <a:t>zu</a:t>
            </a:r>
            <a:r>
              <a:rPr lang="cs-CZ" dirty="0" smtClean="0">
                <a:latin typeface="Bookman Old Style" pitchFamily="18" charset="0"/>
              </a:rPr>
              <a:t>“?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72547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Bookman Old Style" pitchFamily="18" charset="0"/>
              </a:rPr>
              <a:t>Wovon</a:t>
            </a:r>
            <a:r>
              <a:rPr lang="cs-CZ" sz="4000" dirty="0" smtClean="0">
                <a:latin typeface="Bookman Old Style" pitchFamily="18" charset="0"/>
              </a:rPr>
              <a:t> </a:t>
            </a:r>
            <a:r>
              <a:rPr lang="cs-CZ" sz="4000" dirty="0" err="1" smtClean="0">
                <a:latin typeface="Bookman Old Style" pitchFamily="18" charset="0"/>
              </a:rPr>
              <a:t>ist</a:t>
            </a:r>
            <a:r>
              <a:rPr lang="cs-CZ" sz="4000" dirty="0" smtClean="0">
                <a:latin typeface="Bookman Old Style" pitchFamily="18" charset="0"/>
              </a:rPr>
              <a:t> der Infinitiv </a:t>
            </a:r>
            <a:r>
              <a:rPr lang="cs-CZ" sz="4000" dirty="0" err="1" smtClean="0">
                <a:latin typeface="Bookman Old Style" pitchFamily="18" charset="0"/>
              </a:rPr>
              <a:t>abhängig</a:t>
            </a:r>
            <a:r>
              <a:rPr lang="cs-CZ" sz="4000" dirty="0" smtClean="0">
                <a:latin typeface="Bookman Old Style" pitchFamily="18" charset="0"/>
              </a:rPr>
              <a:t>?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543956" cy="492922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sz="2800" dirty="0" smtClean="0">
                <a:latin typeface="Bookman Old Style" pitchFamily="18" charset="0"/>
              </a:rPr>
              <a:t>1.Vom Verb:  </a:t>
            </a:r>
            <a:r>
              <a:rPr lang="cs-CZ" dirty="0" smtClean="0"/>
              <a:t>	      </a:t>
            </a:r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lernst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schwimmen</a:t>
            </a:r>
            <a:r>
              <a:rPr lang="cs-CZ" sz="2400" dirty="0" smtClean="0"/>
              <a:t>?</a:t>
            </a:r>
          </a:p>
          <a:p>
            <a:pPr marL="514350" indent="-514350">
              <a:buNone/>
            </a:pPr>
            <a:r>
              <a:rPr lang="cs-CZ" sz="2400" dirty="0"/>
              <a:t>	</a:t>
            </a:r>
            <a:r>
              <a:rPr lang="cs-CZ" sz="2400" dirty="0" smtClean="0"/>
              <a:t>		                     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habe</a:t>
            </a:r>
            <a:r>
              <a:rPr lang="cs-CZ" sz="2400" dirty="0" smtClean="0">
                <a:solidFill>
                  <a:srgbClr val="C00000"/>
                </a:solidFill>
              </a:rPr>
              <a:t> vor </a:t>
            </a:r>
            <a:r>
              <a:rPr lang="cs-CZ" sz="2400" dirty="0" smtClean="0"/>
              <a:t>nach </a:t>
            </a:r>
            <a:r>
              <a:rPr lang="cs-CZ" sz="2400" dirty="0" err="1" smtClean="0"/>
              <a:t>Italien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fliegen</a:t>
            </a:r>
            <a:r>
              <a:rPr lang="cs-CZ" sz="2400" dirty="0" smtClean="0"/>
              <a:t>.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800" dirty="0" smtClean="0">
                <a:latin typeface="Bookman Old Style" pitchFamily="18" charset="0"/>
              </a:rPr>
              <a:t>2.Vom Adjektiv:    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finde</a:t>
            </a:r>
            <a:r>
              <a:rPr lang="cs-CZ" sz="2400" dirty="0" smtClean="0"/>
              <a:t> es </a:t>
            </a:r>
            <a:r>
              <a:rPr lang="cs-CZ" sz="2400" dirty="0" err="1" smtClean="0">
                <a:solidFill>
                  <a:srgbClr val="C00000"/>
                </a:solidFill>
              </a:rPr>
              <a:t>interessan</a:t>
            </a:r>
            <a:r>
              <a:rPr lang="cs-CZ" sz="2400" dirty="0" err="1" smtClean="0"/>
              <a:t>t</a:t>
            </a:r>
            <a:r>
              <a:rPr lang="cs-CZ" sz="2400" dirty="0" smtClean="0"/>
              <a:t>, </a:t>
            </a:r>
            <a:r>
              <a:rPr lang="cs-CZ" sz="2400" dirty="0" err="1" smtClean="0"/>
              <a:t>fremde</a:t>
            </a:r>
            <a:r>
              <a:rPr lang="cs-CZ" sz="2400" dirty="0" smtClean="0"/>
              <a:t> 		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   			         </a:t>
            </a:r>
            <a:r>
              <a:rPr lang="cs-CZ" sz="2400" dirty="0" err="1" smtClean="0"/>
              <a:t>Länder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besuchen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dirty="0" smtClean="0"/>
              <a:t>				       </a:t>
            </a:r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gesund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rauchen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3.Vom Substantiv: </a:t>
            </a:r>
            <a:r>
              <a:rPr lang="cs-CZ" sz="2400" dirty="0" smtClean="0"/>
              <a:t>Es </a:t>
            </a:r>
            <a:r>
              <a:rPr lang="cs-CZ" sz="2400" dirty="0" err="1" smtClean="0"/>
              <a:t>macht</a:t>
            </a:r>
            <a:r>
              <a:rPr lang="cs-CZ" sz="2400" dirty="0" smtClean="0"/>
              <a:t> </a:t>
            </a:r>
            <a:r>
              <a:rPr lang="cs-CZ" sz="2400" dirty="0" err="1" smtClean="0"/>
              <a:t>mir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Spaß</a:t>
            </a:r>
            <a:r>
              <a:rPr lang="cs-CZ" sz="2400" dirty="0" smtClean="0"/>
              <a:t>, </a:t>
            </a:r>
            <a:r>
              <a:rPr lang="cs-CZ" sz="2400" dirty="0" err="1" smtClean="0"/>
              <a:t>im</a:t>
            </a:r>
            <a:r>
              <a:rPr lang="cs-CZ" sz="2400" dirty="0" smtClean="0"/>
              <a:t> Internet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			                       </a:t>
            </a:r>
            <a:r>
              <a:rPr lang="cs-CZ" sz="2400" dirty="0" err="1" smtClean="0"/>
              <a:t>surfen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        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habe</a:t>
            </a:r>
            <a:r>
              <a:rPr lang="cs-CZ" sz="2400" dirty="0" smtClean="0"/>
              <a:t> </a:t>
            </a:r>
            <a:r>
              <a:rPr lang="cs-CZ" sz="2400" dirty="0" err="1" smtClean="0"/>
              <a:t>keine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Lust</a:t>
            </a:r>
            <a:r>
              <a:rPr lang="cs-CZ" sz="2400" dirty="0" smtClean="0"/>
              <a:t>, </a:t>
            </a:r>
            <a:r>
              <a:rPr lang="cs-CZ" sz="2400" dirty="0" err="1" smtClean="0"/>
              <a:t>so</a:t>
            </a:r>
            <a:r>
              <a:rPr lang="cs-CZ" sz="2400" dirty="0" smtClean="0"/>
              <a:t> </a:t>
            </a:r>
            <a:r>
              <a:rPr lang="cs-CZ" sz="2400" dirty="0" err="1" smtClean="0"/>
              <a:t>früh</a:t>
            </a:r>
            <a:r>
              <a:rPr lang="cs-CZ" sz="2400" dirty="0" smtClean="0"/>
              <a:t> </a:t>
            </a:r>
            <a:r>
              <a:rPr lang="cs-CZ" sz="2400" dirty="0" err="1" smtClean="0"/>
              <a:t>auf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err="1" smtClean="0"/>
              <a:t>stehen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Bookman Old Style" pitchFamily="18" charset="0"/>
              </a:rPr>
              <a:t>Infinitiv ohne „</a:t>
            </a:r>
            <a:r>
              <a:rPr lang="cs-CZ" sz="4000" i="1" dirty="0" err="1" smtClean="0">
                <a:latin typeface="Bookman Old Style" pitchFamily="18" charset="0"/>
              </a:rPr>
              <a:t>zu</a:t>
            </a:r>
            <a:r>
              <a:rPr lang="cs-CZ" sz="4000" dirty="0" smtClean="0">
                <a:latin typeface="Bookman Old Style" pitchFamily="18" charset="0"/>
              </a:rPr>
              <a:t>“</a:t>
            </a:r>
            <a:endParaRPr lang="cs-CZ" sz="40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/>
              <a:t>1. </a:t>
            </a:r>
            <a:r>
              <a:rPr lang="cs-CZ" sz="2400" dirty="0" err="1"/>
              <a:t>Wer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C00000"/>
                </a:solidFill>
              </a:rPr>
              <a:t>kann</a:t>
            </a:r>
            <a:r>
              <a:rPr lang="cs-CZ" sz="2400" dirty="0"/>
              <a:t> </a:t>
            </a:r>
            <a:r>
              <a:rPr lang="cs-CZ" sz="2400" dirty="0" err="1"/>
              <a:t>mich</a:t>
            </a:r>
            <a:r>
              <a:rPr lang="cs-CZ" sz="2400" dirty="0"/>
              <a:t> </a:t>
            </a:r>
            <a:r>
              <a:rPr lang="cs-CZ" sz="2400" dirty="0" err="1"/>
              <a:t>morgen</a:t>
            </a:r>
            <a:r>
              <a:rPr lang="cs-CZ" sz="2400" dirty="0"/>
              <a:t> </a:t>
            </a:r>
            <a:r>
              <a:rPr lang="cs-CZ" sz="2400" dirty="0" err="1"/>
              <a:t>besuchen</a:t>
            </a:r>
            <a:r>
              <a:rPr lang="cs-CZ" sz="2400" dirty="0"/>
              <a:t>?</a:t>
            </a:r>
          </a:p>
          <a:p>
            <a:pPr>
              <a:buNone/>
            </a:pPr>
            <a:r>
              <a:rPr lang="cs-CZ" sz="2400" dirty="0"/>
              <a:t>2. </a:t>
            </a:r>
            <a:r>
              <a:rPr lang="cs-CZ" sz="2400" dirty="0" err="1">
                <a:solidFill>
                  <a:srgbClr val="C00000"/>
                </a:solidFill>
              </a:rPr>
              <a:t>Siehst</a:t>
            </a:r>
            <a:r>
              <a:rPr lang="cs-CZ" sz="2400" dirty="0"/>
              <a:t> </a:t>
            </a:r>
            <a:r>
              <a:rPr lang="cs-CZ" sz="2400" dirty="0" err="1"/>
              <a:t>du</a:t>
            </a:r>
            <a:r>
              <a:rPr lang="cs-CZ" sz="2400" dirty="0"/>
              <a:t> </a:t>
            </a:r>
            <a:r>
              <a:rPr lang="cs-CZ" sz="2400" dirty="0" err="1"/>
              <a:t>jemanden</a:t>
            </a:r>
            <a:r>
              <a:rPr lang="cs-CZ" sz="2400" dirty="0"/>
              <a:t> </a:t>
            </a:r>
            <a:r>
              <a:rPr lang="cs-CZ" sz="2400" dirty="0" err="1"/>
              <a:t>kommen</a:t>
            </a:r>
            <a:r>
              <a:rPr lang="cs-CZ" sz="2400" dirty="0"/>
              <a:t>?</a:t>
            </a:r>
          </a:p>
          <a:p>
            <a:pPr>
              <a:buNone/>
            </a:pPr>
            <a:r>
              <a:rPr lang="cs-CZ" sz="2400" dirty="0"/>
              <a:t>3. </a:t>
            </a:r>
            <a:r>
              <a:rPr lang="cs-CZ" sz="2400" dirty="0" err="1"/>
              <a:t>Er</a:t>
            </a:r>
            <a:r>
              <a:rPr lang="cs-CZ" sz="2400" dirty="0"/>
              <a:t> </a:t>
            </a:r>
            <a:r>
              <a:rPr lang="cs-CZ" sz="2400" dirty="0" err="1">
                <a:solidFill>
                  <a:srgbClr val="C00000"/>
                </a:solidFill>
              </a:rPr>
              <a:t>fährt</a:t>
            </a:r>
            <a:r>
              <a:rPr lang="cs-CZ" sz="2400" dirty="0"/>
              <a:t> nach </a:t>
            </a:r>
            <a:r>
              <a:rPr lang="cs-CZ" sz="2400" dirty="0" err="1"/>
              <a:t>Wien</a:t>
            </a:r>
            <a:r>
              <a:rPr lang="cs-CZ" sz="2400" dirty="0"/>
              <a:t> </a:t>
            </a:r>
            <a:r>
              <a:rPr lang="cs-CZ" sz="2400" dirty="0" err="1" smtClean="0"/>
              <a:t>studieren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4.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>
                <a:solidFill>
                  <a:srgbClr val="C00000"/>
                </a:solidFill>
              </a:rPr>
              <a:t>ließ</a:t>
            </a:r>
            <a:r>
              <a:rPr lang="cs-CZ" sz="2400" dirty="0"/>
              <a:t> </a:t>
            </a:r>
            <a:r>
              <a:rPr lang="cs-CZ" sz="2400" dirty="0" err="1"/>
              <a:t>ihren</a:t>
            </a:r>
            <a:r>
              <a:rPr lang="cs-CZ" sz="2400" dirty="0"/>
              <a:t> </a:t>
            </a:r>
            <a:r>
              <a:rPr lang="cs-CZ" sz="2400" dirty="0" err="1"/>
              <a:t>Bruder</a:t>
            </a:r>
            <a:r>
              <a:rPr lang="cs-CZ" sz="2400" dirty="0"/>
              <a:t> </a:t>
            </a:r>
            <a:r>
              <a:rPr lang="cs-CZ" sz="2400" dirty="0" err="1"/>
              <a:t>zu</a:t>
            </a:r>
            <a:r>
              <a:rPr lang="cs-CZ" sz="2400" dirty="0"/>
              <a:t> </a:t>
            </a:r>
            <a:r>
              <a:rPr lang="cs-CZ" sz="2400" dirty="0" err="1"/>
              <a:t>Hause</a:t>
            </a:r>
            <a:r>
              <a:rPr lang="cs-CZ" sz="2400" dirty="0"/>
              <a:t> </a:t>
            </a:r>
            <a:r>
              <a:rPr lang="cs-CZ" sz="2400" dirty="0" err="1" smtClean="0"/>
              <a:t>sitzen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2400" dirty="0" smtClean="0"/>
              <a:t>1. </a:t>
            </a:r>
            <a:r>
              <a:rPr lang="cs-CZ" sz="2400" b="1" dirty="0" err="1" smtClean="0"/>
              <a:t>Modalverben</a:t>
            </a:r>
            <a:r>
              <a:rPr lang="cs-CZ" sz="2400" dirty="0" smtClean="0"/>
              <a:t>: </a:t>
            </a:r>
            <a:r>
              <a:rPr lang="cs-CZ" sz="2400" i="1" dirty="0" err="1" smtClean="0"/>
              <a:t>dürfen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können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mögen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müssen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sollen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wollen</a:t>
            </a:r>
            <a:endParaRPr lang="cs-CZ" sz="2400" i="1" dirty="0" smtClean="0"/>
          </a:p>
          <a:p>
            <a:pPr marL="457200" indent="-457200">
              <a:buNone/>
            </a:pPr>
            <a:r>
              <a:rPr lang="cs-CZ" sz="2400" dirty="0" smtClean="0"/>
              <a:t>2. </a:t>
            </a:r>
            <a:r>
              <a:rPr lang="cs-CZ" sz="2400" b="1" dirty="0" smtClean="0"/>
              <a:t>Verben der </a:t>
            </a:r>
            <a:r>
              <a:rPr lang="cs-CZ" sz="2400" b="1" dirty="0" err="1" smtClean="0"/>
              <a:t>Sinneswahrnehmung</a:t>
            </a:r>
            <a:r>
              <a:rPr lang="cs-CZ" sz="2400" dirty="0" smtClean="0"/>
              <a:t>: </a:t>
            </a:r>
            <a:r>
              <a:rPr lang="cs-CZ" sz="2400" i="1" dirty="0" err="1" smtClean="0"/>
              <a:t>sehen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hören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fühlen</a:t>
            </a:r>
            <a:endParaRPr lang="cs-CZ" sz="2400" i="1" dirty="0" smtClean="0"/>
          </a:p>
          <a:p>
            <a:pPr marL="457200" indent="-457200">
              <a:buNone/>
            </a:pPr>
            <a:r>
              <a:rPr lang="cs-CZ" sz="2400" i="1" dirty="0" smtClean="0"/>
              <a:t>3</a:t>
            </a:r>
            <a:r>
              <a:rPr lang="cs-CZ" sz="2400" b="1" i="1" dirty="0" smtClean="0"/>
              <a:t>. </a:t>
            </a:r>
            <a:r>
              <a:rPr lang="cs-CZ" sz="2400" b="1" dirty="0" err="1" smtClean="0"/>
              <a:t>Bewegungsverben</a:t>
            </a:r>
            <a:r>
              <a:rPr lang="cs-CZ" sz="2400" dirty="0" smtClean="0"/>
              <a:t>: </a:t>
            </a:r>
            <a:r>
              <a:rPr lang="cs-CZ" sz="2400" i="1" dirty="0" err="1" smtClean="0"/>
              <a:t>kommen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gehen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fahren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laufen</a:t>
            </a:r>
            <a:endParaRPr lang="cs-CZ" sz="2400" i="1" dirty="0" smtClean="0"/>
          </a:p>
          <a:p>
            <a:pPr marL="457200" indent="-457200">
              <a:buNone/>
            </a:pPr>
            <a:r>
              <a:rPr lang="cs-CZ" sz="2400" dirty="0" smtClean="0"/>
              <a:t>4. </a:t>
            </a:r>
            <a:r>
              <a:rPr lang="cs-CZ" sz="2400" i="1" dirty="0" err="1" smtClean="0"/>
              <a:t>bleiben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lassen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werden</a:t>
            </a:r>
            <a:r>
              <a:rPr lang="cs-CZ" sz="2400" i="1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i="1" dirty="0" err="1" smtClean="0"/>
              <a:t>schicken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lernen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lehren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helfen</a:t>
            </a:r>
            <a:endParaRPr lang="cs-CZ" sz="2400" i="1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645024"/>
            <a:ext cx="8072494" cy="430887"/>
          </a:xfrm>
          <a:prstGeom prst="rect">
            <a:avLst/>
          </a:prstGeom>
          <a:solidFill>
            <a:srgbClr val="FAC9A0"/>
          </a:solidFill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2200" dirty="0" smtClean="0"/>
              <a:t>Infinitiv ohne „</a:t>
            </a:r>
            <a:r>
              <a:rPr lang="cs-CZ" sz="2200" i="1" dirty="0" err="1" smtClean="0"/>
              <a:t>zu</a:t>
            </a:r>
            <a:r>
              <a:rPr lang="cs-CZ" sz="2200" dirty="0" smtClean="0"/>
              <a:t>“ </a:t>
            </a:r>
            <a:r>
              <a:rPr lang="cs-CZ" sz="2200" dirty="0" err="1" smtClean="0"/>
              <a:t>steht</a:t>
            </a:r>
            <a:r>
              <a:rPr lang="cs-CZ" sz="2200" dirty="0" smtClean="0"/>
              <a:t> in der </a:t>
            </a:r>
            <a:r>
              <a:rPr lang="cs-CZ" sz="2200" dirty="0" err="1" smtClean="0"/>
              <a:t>Regel</a:t>
            </a:r>
            <a:r>
              <a:rPr lang="cs-CZ" sz="2200" dirty="0" smtClean="0"/>
              <a:t> nach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1143000"/>
          </a:xfrm>
          <a:solidFill>
            <a:srgbClr val="FAC9A0"/>
          </a:solidFill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Bookman Old Style" pitchFamily="18" charset="0"/>
              </a:rPr>
              <a:t>Üben</a:t>
            </a:r>
            <a:r>
              <a:rPr lang="cs-CZ" sz="4000" dirty="0" smtClean="0">
                <a:latin typeface="Bookman Old Style" pitchFamily="18" charset="0"/>
              </a:rPr>
              <a:t> </a:t>
            </a:r>
            <a:r>
              <a:rPr lang="cs-CZ" sz="4000" dirty="0" err="1" smtClean="0">
                <a:latin typeface="Bookman Old Style" pitchFamily="18" charset="0"/>
              </a:rPr>
              <a:t>Sie</a:t>
            </a:r>
            <a:r>
              <a:rPr lang="cs-CZ" sz="4000" dirty="0" smtClean="0">
                <a:latin typeface="Bookman Old Style" pitchFamily="18" charset="0"/>
              </a:rPr>
              <a:t>!  </a:t>
            </a:r>
            <a:r>
              <a:rPr lang="cs-CZ" sz="4000" dirty="0" err="1" smtClean="0">
                <a:latin typeface="Bookman Old Style" pitchFamily="18" charset="0"/>
              </a:rPr>
              <a:t>Übersetzen</a:t>
            </a:r>
            <a:r>
              <a:rPr lang="cs-CZ" sz="4000" dirty="0" smtClean="0">
                <a:latin typeface="Bookman Old Style" pitchFamily="18" charset="0"/>
              </a:rPr>
              <a:t> </a:t>
            </a:r>
            <a:r>
              <a:rPr lang="cs-CZ" sz="4000" dirty="0" err="1" smtClean="0">
                <a:latin typeface="Bookman Old Style" pitchFamily="18" charset="0"/>
              </a:rPr>
              <a:t>Sie</a:t>
            </a:r>
            <a:r>
              <a:rPr lang="cs-CZ" sz="4000" dirty="0" smtClean="0">
                <a:latin typeface="Bookman Old Style" pitchFamily="18" charset="0"/>
              </a:rPr>
              <a:t>!</a:t>
            </a:r>
            <a:endParaRPr lang="cs-CZ" sz="40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7686" y="2143116"/>
            <a:ext cx="4572032" cy="3911609"/>
          </a:xfrm>
        </p:spPr>
        <p:txBody>
          <a:bodyPr>
            <a:normAutofit/>
          </a:bodyPr>
          <a:lstStyle/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spcBef>
                <a:spcPts val="0"/>
              </a:spcBef>
              <a:buNone/>
            </a:pPr>
            <a:r>
              <a:rPr lang="cs-CZ" sz="2400" dirty="0" err="1" smtClean="0">
                <a:solidFill>
                  <a:srgbClr val="CC3300"/>
                </a:solidFill>
              </a:rPr>
              <a:t>Hörst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du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sie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Klavier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spielen</a:t>
            </a:r>
            <a:r>
              <a:rPr lang="cs-CZ" sz="2400" dirty="0" smtClean="0">
                <a:solidFill>
                  <a:srgbClr val="CC3300"/>
                </a:solidFill>
              </a:rPr>
              <a:t>?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400" dirty="0" err="1" smtClean="0">
                <a:solidFill>
                  <a:srgbClr val="CC3300"/>
                </a:solidFill>
              </a:rPr>
              <a:t>Ich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ließ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ihn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gehen</a:t>
            </a:r>
            <a:r>
              <a:rPr lang="cs-CZ" sz="2400" dirty="0" smtClean="0">
                <a:solidFill>
                  <a:srgbClr val="CC3300"/>
                </a:solidFill>
              </a:rPr>
              <a:t>.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400" dirty="0" err="1" smtClean="0">
                <a:solidFill>
                  <a:srgbClr val="CC3300"/>
                </a:solidFill>
              </a:rPr>
              <a:t>Wir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konnten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nicht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früher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kommen</a:t>
            </a:r>
            <a:r>
              <a:rPr lang="cs-CZ" sz="2400" dirty="0" smtClean="0">
                <a:solidFill>
                  <a:srgbClr val="CC3300"/>
                </a:solidFill>
              </a:rPr>
              <a:t>.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CC3300"/>
                </a:solidFill>
              </a:rPr>
              <a:t>Die </a:t>
            </a:r>
            <a:r>
              <a:rPr lang="cs-CZ" sz="2400" dirty="0" err="1" smtClean="0">
                <a:solidFill>
                  <a:srgbClr val="CC3300"/>
                </a:solidFill>
              </a:rPr>
              <a:t>Tante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schickt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ihn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einkaufen</a:t>
            </a:r>
            <a:r>
              <a:rPr lang="cs-CZ" sz="2400" dirty="0" smtClean="0">
                <a:solidFill>
                  <a:srgbClr val="CC3300"/>
                </a:solidFill>
              </a:rPr>
              <a:t>.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400" dirty="0" err="1" smtClean="0">
                <a:solidFill>
                  <a:srgbClr val="CC3300"/>
                </a:solidFill>
              </a:rPr>
              <a:t>Kommst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du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mir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dabei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helfen</a:t>
            </a:r>
            <a:r>
              <a:rPr lang="cs-CZ" sz="2400" dirty="0" smtClean="0">
                <a:solidFill>
                  <a:srgbClr val="CC3300"/>
                </a:solidFill>
              </a:rPr>
              <a:t>?</a:t>
            </a:r>
          </a:p>
          <a:p>
            <a:pPr marL="457200" indent="-457200">
              <a:spcBef>
                <a:spcPts val="0"/>
              </a:spcBef>
              <a:buNone/>
            </a:pPr>
            <a:r>
              <a:rPr lang="cs-CZ" sz="2400" dirty="0" err="1" smtClean="0">
                <a:solidFill>
                  <a:srgbClr val="CC3300"/>
                </a:solidFill>
              </a:rPr>
              <a:t>Wir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sahen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ihn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400" dirty="0" err="1" smtClean="0">
                <a:solidFill>
                  <a:srgbClr val="CC3300"/>
                </a:solidFill>
              </a:rPr>
              <a:t>abbiegen</a:t>
            </a:r>
            <a:r>
              <a:rPr lang="cs-CZ" sz="2400" dirty="0" smtClean="0">
                <a:solidFill>
                  <a:srgbClr val="CC3300"/>
                </a:solidFill>
              </a:rPr>
              <a:t>.</a:t>
            </a:r>
          </a:p>
          <a:p>
            <a:pPr marL="457200" indent="-457200">
              <a:buNone/>
            </a:pPr>
            <a:endParaRPr lang="cs-CZ" sz="26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71472" y="2143116"/>
            <a:ext cx="4214842" cy="39116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dirty="0" smtClean="0"/>
              <a:t>1. Slyšíš ji hrát na klavír?	</a:t>
            </a:r>
          </a:p>
          <a:p>
            <a:r>
              <a:rPr lang="cs-CZ" sz="2400" dirty="0" smtClean="0"/>
              <a:t>2. Nechala jsem ho jít.		</a:t>
            </a:r>
          </a:p>
          <a:p>
            <a:r>
              <a:rPr lang="cs-CZ" sz="2400" dirty="0" smtClean="0"/>
              <a:t>3. Nemohli jsme přijít dříve.	</a:t>
            </a:r>
          </a:p>
          <a:p>
            <a:r>
              <a:rPr lang="cs-CZ" sz="2400" dirty="0" smtClean="0"/>
              <a:t>4. Teta ho posílá nakoupit.	 </a:t>
            </a:r>
          </a:p>
          <a:p>
            <a:r>
              <a:rPr lang="cs-CZ" sz="2400" dirty="0" smtClean="0"/>
              <a:t>5. Přijdeš mi s tím pomoci?      </a:t>
            </a:r>
          </a:p>
          <a:p>
            <a:r>
              <a:rPr lang="cs-CZ" sz="2400" dirty="0" smtClean="0"/>
              <a:t>6. Viděli jsme ho odbočit.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AC9A0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Bookman Old Style" pitchFamily="18" charset="0"/>
              </a:rPr>
              <a:t>Infinitiv </a:t>
            </a:r>
            <a:r>
              <a:rPr lang="cs-CZ" sz="4000" dirty="0" err="1" smtClean="0">
                <a:latin typeface="Bookman Old Style" pitchFamily="18" charset="0"/>
              </a:rPr>
              <a:t>mit</a:t>
            </a:r>
            <a:r>
              <a:rPr lang="cs-CZ" sz="4000" dirty="0" smtClean="0">
                <a:latin typeface="Bookman Old Style" pitchFamily="18" charset="0"/>
              </a:rPr>
              <a:t> „</a:t>
            </a:r>
            <a:r>
              <a:rPr lang="cs-CZ" sz="4000" i="1" dirty="0" err="1" smtClean="0">
                <a:latin typeface="Bookman Old Style" pitchFamily="18" charset="0"/>
              </a:rPr>
              <a:t>zu</a:t>
            </a:r>
            <a:r>
              <a:rPr lang="cs-CZ" sz="4000" dirty="0" smtClean="0">
                <a:latin typeface="Bookman Old Style" pitchFamily="18" charset="0"/>
              </a:rPr>
              <a:t>“</a:t>
            </a:r>
            <a:r>
              <a:rPr lang="cs-CZ" sz="4000" dirty="0" err="1" smtClean="0">
                <a:latin typeface="Bookman Old Style" pitchFamily="18" charset="0"/>
              </a:rPr>
              <a:t>steht</a:t>
            </a:r>
            <a:r>
              <a:rPr lang="cs-CZ" sz="4000" dirty="0" smtClean="0">
                <a:latin typeface="Bookman Old Style" pitchFamily="18" charset="0"/>
              </a:rPr>
              <a:t> nach</a:t>
            </a:r>
            <a:endParaRPr lang="cs-CZ" sz="40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75775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1.Allen </a:t>
            </a:r>
            <a:r>
              <a:rPr lang="cs-CZ" sz="2800" dirty="0" err="1" smtClean="0">
                <a:latin typeface="Bookman Old Style" pitchFamily="18" charset="0"/>
              </a:rPr>
              <a:t>anderen</a:t>
            </a:r>
            <a:r>
              <a:rPr lang="cs-CZ" sz="2800" dirty="0" smtClean="0">
                <a:latin typeface="Bookman Old Style" pitchFamily="18" charset="0"/>
              </a:rPr>
              <a:t> Verben </a:t>
            </a:r>
            <a:r>
              <a:rPr lang="cs-CZ" dirty="0" smtClean="0"/>
              <a:t>z.B</a:t>
            </a:r>
            <a:r>
              <a:rPr lang="cs-CZ" sz="2400" dirty="0" smtClean="0"/>
              <a:t>.: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i="1" dirty="0" err="1" smtClean="0"/>
              <a:t>beginnen</a:t>
            </a:r>
            <a:r>
              <a:rPr lang="cs-CZ" i="1" dirty="0" smtClean="0"/>
              <a:t>, </a:t>
            </a:r>
            <a:r>
              <a:rPr lang="cs-CZ" sz="2400" i="1" dirty="0" err="1" smtClean="0"/>
              <a:t>versuchen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verbieten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vorhaben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gelingen</a:t>
            </a:r>
            <a:r>
              <a:rPr lang="cs-CZ" sz="2400" i="1" dirty="0" smtClean="0"/>
              <a:t>,</a:t>
            </a:r>
          </a:p>
          <a:p>
            <a:pPr>
              <a:buNone/>
            </a:pPr>
            <a:r>
              <a:rPr lang="cs-CZ" sz="2400" i="1" dirty="0" err="1" smtClean="0"/>
              <a:t>vergessen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empfehlen</a:t>
            </a:r>
            <a:r>
              <a:rPr lang="cs-CZ" sz="2400" i="1" dirty="0" smtClean="0"/>
              <a:t>,</a:t>
            </a:r>
            <a:r>
              <a:rPr lang="cs-CZ" sz="2400" i="1" dirty="0" err="1" smtClean="0"/>
              <a:t>anfangen</a:t>
            </a:r>
            <a:r>
              <a:rPr lang="cs-CZ" sz="2400" i="1" dirty="0" smtClean="0"/>
              <a:t>, z.B.: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dirty="0" smtClean="0"/>
              <a:t>a) </a:t>
            </a:r>
            <a:r>
              <a:rPr lang="cs-CZ" sz="2400" dirty="0" err="1" smtClean="0"/>
              <a:t>Wann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beginnst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den Roman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lesen</a:t>
            </a:r>
            <a:r>
              <a:rPr lang="cs-CZ" sz="2400" dirty="0" smtClean="0"/>
              <a:t>?</a:t>
            </a:r>
          </a:p>
          <a:p>
            <a:pPr>
              <a:buNone/>
            </a:pPr>
            <a:r>
              <a:rPr lang="cs-CZ" sz="2400" dirty="0" smtClean="0"/>
              <a:t>b)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habe</a:t>
            </a:r>
            <a:r>
              <a:rPr lang="cs-CZ" sz="2400" dirty="0" smtClean="0">
                <a:solidFill>
                  <a:srgbClr val="C00000"/>
                </a:solidFill>
              </a:rPr>
              <a:t> vor </a:t>
            </a:r>
            <a:r>
              <a:rPr lang="cs-CZ" sz="2400" dirty="0" smtClean="0"/>
              <a:t>Ski </a:t>
            </a:r>
            <a:r>
              <a:rPr lang="cs-CZ" sz="2400" dirty="0" err="1" smtClean="0"/>
              <a:t>fahren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lernen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c) </a:t>
            </a:r>
            <a:r>
              <a:rPr lang="cs-CZ" sz="2400" dirty="0" err="1" smtClean="0">
                <a:solidFill>
                  <a:srgbClr val="C00000"/>
                </a:solidFill>
              </a:rPr>
              <a:t>Vergiss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Oma</a:t>
            </a:r>
            <a:r>
              <a:rPr lang="cs-CZ" sz="2400" dirty="0" smtClean="0"/>
              <a:t> </a:t>
            </a:r>
            <a:r>
              <a:rPr lang="cs-CZ" sz="2400" dirty="0" err="1" smtClean="0"/>
              <a:t>vom</a:t>
            </a:r>
            <a:r>
              <a:rPr lang="cs-CZ" sz="2400" dirty="0" smtClean="0"/>
              <a:t> </a:t>
            </a:r>
            <a:r>
              <a:rPr lang="cs-CZ" sz="2400" dirty="0" err="1" smtClean="0"/>
              <a:t>Bahnhof</a:t>
            </a:r>
            <a:r>
              <a:rPr lang="cs-CZ" sz="2400" dirty="0" smtClean="0"/>
              <a:t> </a:t>
            </a:r>
            <a:r>
              <a:rPr lang="cs-CZ" sz="2400" dirty="0" err="1" smtClean="0"/>
              <a:t>ab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err="1" smtClean="0"/>
              <a:t>holen</a:t>
            </a:r>
            <a:r>
              <a:rPr lang="cs-CZ" sz="2400" dirty="0" smtClean="0"/>
              <a:t>!*</a:t>
            </a:r>
          </a:p>
          <a:p>
            <a:pPr>
              <a:buNone/>
            </a:pPr>
            <a:r>
              <a:rPr lang="cs-CZ" sz="2400" dirty="0" smtClean="0"/>
              <a:t>d) </a:t>
            </a: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empfehle</a:t>
            </a:r>
            <a:r>
              <a:rPr lang="cs-CZ" sz="2400" dirty="0" smtClean="0"/>
              <a:t> </a:t>
            </a:r>
            <a:r>
              <a:rPr lang="cs-CZ" sz="2400" dirty="0" err="1" smtClean="0"/>
              <a:t>dir</a:t>
            </a:r>
            <a:r>
              <a:rPr lang="cs-CZ" sz="2400" dirty="0" smtClean="0"/>
              <a:t> </a:t>
            </a:r>
            <a:r>
              <a:rPr lang="cs-CZ" sz="2400" dirty="0" err="1" smtClean="0"/>
              <a:t>gesünder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essen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e) </a:t>
            </a:r>
            <a:r>
              <a:rPr lang="cs-CZ" sz="2400" dirty="0" err="1" smtClean="0">
                <a:solidFill>
                  <a:srgbClr val="C00000"/>
                </a:solidFill>
              </a:rPr>
              <a:t>Hört</a:t>
            </a:r>
            <a:r>
              <a:rPr lang="cs-CZ" sz="2400" dirty="0" smtClean="0"/>
              <a:t> </a:t>
            </a:r>
            <a:r>
              <a:rPr lang="cs-CZ" sz="2400" dirty="0" err="1" smtClean="0"/>
              <a:t>doch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auf</a:t>
            </a:r>
            <a:r>
              <a:rPr lang="cs-CZ" sz="2400" dirty="0" smtClean="0"/>
              <a:t>,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ständig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stören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i="1" dirty="0" smtClean="0"/>
              <a:t>*</a:t>
            </a:r>
            <a:r>
              <a:rPr lang="cs-CZ" sz="1600" dirty="0" err="1" smtClean="0"/>
              <a:t>Bei</a:t>
            </a:r>
            <a:r>
              <a:rPr lang="cs-CZ" sz="1600" dirty="0" smtClean="0"/>
              <a:t> Verben </a:t>
            </a:r>
            <a:r>
              <a:rPr lang="cs-CZ" sz="1600" dirty="0" err="1" smtClean="0"/>
              <a:t>mit</a:t>
            </a:r>
            <a:r>
              <a:rPr lang="cs-CZ" sz="1600" dirty="0" smtClean="0"/>
              <a:t> </a:t>
            </a:r>
            <a:r>
              <a:rPr lang="cs-CZ" sz="1600" dirty="0" err="1" smtClean="0"/>
              <a:t>trennbaren</a:t>
            </a:r>
            <a:r>
              <a:rPr lang="cs-CZ" sz="1600" dirty="0" smtClean="0"/>
              <a:t> </a:t>
            </a:r>
            <a:r>
              <a:rPr lang="cs-CZ" sz="1600" dirty="0" err="1" smtClean="0"/>
              <a:t>Präfixen</a:t>
            </a:r>
            <a:r>
              <a:rPr lang="cs-CZ" sz="1600" dirty="0" smtClean="0"/>
              <a:t> </a:t>
            </a:r>
            <a:r>
              <a:rPr lang="cs-CZ" sz="1600" dirty="0" err="1" smtClean="0"/>
              <a:t>steht</a:t>
            </a:r>
            <a:r>
              <a:rPr lang="cs-CZ" sz="1600" dirty="0" smtClean="0"/>
              <a:t> </a:t>
            </a:r>
            <a:r>
              <a:rPr lang="cs-CZ" sz="1600" i="1" dirty="0" smtClean="0"/>
              <a:t>“</a:t>
            </a:r>
            <a:r>
              <a:rPr lang="cs-CZ" sz="1600" i="1" dirty="0" err="1" smtClean="0"/>
              <a:t>zu</a:t>
            </a:r>
            <a:r>
              <a:rPr lang="cs-CZ" sz="1600" i="1" dirty="0" smtClean="0"/>
              <a:t>“ </a:t>
            </a:r>
            <a:r>
              <a:rPr lang="cs-CZ" sz="1600" dirty="0" err="1" smtClean="0"/>
              <a:t>zwischen</a:t>
            </a:r>
            <a:r>
              <a:rPr lang="cs-CZ" sz="1600" dirty="0" smtClean="0"/>
              <a:t> </a:t>
            </a:r>
            <a:r>
              <a:rPr lang="cs-CZ" sz="1600" dirty="0" err="1" smtClean="0"/>
              <a:t>dem</a:t>
            </a:r>
            <a:r>
              <a:rPr lang="cs-CZ" sz="1600" dirty="0" smtClean="0"/>
              <a:t> </a:t>
            </a:r>
            <a:r>
              <a:rPr lang="cs-CZ" sz="1600" dirty="0" err="1" smtClean="0"/>
              <a:t>Präfix</a:t>
            </a:r>
            <a:r>
              <a:rPr lang="cs-CZ" sz="1600" dirty="0" smtClean="0"/>
              <a:t> </a:t>
            </a:r>
            <a:r>
              <a:rPr lang="cs-CZ" sz="1600" dirty="0" err="1" smtClean="0"/>
              <a:t>und</a:t>
            </a:r>
            <a:r>
              <a:rPr lang="cs-CZ" sz="1600" dirty="0" smtClean="0"/>
              <a:t> </a:t>
            </a:r>
            <a:r>
              <a:rPr lang="cs-CZ" sz="1600" dirty="0" err="1" smtClean="0"/>
              <a:t>Verbstamm</a:t>
            </a:r>
            <a:endParaRPr lang="cs-CZ" sz="1600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AC9A0"/>
          </a:solidFill>
        </p:spPr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Infinitiv </a:t>
            </a:r>
            <a:r>
              <a:rPr lang="cs-CZ" dirty="0" err="1" smtClean="0">
                <a:latin typeface="Bookman Old Style" pitchFamily="18" charset="0"/>
              </a:rPr>
              <a:t>mit</a:t>
            </a:r>
            <a:r>
              <a:rPr lang="cs-CZ" dirty="0" smtClean="0">
                <a:latin typeface="Bookman Old Style" pitchFamily="18" charset="0"/>
              </a:rPr>
              <a:t> „</a:t>
            </a:r>
            <a:r>
              <a:rPr lang="cs-CZ" dirty="0" err="1" smtClean="0">
                <a:latin typeface="Bookman Old Style" pitchFamily="18" charset="0"/>
              </a:rPr>
              <a:t>zu</a:t>
            </a:r>
            <a:r>
              <a:rPr lang="cs-CZ" dirty="0" smtClean="0">
                <a:latin typeface="Bookman Old Style" pitchFamily="18" charset="0"/>
              </a:rPr>
              <a:t>“</a:t>
            </a:r>
            <a:r>
              <a:rPr lang="cs-CZ" dirty="0" err="1" smtClean="0">
                <a:latin typeface="Bookman Old Style" pitchFamily="18" charset="0"/>
              </a:rPr>
              <a:t>steht</a:t>
            </a:r>
            <a:r>
              <a:rPr lang="cs-CZ" dirty="0" smtClean="0">
                <a:latin typeface="Bookman Old Style" pitchFamily="18" charset="0"/>
              </a:rPr>
              <a:t> nach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Bookman Old Style" pitchFamily="18" charset="0"/>
              </a:rPr>
              <a:t>2. </a:t>
            </a:r>
            <a:r>
              <a:rPr lang="cs-CZ" sz="2800" dirty="0" err="1" smtClean="0">
                <a:latin typeface="Bookman Old Style" pitchFamily="18" charset="0"/>
              </a:rPr>
              <a:t>Adjektiven</a:t>
            </a:r>
            <a:endParaRPr lang="cs-CZ" sz="2800" dirty="0" smtClean="0">
              <a:latin typeface="Bookman Old Style" pitchFamily="18" charset="0"/>
            </a:endParaRPr>
          </a:p>
          <a:p>
            <a:pPr marL="457200" indent="-457200">
              <a:buAutoNum type="alphaLcParenR"/>
            </a:pPr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einfach</a:t>
            </a:r>
            <a:r>
              <a:rPr lang="cs-CZ" sz="2400" dirty="0" smtClean="0"/>
              <a:t>,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billige</a:t>
            </a:r>
            <a:r>
              <a:rPr lang="cs-CZ" sz="2400" dirty="0" smtClean="0"/>
              <a:t> </a:t>
            </a:r>
            <a:r>
              <a:rPr lang="cs-CZ" sz="2400" dirty="0" err="1" smtClean="0"/>
              <a:t>Wohnung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finden</a:t>
            </a:r>
            <a:r>
              <a:rPr lang="cs-CZ" sz="2400" dirty="0" smtClean="0"/>
              <a:t>.</a:t>
            </a:r>
          </a:p>
          <a:p>
            <a:pPr marL="457200" indent="-457200">
              <a:buAutoNum type="alphaLcParenR" startAt="2"/>
            </a:pPr>
            <a:r>
              <a:rPr lang="cs-CZ" sz="2400" dirty="0" err="1" smtClean="0"/>
              <a:t>Ist</a:t>
            </a:r>
            <a:r>
              <a:rPr lang="cs-CZ" sz="2400" dirty="0" smtClean="0"/>
              <a:t> es </a:t>
            </a:r>
            <a:r>
              <a:rPr lang="cs-CZ" sz="2400" dirty="0" err="1" smtClean="0"/>
              <a:t>dir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peinlich</a:t>
            </a:r>
            <a:r>
              <a:rPr lang="cs-CZ" sz="2400" dirty="0" smtClean="0"/>
              <a:t>, jeden </a:t>
            </a:r>
            <a:r>
              <a:rPr lang="cs-CZ" sz="2400" dirty="0" err="1" smtClean="0"/>
              <a:t>Tag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spät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kommen</a:t>
            </a:r>
            <a:r>
              <a:rPr lang="cs-CZ" sz="2400" dirty="0" smtClean="0"/>
              <a:t>?</a:t>
            </a:r>
          </a:p>
          <a:p>
            <a:pPr marL="457200" indent="-457200">
              <a:buAutoNum type="alphaLcParenR" startAt="3"/>
            </a:pPr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interessant</a:t>
            </a:r>
            <a:r>
              <a:rPr lang="cs-CZ" sz="2400" dirty="0" smtClean="0"/>
              <a:t>, </a:t>
            </a:r>
            <a:r>
              <a:rPr lang="cs-CZ" sz="2400" dirty="0" err="1" smtClean="0"/>
              <a:t>neue</a:t>
            </a:r>
            <a:r>
              <a:rPr lang="cs-CZ" sz="2400" dirty="0" smtClean="0"/>
              <a:t> </a:t>
            </a:r>
            <a:r>
              <a:rPr lang="cs-CZ" sz="2400" dirty="0" err="1" smtClean="0"/>
              <a:t>Leute</a:t>
            </a:r>
            <a:r>
              <a:rPr lang="cs-CZ" sz="2400" dirty="0" smtClean="0"/>
              <a:t> </a:t>
            </a:r>
            <a:r>
              <a:rPr lang="cs-CZ" sz="2400" dirty="0" err="1" smtClean="0"/>
              <a:t>kennen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lernen</a:t>
            </a:r>
            <a:r>
              <a:rPr lang="cs-CZ" sz="2400" dirty="0" smtClean="0"/>
              <a:t>.</a:t>
            </a:r>
          </a:p>
          <a:p>
            <a:pPr marL="457200" indent="-457200">
              <a:buNone/>
            </a:pPr>
            <a:endParaRPr lang="cs-CZ" sz="2400" dirty="0"/>
          </a:p>
          <a:p>
            <a:pPr marL="457200" indent="-457200">
              <a:buNone/>
            </a:pPr>
            <a:r>
              <a:rPr lang="cs-CZ" sz="2800" dirty="0" smtClean="0">
                <a:latin typeface="Bookman Old Style" pitchFamily="18" charset="0"/>
              </a:rPr>
              <a:t>3. </a:t>
            </a:r>
            <a:r>
              <a:rPr lang="cs-CZ" sz="2800" dirty="0" err="1" smtClean="0">
                <a:latin typeface="Bookman Old Style" pitchFamily="18" charset="0"/>
              </a:rPr>
              <a:t>Substantiven</a:t>
            </a:r>
            <a:endParaRPr lang="cs-CZ" sz="2800" dirty="0" smtClean="0">
              <a:latin typeface="Bookman Old Style" pitchFamily="18" charset="0"/>
            </a:endParaRPr>
          </a:p>
          <a:p>
            <a:pPr marL="457200" indent="-457200">
              <a:buNone/>
            </a:pPr>
            <a:r>
              <a:rPr lang="cs-CZ" sz="2400" dirty="0" smtClean="0"/>
              <a:t>a)   Es </a:t>
            </a:r>
            <a:r>
              <a:rPr lang="cs-CZ" sz="2400" dirty="0" err="1" smtClean="0"/>
              <a:t>war</a:t>
            </a:r>
            <a:r>
              <a:rPr lang="cs-CZ" sz="2400" dirty="0" smtClean="0"/>
              <a:t> </a:t>
            </a:r>
            <a:r>
              <a:rPr lang="cs-CZ" sz="2400" dirty="0" err="1" smtClean="0"/>
              <a:t>immer</a:t>
            </a:r>
            <a:r>
              <a:rPr lang="cs-CZ" sz="2400" dirty="0" smtClean="0"/>
              <a:t> </a:t>
            </a:r>
            <a:r>
              <a:rPr lang="cs-CZ" sz="2400" dirty="0" err="1" smtClean="0"/>
              <a:t>sein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Wunsch</a:t>
            </a:r>
            <a:r>
              <a:rPr lang="cs-CZ" sz="2400" dirty="0" smtClean="0"/>
              <a:t> gut </a:t>
            </a:r>
            <a:r>
              <a:rPr lang="cs-CZ" sz="2400" dirty="0" err="1" smtClean="0"/>
              <a:t>schwimmen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können</a:t>
            </a:r>
            <a:r>
              <a:rPr lang="cs-CZ" sz="2400" dirty="0" smtClean="0"/>
              <a:t>.</a:t>
            </a:r>
          </a:p>
          <a:p>
            <a:pPr marL="457200" indent="-457200">
              <a:buNone/>
            </a:pPr>
            <a:r>
              <a:rPr lang="cs-CZ" sz="2400" dirty="0" smtClean="0"/>
              <a:t>b)   </a:t>
            </a:r>
            <a:r>
              <a:rPr lang="cs-CZ" sz="2400" dirty="0" err="1" smtClean="0"/>
              <a:t>Sara</a:t>
            </a:r>
            <a:r>
              <a:rPr lang="cs-CZ" sz="2400" dirty="0" smtClean="0"/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keine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Lust</a:t>
            </a:r>
            <a:r>
              <a:rPr lang="cs-CZ" sz="2400" dirty="0" smtClean="0"/>
              <a:t> </a:t>
            </a:r>
            <a:r>
              <a:rPr lang="cs-CZ" sz="2400" dirty="0" err="1" smtClean="0"/>
              <a:t>auf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Lande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leben</a:t>
            </a:r>
            <a:r>
              <a:rPr lang="cs-CZ" sz="2400" dirty="0" smtClean="0"/>
              <a:t>.</a:t>
            </a:r>
          </a:p>
          <a:p>
            <a:pPr marL="457200" indent="-457200">
              <a:buAutoNum type="alphaLcParenR" startAt="3"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haben</a:t>
            </a:r>
            <a:r>
              <a:rPr lang="cs-CZ" sz="2400" dirty="0" smtClean="0"/>
              <a:t> </a:t>
            </a:r>
            <a:r>
              <a:rPr lang="cs-CZ" sz="2400" dirty="0" err="1" smtClean="0"/>
              <a:t>keine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Angst</a:t>
            </a:r>
            <a:r>
              <a:rPr lang="cs-CZ" sz="2400" dirty="0" smtClean="0"/>
              <a:t>, </a:t>
            </a:r>
            <a:r>
              <a:rPr lang="cs-CZ" sz="2400" dirty="0" err="1" smtClean="0"/>
              <a:t>spät</a:t>
            </a:r>
            <a:r>
              <a:rPr lang="cs-CZ" sz="2400" dirty="0" smtClean="0"/>
              <a:t> </a:t>
            </a:r>
            <a:r>
              <a:rPr lang="cs-CZ" sz="2400" dirty="0" err="1" smtClean="0"/>
              <a:t>abends</a:t>
            </a:r>
            <a:r>
              <a:rPr lang="cs-CZ" sz="2400" dirty="0" smtClean="0"/>
              <a:t> durch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Großstadt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zu</a:t>
            </a:r>
            <a:r>
              <a:rPr lang="cs-CZ" sz="2400" dirty="0" smtClean="0"/>
              <a:t>  </a:t>
            </a:r>
            <a:r>
              <a:rPr lang="cs-CZ" sz="2400" dirty="0" err="1" smtClean="0"/>
              <a:t>gehen</a:t>
            </a:r>
            <a:r>
              <a:rPr lang="cs-CZ" sz="2400" dirty="0" smtClean="0"/>
              <a:t>  </a:t>
            </a:r>
          </a:p>
          <a:p>
            <a:pPr marL="457200" indent="-457200">
              <a:buNone/>
            </a:pPr>
            <a:r>
              <a:rPr lang="cs-CZ" sz="2400" dirty="0" smtClean="0"/>
              <a:t>*</a:t>
            </a:r>
            <a:r>
              <a:rPr lang="cs-CZ" sz="1400" dirty="0" err="1" smtClean="0"/>
              <a:t>Das</a:t>
            </a:r>
            <a:r>
              <a:rPr lang="cs-CZ" sz="2400" dirty="0" smtClean="0"/>
              <a:t> </a:t>
            </a:r>
            <a:r>
              <a:rPr lang="cs-CZ" sz="1400" dirty="0" err="1" smtClean="0"/>
              <a:t>Komma</a:t>
            </a:r>
            <a:r>
              <a:rPr lang="cs-CZ" sz="1400" dirty="0" smtClean="0"/>
              <a:t> </a:t>
            </a:r>
            <a:r>
              <a:rPr lang="cs-CZ" sz="1400" dirty="0" err="1" smtClean="0"/>
              <a:t>steht</a:t>
            </a:r>
            <a:r>
              <a:rPr lang="cs-CZ" sz="1400" dirty="0" smtClean="0"/>
              <a:t> </a:t>
            </a:r>
            <a:r>
              <a:rPr lang="cs-CZ" sz="1400" dirty="0" err="1" smtClean="0"/>
              <a:t>meist</a:t>
            </a:r>
            <a:r>
              <a:rPr lang="cs-CZ" sz="1400" dirty="0" smtClean="0"/>
              <a:t> </a:t>
            </a:r>
            <a:r>
              <a:rPr lang="cs-CZ" sz="1400" dirty="0" err="1" smtClean="0"/>
              <a:t>nur</a:t>
            </a:r>
            <a:r>
              <a:rPr lang="cs-CZ" sz="1400" dirty="0" smtClean="0"/>
              <a:t> </a:t>
            </a:r>
            <a:r>
              <a:rPr lang="cs-CZ" sz="1400" dirty="0" err="1" smtClean="0"/>
              <a:t>bei</a:t>
            </a:r>
            <a:r>
              <a:rPr lang="cs-CZ" sz="1400" dirty="0" smtClean="0"/>
              <a:t> </a:t>
            </a:r>
            <a:r>
              <a:rPr lang="cs-CZ" sz="1400" dirty="0" err="1" smtClean="0"/>
              <a:t>längeren</a:t>
            </a:r>
            <a:r>
              <a:rPr lang="cs-CZ" sz="1400" dirty="0" smtClean="0"/>
              <a:t> </a:t>
            </a:r>
            <a:r>
              <a:rPr lang="cs-CZ" sz="1400" dirty="0" err="1" smtClean="0"/>
              <a:t>Infinitivkonstruktionen</a:t>
            </a:r>
            <a:r>
              <a:rPr lang="cs-CZ" sz="1400" dirty="0" smtClean="0"/>
              <a:t> oder </a:t>
            </a:r>
            <a:r>
              <a:rPr lang="cs-CZ" sz="1400" dirty="0" err="1" smtClean="0"/>
              <a:t>bei</a:t>
            </a:r>
            <a:r>
              <a:rPr lang="cs-CZ" sz="1400" dirty="0" smtClean="0"/>
              <a:t> </a:t>
            </a:r>
            <a:r>
              <a:rPr lang="cs-CZ" sz="1400" dirty="0" err="1" smtClean="0"/>
              <a:t>Betonung</a:t>
            </a:r>
            <a:r>
              <a:rPr lang="cs-CZ" sz="1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800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>
                <a:latin typeface="Bookman Old Style" pitchFamily="18" charset="0"/>
              </a:rPr>
              <a:t>Und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jetzt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müssen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wir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err="1" smtClean="0">
                <a:latin typeface="Bookman Old Style" pitchFamily="18" charset="0"/>
              </a:rPr>
              <a:t>üben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0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4000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Bookman Old Style" pitchFamily="18" charset="0"/>
              </a:rPr>
              <a:t>			   </a:t>
            </a:r>
            <a:r>
              <a:rPr lang="cs-CZ" sz="4000" dirty="0" err="1" smtClean="0">
                <a:latin typeface="Bookman Old Style" pitchFamily="18" charset="0"/>
              </a:rPr>
              <a:t>Viel</a:t>
            </a:r>
            <a:r>
              <a:rPr lang="cs-CZ" sz="4000" dirty="0" smtClean="0">
                <a:latin typeface="Bookman Old Style" pitchFamily="18" charset="0"/>
              </a:rPr>
              <a:t> </a:t>
            </a:r>
            <a:r>
              <a:rPr lang="cs-CZ" sz="4000" dirty="0" err="1" smtClean="0">
                <a:latin typeface="Bookman Old Style" pitchFamily="18" charset="0"/>
              </a:rPr>
              <a:t>Spaß</a:t>
            </a:r>
            <a:r>
              <a:rPr lang="cs-CZ" sz="4000" dirty="0" smtClean="0">
                <a:latin typeface="Bookman Old Style" pitchFamily="18" charset="0"/>
              </a:rPr>
              <a:t>!</a:t>
            </a:r>
          </a:p>
          <a:p>
            <a:pPr>
              <a:buNone/>
            </a:pPr>
            <a:endParaRPr lang="cs-CZ" sz="4000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Bookman Old Style" pitchFamily="18" charset="0"/>
                <a:sym typeface="Wingdings" pitchFamily="2" charset="2"/>
              </a:rPr>
              <a:t>				   </a:t>
            </a:r>
            <a:r>
              <a:rPr lang="cs-CZ" sz="7200" dirty="0" smtClean="0">
                <a:latin typeface="Bookman Old Style" pitchFamily="18" charset="0"/>
                <a:sym typeface="Wingdings" pitchFamily="2" charset="2"/>
              </a:rPr>
              <a:t></a:t>
            </a:r>
            <a:endParaRPr lang="cs-CZ" sz="72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Prezentace je vlastním </a:t>
            </a:r>
            <a:r>
              <a:rPr lang="cs-CZ" sz="2000" smtClean="0"/>
              <a:t>dílem autorky.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 marL="0">
              <a:spcBef>
                <a:spcPts val="0"/>
              </a:spcBef>
              <a:buNone/>
            </a:pPr>
            <a:r>
              <a:rPr lang="cs-CZ" sz="2000" dirty="0" smtClean="0"/>
              <a:t>Materiály jsou určeny pro bezplatné používání pro potřeby výuky a vzdělávání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dirty="0" smtClean="0"/>
              <a:t>na všech typech škol a školských zařízení. Jakékoliv další využití podléhá </a:t>
            </a:r>
          </a:p>
          <a:p>
            <a:pPr marL="0">
              <a:spcBef>
                <a:spcPts val="0"/>
              </a:spcBef>
              <a:buNone/>
            </a:pPr>
            <a:r>
              <a:rPr lang="cs-CZ" sz="2000" dirty="0" smtClean="0"/>
              <a:t>autorskému zákonu.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500</Words>
  <Application>Microsoft Office PowerPoint</Application>
  <PresentationFormat>Předvádění na obrazovce (4:3)</PresentationFormat>
  <Paragraphs>122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      </vt:lpstr>
      <vt:lpstr> Lies die Sätze vor und übersetze sie ! </vt:lpstr>
      <vt:lpstr>Wovon ist der Infinitiv abhängig?</vt:lpstr>
      <vt:lpstr>Infinitiv ohne „zu“</vt:lpstr>
      <vt:lpstr>Üben Sie!  Übersetzen Sie!</vt:lpstr>
      <vt:lpstr>Infinitiv mit „zu“steht nach</vt:lpstr>
      <vt:lpstr>Infinitiv mit „zu“steht nach</vt:lpstr>
      <vt:lpstr>Und jetzt müssen wir üben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Efka</dc:creator>
  <cp:lastModifiedBy>ZMunducE</cp:lastModifiedBy>
  <cp:revision>85</cp:revision>
  <dcterms:created xsi:type="dcterms:W3CDTF">2012-12-29T18:45:02Z</dcterms:created>
  <dcterms:modified xsi:type="dcterms:W3CDTF">2013-01-04T08:50:42Z</dcterms:modified>
</cp:coreProperties>
</file>