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48" r:id="rId1"/>
  </p:sldMasterIdLst>
  <p:sldIdLst>
    <p:sldId id="262" r:id="rId2"/>
    <p:sldId id="305" r:id="rId3"/>
    <p:sldId id="314" r:id="rId4"/>
    <p:sldId id="311" r:id="rId5"/>
    <p:sldId id="304" r:id="rId6"/>
    <p:sldId id="306" r:id="rId7"/>
    <p:sldId id="315" r:id="rId8"/>
    <p:sldId id="307" r:id="rId9"/>
    <p:sldId id="316" r:id="rId10"/>
    <p:sldId id="308" r:id="rId11"/>
    <p:sldId id="309" r:id="rId12"/>
    <p:sldId id="312" r:id="rId13"/>
    <p:sldId id="313" r:id="rId14"/>
    <p:sldId id="310" r:id="rId15"/>
    <p:sldId id="317" r:id="rId16"/>
    <p:sldId id="30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4702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1178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4705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3923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2534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9182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29161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3664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568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47453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27411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5619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65253664"/>
              </p:ext>
            </p:extLst>
          </p:nvPr>
        </p:nvGraphicFramePr>
        <p:xfrm>
          <a:off x="1368425" y="2924944"/>
          <a:ext cx="6405925" cy="278892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Medková Blanka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VY_32_INOVACE_11A_3_Německo – Svatá říše římská</a:t>
                      </a:r>
                      <a:endParaRPr lang="cs-CZ" sz="11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11A_Dě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7.roč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dne 11. 10. 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2011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ve třídě 7. B 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určen k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výkladu učiva v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raném středověku 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-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Svaté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říši římské. Obrazový materiál vytvoří žákům konkrétnější představu k této probírané problematice.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tint val="40000"/>
                <a:satMod val="350000"/>
              </a:schemeClr>
            </a:gs>
            <a:gs pos="75000">
              <a:schemeClr val="bg1">
                <a:lumMod val="85000"/>
              </a:schemeClr>
            </a:gs>
            <a:gs pos="100000">
              <a:schemeClr val="bg2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Bookman Old Style" pitchFamily="18" charset="0"/>
              </a:rPr>
              <a:t>Raný středověk - Dějiny významných států a národů v Evropě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5000" dirty="0" smtClean="0">
                <a:solidFill>
                  <a:srgbClr val="FF0000"/>
                </a:solidFill>
                <a:latin typeface="Bookman Old Style" pitchFamily="18" charset="0"/>
              </a:rPr>
              <a:t>Německo – Svatá říše římská</a:t>
            </a:r>
          </a:p>
          <a:p>
            <a:endParaRPr lang="cs-CZ" sz="5000" dirty="0">
              <a:solidFill>
                <a:srgbClr val="FF0000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84221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tint val="40000"/>
                <a:satMod val="350000"/>
              </a:schemeClr>
            </a:gs>
            <a:gs pos="75000">
              <a:schemeClr val="bg1">
                <a:lumMod val="85000"/>
              </a:schemeClr>
            </a:gs>
            <a:gs pos="100000">
              <a:schemeClr val="bg2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33915"/>
            <a:ext cx="6944246" cy="58525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5708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tint val="40000"/>
                <a:satMod val="350000"/>
              </a:schemeClr>
            </a:gs>
            <a:gs pos="75000">
              <a:schemeClr val="bg1">
                <a:lumMod val="85000"/>
              </a:schemeClr>
            </a:gs>
            <a:gs pos="100000">
              <a:schemeClr val="bg2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Rozpad francké říše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892480" cy="4896544"/>
          </a:xfrm>
        </p:spPr>
        <p:txBody>
          <a:bodyPr>
            <a:noAutofit/>
          </a:bodyPr>
          <a:lstStyle/>
          <a:p>
            <a:pPr>
              <a:lnSpc>
                <a:spcPct val="220000"/>
              </a:lnSpc>
            </a:pPr>
            <a:r>
              <a:rPr lang="cs-CZ" sz="2300" dirty="0" smtClean="0">
                <a:latin typeface="Bookman Old Style" pitchFamily="18" charset="0"/>
              </a:rPr>
              <a:t>boje o moc mezi vnuky Karla Velikého</a:t>
            </a:r>
          </a:p>
          <a:p>
            <a:pPr>
              <a:lnSpc>
                <a:spcPct val="220000"/>
              </a:lnSpc>
            </a:pPr>
            <a:r>
              <a:rPr lang="cs-CZ" sz="2300" dirty="0" smtClean="0">
                <a:latin typeface="Bookman Old Style" pitchFamily="18" charset="0"/>
              </a:rPr>
              <a:t>2. polovina 9. století – francká říše rozdělena na dvě části</a:t>
            </a:r>
          </a:p>
          <a:p>
            <a:pPr marL="0" indent="0">
              <a:lnSpc>
                <a:spcPct val="220000"/>
              </a:lnSpc>
              <a:buNone/>
            </a:pPr>
            <a:r>
              <a:rPr lang="cs-CZ" sz="2300" dirty="0" smtClean="0">
                <a:latin typeface="Bookman Old Style" pitchFamily="18" charset="0"/>
              </a:rPr>
              <a:t>	1. </a:t>
            </a:r>
            <a:r>
              <a:rPr lang="cs-CZ" sz="2300" dirty="0" smtClean="0">
                <a:solidFill>
                  <a:srgbClr val="FF0000"/>
                </a:solidFill>
                <a:latin typeface="Bookman Old Style" pitchFamily="18" charset="0"/>
              </a:rPr>
              <a:t>V</a:t>
            </a:r>
            <a:r>
              <a:rPr lang="cs-CZ" sz="2300" dirty="0" smtClean="0">
                <a:solidFill>
                  <a:srgbClr val="FF0000"/>
                </a:solidFill>
                <a:latin typeface="Bookman Old Style" pitchFamily="18" charset="0"/>
              </a:rPr>
              <a:t>ýchodofranckou </a:t>
            </a:r>
            <a:r>
              <a:rPr lang="cs-CZ" sz="2300" dirty="0" smtClean="0">
                <a:solidFill>
                  <a:srgbClr val="FF0000"/>
                </a:solidFill>
                <a:latin typeface="Bookman Old Style" pitchFamily="18" charset="0"/>
              </a:rPr>
              <a:t>říši 	(Německo, resp. 						          Svatá říše římská)</a:t>
            </a:r>
          </a:p>
          <a:p>
            <a:pPr marL="0" indent="0">
              <a:lnSpc>
                <a:spcPct val="220000"/>
              </a:lnSpc>
              <a:buNone/>
            </a:pPr>
            <a:r>
              <a:rPr lang="cs-CZ" sz="2300" dirty="0" smtClean="0">
                <a:latin typeface="Bookman Old Style" pitchFamily="18" charset="0"/>
              </a:rPr>
              <a:t>	2. </a:t>
            </a:r>
            <a:r>
              <a:rPr lang="cs-CZ" sz="2300" dirty="0" smtClean="0">
                <a:latin typeface="Bookman Old Style" pitchFamily="18" charset="0"/>
              </a:rPr>
              <a:t>Západofranckou </a:t>
            </a:r>
            <a:r>
              <a:rPr lang="cs-CZ" sz="2300" dirty="0" smtClean="0">
                <a:latin typeface="Bookman Old Style" pitchFamily="18" charset="0"/>
              </a:rPr>
              <a:t>říši	(Francie)</a:t>
            </a:r>
          </a:p>
        </p:txBody>
      </p:sp>
    </p:spTree>
    <p:extLst>
      <p:ext uri="{BB962C8B-B14F-4D97-AF65-F5344CB8AC3E}">
        <p14:creationId xmlns:p14="http://schemas.microsoft.com/office/powerpoint/2010/main" xmlns="" val="3939531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tint val="40000"/>
                <a:satMod val="350000"/>
              </a:schemeClr>
            </a:gs>
            <a:gs pos="75000">
              <a:schemeClr val="bg1">
                <a:lumMod val="85000"/>
              </a:schemeClr>
            </a:gs>
            <a:gs pos="100000">
              <a:schemeClr val="bg2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Německo – Svatá říše římská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>
              <a:lnSpc>
                <a:spcPct val="200000"/>
              </a:lnSpc>
            </a:pPr>
            <a:r>
              <a:rPr lang="cs-CZ" dirty="0" smtClean="0">
                <a:latin typeface="Bookman Old Style" pitchFamily="18" charset="0"/>
              </a:rPr>
              <a:t>rozpad na řadu samostatných knížectví a vévodství</a:t>
            </a:r>
          </a:p>
          <a:p>
            <a:pPr algn="just">
              <a:lnSpc>
                <a:spcPct val="200000"/>
              </a:lnSpc>
            </a:pPr>
            <a:r>
              <a:rPr lang="cs-CZ" dirty="0" smtClean="0">
                <a:latin typeface="Bookman Old Style" pitchFamily="18" charset="0"/>
              </a:rPr>
              <a:t>ohrožení nájezdy kočovných Maďarů</a:t>
            </a:r>
          </a:p>
          <a:p>
            <a:pPr algn="just">
              <a:lnSpc>
                <a:spcPct val="200000"/>
              </a:lnSpc>
            </a:pPr>
            <a:r>
              <a:rPr lang="cs-CZ" dirty="0" smtClean="0">
                <a:latin typeface="Bookman Old Style" pitchFamily="18" charset="0"/>
              </a:rPr>
              <a:t>z důvodu ochrany potřeba sjednocení pod vedení schopného panovníka</a:t>
            </a:r>
            <a:endParaRPr lang="cs-CZ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77763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tint val="40000"/>
                <a:satMod val="350000"/>
              </a:schemeClr>
            </a:gs>
            <a:gs pos="75000">
              <a:schemeClr val="bg1">
                <a:lumMod val="85000"/>
              </a:schemeClr>
            </a:gs>
            <a:gs pos="100000">
              <a:schemeClr val="bg2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Jindřich Ptáčník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200000"/>
              </a:lnSpc>
            </a:pPr>
            <a:r>
              <a:rPr lang="cs-CZ" dirty="0" smtClean="0">
                <a:latin typeface="Bookman Old Style" pitchFamily="18" charset="0"/>
              </a:rPr>
              <a:t>saský vévoda</a:t>
            </a:r>
          </a:p>
          <a:p>
            <a:pPr>
              <a:lnSpc>
                <a:spcPct val="200000"/>
              </a:lnSpc>
            </a:pPr>
            <a:r>
              <a:rPr lang="cs-CZ" dirty="0" smtClean="0">
                <a:latin typeface="Bookman Old Style" pitchFamily="18" charset="0"/>
              </a:rPr>
              <a:t>zánik východofrancké říše</a:t>
            </a:r>
          </a:p>
          <a:p>
            <a:pPr>
              <a:lnSpc>
                <a:spcPct val="200000"/>
              </a:lnSpc>
            </a:pPr>
            <a:r>
              <a:rPr lang="cs-CZ" dirty="0" smtClean="0">
                <a:latin typeface="Bookman Old Style" pitchFamily="18" charset="0"/>
              </a:rPr>
              <a:t>vznik německého království – Svatá říše římská</a:t>
            </a:r>
          </a:p>
          <a:p>
            <a:pPr>
              <a:lnSpc>
                <a:spcPct val="200000"/>
              </a:lnSpc>
            </a:pPr>
            <a:r>
              <a:rPr lang="cs-CZ" dirty="0" smtClean="0">
                <a:latin typeface="Bookman Old Style" pitchFamily="18" charset="0"/>
              </a:rPr>
              <a:t>tradice – král této země volený</a:t>
            </a:r>
          </a:p>
        </p:txBody>
      </p:sp>
    </p:spTree>
    <p:extLst>
      <p:ext uri="{BB962C8B-B14F-4D97-AF65-F5344CB8AC3E}">
        <p14:creationId xmlns:p14="http://schemas.microsoft.com/office/powerpoint/2010/main" xmlns="" val="1047716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tint val="40000"/>
                <a:satMod val="350000"/>
              </a:schemeClr>
            </a:gs>
            <a:gs pos="75000">
              <a:schemeClr val="bg1">
                <a:lumMod val="85000"/>
              </a:schemeClr>
            </a:gs>
            <a:gs pos="100000">
              <a:schemeClr val="bg2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2708920"/>
            <a:ext cx="2314600" cy="1143000"/>
          </a:xfrm>
        </p:spPr>
        <p:txBody>
          <a:bodyPr>
            <a:noAutofit/>
          </a:bodyPr>
          <a:lstStyle/>
          <a:p>
            <a:r>
              <a:rPr lang="cs-CZ" sz="5000" b="1" dirty="0" smtClean="0"/>
              <a:t>Jindřich Ptáčník</a:t>
            </a:r>
            <a:endParaRPr lang="cs-CZ" sz="50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32656"/>
            <a:ext cx="4844951" cy="61355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498181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tint val="40000"/>
                <a:satMod val="350000"/>
              </a:schemeClr>
            </a:gs>
            <a:gs pos="75000">
              <a:schemeClr val="bg1">
                <a:lumMod val="85000"/>
              </a:schemeClr>
            </a:gs>
            <a:gs pos="100000">
              <a:schemeClr val="bg2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Otoni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lnSpc>
                <a:spcPct val="200000"/>
              </a:lnSpc>
            </a:pPr>
            <a:r>
              <a:rPr lang="cs-CZ" dirty="0" smtClean="0">
                <a:latin typeface="Bookman Old Style" pitchFamily="18" charset="0"/>
              </a:rPr>
              <a:t>Jindřich Ptáčník nad Maďary zvítězil</a:t>
            </a:r>
          </a:p>
          <a:p>
            <a:pPr>
              <a:lnSpc>
                <a:spcPct val="200000"/>
              </a:lnSpc>
            </a:pPr>
            <a:r>
              <a:rPr lang="cs-CZ" dirty="0" smtClean="0">
                <a:latin typeface="Bookman Old Style" pitchFamily="18" charset="0"/>
              </a:rPr>
              <a:t>definitivní porážka Maďarů – Ota I. – syn Jindřicha Ptáčníka        r. 955 bitva na řece Lechu – pomoc českého knížete Boleslava I.</a:t>
            </a:r>
          </a:p>
          <a:p>
            <a:pPr>
              <a:lnSpc>
                <a:spcPct val="200000"/>
              </a:lnSpc>
            </a:pPr>
            <a:r>
              <a:rPr lang="cs-CZ" dirty="0" smtClean="0">
                <a:latin typeface="Bookman Old Style" pitchFamily="18" charset="0"/>
              </a:rPr>
              <a:t>v důsledku této porážky – Maďaři – Podunajská nížina – založení vlastního státu – uherské království (Uhry)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2187269" y="3140968"/>
            <a:ext cx="489204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42131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tint val="40000"/>
                <a:satMod val="350000"/>
              </a:schemeClr>
            </a:gs>
            <a:gs pos="75000">
              <a:schemeClr val="bg1">
                <a:lumMod val="85000"/>
              </a:schemeClr>
            </a:gs>
            <a:gs pos="100000">
              <a:schemeClr val="bg2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Bitva na řece Lechu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268760"/>
            <a:ext cx="8019682" cy="48904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6409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tint val="40000"/>
                <a:satMod val="350000"/>
              </a:schemeClr>
            </a:gs>
            <a:gs pos="75000">
              <a:schemeClr val="bg1">
                <a:lumMod val="85000"/>
              </a:schemeClr>
            </a:gs>
            <a:gs pos="100000">
              <a:schemeClr val="bg2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Otoni – Ota I.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algn="just">
              <a:lnSpc>
                <a:spcPct val="200000"/>
              </a:lnSpc>
            </a:pPr>
            <a:r>
              <a:rPr lang="cs-CZ" dirty="0" smtClean="0">
                <a:latin typeface="Bookman Old Style" pitchFamily="18" charset="0"/>
              </a:rPr>
              <a:t>vláda s pomocí církve</a:t>
            </a:r>
          </a:p>
          <a:p>
            <a:pPr algn="just">
              <a:lnSpc>
                <a:spcPct val="200000"/>
              </a:lnSpc>
            </a:pPr>
            <a:r>
              <a:rPr lang="cs-CZ" dirty="0" smtClean="0">
                <a:latin typeface="Bookman Old Style" pitchFamily="18" charset="0"/>
              </a:rPr>
              <a:t>ovládnutí severní Itálie</a:t>
            </a:r>
          </a:p>
          <a:p>
            <a:pPr algn="just">
              <a:lnSpc>
                <a:spcPct val="200000"/>
              </a:lnSpc>
            </a:pPr>
            <a:r>
              <a:rPr lang="cs-CZ" dirty="0" smtClean="0">
                <a:latin typeface="Bookman Old Style" pitchFamily="18" charset="0"/>
              </a:rPr>
              <a:t>r. 962 papež korunoval Otu I. na císaře v Římě</a:t>
            </a:r>
          </a:p>
          <a:p>
            <a:pPr algn="just">
              <a:lnSpc>
                <a:spcPct val="200000"/>
              </a:lnSpc>
            </a:pPr>
            <a:r>
              <a:rPr lang="cs-CZ" dirty="0" smtClean="0">
                <a:latin typeface="Bookman Old Style" pitchFamily="18" charset="0"/>
              </a:rPr>
              <a:t>Otonská renesance 10. století – snaha o vzkříšení zaniklé říše římské, podpora umění, vzdělanosti a kultury -  Ota I., II., III.</a:t>
            </a:r>
          </a:p>
        </p:txBody>
      </p:sp>
    </p:spTree>
    <p:extLst>
      <p:ext uri="{BB962C8B-B14F-4D97-AF65-F5344CB8AC3E}">
        <p14:creationId xmlns:p14="http://schemas.microsoft.com/office/powerpoint/2010/main" xmlns="" val="3895228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tint val="40000"/>
                <a:satMod val="350000"/>
              </a:schemeClr>
            </a:gs>
            <a:gs pos="75000">
              <a:schemeClr val="bg1">
                <a:lumMod val="85000"/>
              </a:schemeClr>
            </a:gs>
            <a:gs pos="100000">
              <a:schemeClr val="bg2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Bookman Old Style" pitchFamily="18" charset="0"/>
              </a:rPr>
              <a:t>Boj o moc mezi císařem Jindřichem IV. a papežem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425355"/>
          </a:xfrm>
        </p:spPr>
        <p:txBody>
          <a:bodyPr>
            <a:normAutofit fontScale="92500"/>
          </a:bodyPr>
          <a:lstStyle/>
          <a:p>
            <a:pPr>
              <a:lnSpc>
                <a:spcPct val="200000"/>
              </a:lnSpc>
            </a:pPr>
            <a:r>
              <a:rPr lang="cs-CZ" dirty="0" smtClean="0">
                <a:latin typeface="Bookman Old Style" pitchFamily="18" charset="0"/>
              </a:rPr>
              <a:t>konec 11. století – papež Řehoř VII. </a:t>
            </a:r>
          </a:p>
          <a:p>
            <a:pPr lvl="1">
              <a:lnSpc>
                <a:spcPct val="200000"/>
              </a:lnSpc>
            </a:pPr>
            <a:r>
              <a:rPr lang="cs-CZ" dirty="0" smtClean="0">
                <a:latin typeface="Bookman Old Style" pitchFamily="18" charset="0"/>
              </a:rPr>
              <a:t>papež je víc než císař</a:t>
            </a:r>
          </a:p>
          <a:p>
            <a:pPr lvl="1">
              <a:lnSpc>
                <a:spcPct val="200000"/>
              </a:lnSpc>
            </a:pPr>
            <a:r>
              <a:rPr lang="cs-CZ" dirty="0" smtClean="0">
                <a:latin typeface="Bookman Old Style" pitchFamily="18" charset="0"/>
              </a:rPr>
              <a:t>nikdo jiný než papež nemůže provádět investituru (=dosazování duchovní do jejich úřadů)</a:t>
            </a:r>
          </a:p>
          <a:p>
            <a:pPr marL="457200" lvl="1" indent="0">
              <a:lnSpc>
                <a:spcPct val="200000"/>
              </a:lnSpc>
              <a:buNone/>
            </a:pPr>
            <a:endParaRPr lang="cs-CZ" dirty="0">
              <a:latin typeface="Bookman Old Style" pitchFamily="18" charset="0"/>
            </a:endParaRPr>
          </a:p>
          <a:p>
            <a:pPr marL="0" indent="0">
              <a:lnSpc>
                <a:spcPct val="200000"/>
              </a:lnSpc>
              <a:buNone/>
            </a:pPr>
            <a:endParaRPr lang="cs-CZ" dirty="0" smtClean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30117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tint val="40000"/>
                <a:satMod val="350000"/>
              </a:schemeClr>
            </a:gs>
            <a:gs pos="75000">
              <a:schemeClr val="bg1">
                <a:lumMod val="85000"/>
              </a:schemeClr>
            </a:gs>
            <a:gs pos="100000">
              <a:schemeClr val="bg2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Bookman Old Style" pitchFamily="18" charset="0"/>
              </a:rPr>
              <a:t>Boj o moc mezi císařem Jindřichem IV. a papežem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425355"/>
          </a:xfrm>
        </p:spPr>
        <p:txBody>
          <a:bodyPr>
            <a:normAutofit fontScale="85000" lnSpcReduction="10000"/>
          </a:bodyPr>
          <a:lstStyle/>
          <a:p>
            <a:pPr algn="just">
              <a:lnSpc>
                <a:spcPct val="200000"/>
              </a:lnSpc>
            </a:pPr>
            <a:r>
              <a:rPr lang="cs-CZ" dirty="0" smtClean="0">
                <a:latin typeface="Bookman Old Style" pitchFamily="18" charset="0"/>
              </a:rPr>
              <a:t>boj o moc mezi císařem a papežem</a:t>
            </a:r>
          </a:p>
          <a:p>
            <a:pPr algn="just">
              <a:lnSpc>
                <a:spcPct val="200000"/>
              </a:lnSpc>
            </a:pPr>
            <a:r>
              <a:rPr lang="cs-CZ" dirty="0" smtClean="0">
                <a:latin typeface="Bookman Old Style" pitchFamily="18" charset="0"/>
              </a:rPr>
              <a:t>papež prohlásil císaře za sesazeného</a:t>
            </a:r>
          </a:p>
          <a:p>
            <a:pPr algn="just">
              <a:lnSpc>
                <a:spcPct val="200000"/>
              </a:lnSpc>
            </a:pPr>
            <a:r>
              <a:rPr lang="cs-CZ" dirty="0" smtClean="0">
                <a:latin typeface="Bookman Old Style" pitchFamily="18" charset="0"/>
              </a:rPr>
              <a:t>povstání nepřátel proti Jindřichovi</a:t>
            </a:r>
          </a:p>
          <a:p>
            <a:pPr algn="just">
              <a:lnSpc>
                <a:spcPct val="200000"/>
              </a:lnSpc>
            </a:pPr>
            <a:r>
              <a:rPr lang="cs-CZ" dirty="0" smtClean="0">
                <a:latin typeface="Bookman Old Style" pitchFamily="18" charset="0"/>
              </a:rPr>
              <a:t>věrnost císaři - český kníže Vratislav II. (odměna – 1085 královská koruna)</a:t>
            </a:r>
            <a:endParaRPr lang="cs-CZ" dirty="0">
              <a:latin typeface="Bookman Old Style" pitchFamily="18" charset="0"/>
            </a:endParaRPr>
          </a:p>
          <a:p>
            <a:pPr marL="0" indent="0">
              <a:lnSpc>
                <a:spcPct val="200000"/>
              </a:lnSpc>
              <a:buNone/>
            </a:pPr>
            <a:endParaRPr lang="cs-CZ" dirty="0" smtClean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36282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tint val="40000"/>
                <a:satMod val="350000"/>
              </a:schemeClr>
            </a:gs>
            <a:gs pos="75000">
              <a:schemeClr val="bg1">
                <a:lumMod val="85000"/>
              </a:schemeClr>
            </a:gs>
            <a:gs pos="100000">
              <a:schemeClr val="bg2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Bookman Old Style" pitchFamily="18" charset="0"/>
              </a:rPr>
              <a:t>Boj o moc mezi císařem Jindřichem IV. a papežem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425355"/>
          </a:xfrm>
        </p:spPr>
        <p:txBody>
          <a:bodyPr>
            <a:normAutofit fontScale="85000" lnSpcReduction="10000"/>
          </a:bodyPr>
          <a:lstStyle/>
          <a:p>
            <a:pPr algn="just">
              <a:lnSpc>
                <a:spcPct val="200000"/>
              </a:lnSpc>
            </a:pPr>
            <a:r>
              <a:rPr lang="cs-CZ" dirty="0" smtClean="0">
                <a:latin typeface="Bookman Old Style" pitchFamily="18" charset="0"/>
              </a:rPr>
              <a:t>r. 1122 dohoda mezi nástupci </a:t>
            </a:r>
          </a:p>
          <a:p>
            <a:pPr marL="0" indent="0" algn="just">
              <a:lnSpc>
                <a:spcPct val="200000"/>
              </a:lnSpc>
              <a:buNone/>
            </a:pPr>
            <a:r>
              <a:rPr lang="cs-CZ" dirty="0">
                <a:latin typeface="Bookman Old Style" pitchFamily="18" charset="0"/>
              </a:rPr>
              <a:t>	</a:t>
            </a:r>
            <a:r>
              <a:rPr lang="cs-CZ" dirty="0" smtClean="0">
                <a:latin typeface="Bookman Old Style" pitchFamily="18" charset="0"/>
              </a:rPr>
              <a:t>       Jindřicha IV. a Řehoře VII.</a:t>
            </a:r>
            <a:endParaRPr lang="cs-CZ" dirty="0">
              <a:latin typeface="Bookman Old Style" pitchFamily="18" charset="0"/>
            </a:endParaRPr>
          </a:p>
          <a:p>
            <a:pPr lvl="1" algn="just">
              <a:lnSpc>
                <a:spcPct val="200000"/>
              </a:lnSpc>
            </a:pPr>
            <a:r>
              <a:rPr lang="cs-CZ" dirty="0" smtClean="0">
                <a:latin typeface="Bookman Old Style" pitchFamily="18" charset="0"/>
              </a:rPr>
              <a:t>investituru bude provádět císař i papež (papež svěří příslušnému hodnostáři duchovní moc a císař ho pověří správnou daného území)</a:t>
            </a:r>
          </a:p>
        </p:txBody>
      </p:sp>
    </p:spTree>
    <p:extLst>
      <p:ext uri="{BB962C8B-B14F-4D97-AF65-F5344CB8AC3E}">
        <p14:creationId xmlns:p14="http://schemas.microsoft.com/office/powerpoint/2010/main" xmlns="" val="808445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tint val="40000"/>
                <a:satMod val="350000"/>
              </a:schemeClr>
            </a:gs>
            <a:gs pos="75000">
              <a:schemeClr val="bg1">
                <a:lumMod val="85000"/>
              </a:schemeClr>
            </a:gs>
            <a:gs pos="100000">
              <a:schemeClr val="bg2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Fridrich Barbarossa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568952" cy="4896544"/>
          </a:xfrm>
        </p:spPr>
        <p:txBody>
          <a:bodyPr>
            <a:noAutofit/>
          </a:bodyPr>
          <a:lstStyle/>
          <a:p>
            <a:pPr algn="just">
              <a:lnSpc>
                <a:spcPct val="220000"/>
              </a:lnSpc>
            </a:pPr>
            <a:r>
              <a:rPr lang="cs-CZ" sz="2300" dirty="0" smtClean="0">
                <a:latin typeface="Bookman Old Style" pitchFamily="18" charset="0"/>
              </a:rPr>
              <a:t>Rudovous</a:t>
            </a:r>
          </a:p>
          <a:p>
            <a:pPr algn="just">
              <a:lnSpc>
                <a:spcPct val="220000"/>
              </a:lnSpc>
            </a:pPr>
            <a:r>
              <a:rPr lang="cs-CZ" sz="2300" dirty="0" smtClean="0">
                <a:latin typeface="Bookman Old Style" pitchFamily="18" charset="0"/>
              </a:rPr>
              <a:t>rozkvět země</a:t>
            </a:r>
          </a:p>
          <a:p>
            <a:pPr algn="just">
              <a:lnSpc>
                <a:spcPct val="220000"/>
              </a:lnSpc>
            </a:pPr>
            <a:r>
              <a:rPr lang="cs-CZ" sz="2300" dirty="0" smtClean="0">
                <a:latin typeface="Bookman Old Style" pitchFamily="18" charset="0"/>
              </a:rPr>
              <a:t>r. 1155 cesta do Říma – císařská korunovace</a:t>
            </a:r>
          </a:p>
          <a:p>
            <a:pPr algn="just">
              <a:lnSpc>
                <a:spcPct val="220000"/>
              </a:lnSpc>
            </a:pPr>
            <a:r>
              <a:rPr lang="cs-CZ" sz="2300" dirty="0" smtClean="0">
                <a:latin typeface="Bookman Old Style" pitchFamily="18" charset="0"/>
              </a:rPr>
              <a:t>Severoitalská města (zvláště Milán) – odmítnutí uznání panovníka – válečné tažení (pomoc českého knížete Vladislava II. – odměna 1158 královský titul)</a:t>
            </a:r>
          </a:p>
        </p:txBody>
      </p:sp>
    </p:spTree>
    <p:extLst>
      <p:ext uri="{BB962C8B-B14F-4D97-AF65-F5344CB8AC3E}">
        <p14:creationId xmlns:p14="http://schemas.microsoft.com/office/powerpoint/2010/main" xmlns="" val="3330117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tint val="40000"/>
                <a:satMod val="350000"/>
              </a:schemeClr>
            </a:gs>
            <a:gs pos="75000">
              <a:schemeClr val="bg1">
                <a:lumMod val="85000"/>
              </a:schemeClr>
            </a:gs>
            <a:gs pos="100000">
              <a:schemeClr val="bg2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Fridrich Barbarossa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256983"/>
            <a:ext cx="6816247" cy="49247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31480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75849120"/>
              </p:ext>
            </p:extLst>
          </p:nvPr>
        </p:nvGraphicFramePr>
        <p:xfrm>
          <a:off x="683568" y="3233738"/>
          <a:ext cx="8136904" cy="2451898"/>
        </p:xfrm>
        <a:graphic>
          <a:graphicData uri="http://schemas.openxmlformats.org/drawingml/2006/table">
            <a:tbl>
              <a:tblPr firstRow="1" firstCol="1" bandRow="1"/>
              <a:tblGrid>
                <a:gridCol w="1527069"/>
                <a:gridCol w="145186"/>
                <a:gridCol w="6464649"/>
              </a:tblGrid>
              <a:tr h="4832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</a:t>
                      </a: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VÁLKOVÁ, Veronika. </a:t>
                      </a:r>
                      <a:r>
                        <a:rPr lang="cs-CZ" sz="1100" i="1" dirty="0" smtClean="0">
                          <a:effectLst/>
                        </a:rPr>
                        <a:t>Dějepis 7, středověk a raný novověk</a:t>
                      </a:r>
                      <a:r>
                        <a:rPr lang="cs-CZ" sz="1100" dirty="0" smtClean="0">
                          <a:effectLst/>
                        </a:rPr>
                        <a:t>. Praha: SPN - pedagogické nakladatelství, 2009, ISBN 978-80-7235-373-6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165618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JASPE.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http://cs.wikipedia.org/wiki/Soubor:HRR.gif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http://cs.wikipedia.org/wiki/Soubor:Heinrich-der-finkler-darbringung-der-kaiserkrone.jpg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http://cs.wikipedia.org/wiki/Soubor:Ota1_madari.jpg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HAMMANN, Ralf.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http://cs.wikipedia.org/wiki/Soubor:StrasbourgCath_BasCoteN_08.JPG </a:t>
                      </a: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01965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963</TotalTime>
  <Words>476</Words>
  <Application>Microsoft Office PowerPoint</Application>
  <PresentationFormat>Předvádění na obrazovce (4:3)</PresentationFormat>
  <Paragraphs>82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Snímek 1</vt:lpstr>
      <vt:lpstr>Raný středověk - Dějiny významných států a národů v Evropě</vt:lpstr>
      <vt:lpstr>Snímek 3</vt:lpstr>
      <vt:lpstr>Rozpad francké říše</vt:lpstr>
      <vt:lpstr>Německo – Svatá říše římská</vt:lpstr>
      <vt:lpstr>Jindřich Ptáčník</vt:lpstr>
      <vt:lpstr>Jindřich Ptáčník</vt:lpstr>
      <vt:lpstr>Otoni</vt:lpstr>
      <vt:lpstr>Bitva na řece Lechu</vt:lpstr>
      <vt:lpstr>Otoni – Ota I.</vt:lpstr>
      <vt:lpstr>Boj o moc mezi císařem Jindřichem IV. a papežem</vt:lpstr>
      <vt:lpstr>Boj o moc mezi císařem Jindřichem IV. a papežem</vt:lpstr>
      <vt:lpstr>Boj o moc mezi císařem Jindřichem IV. a papežem</vt:lpstr>
      <vt:lpstr>Fridrich Barbarossa</vt:lpstr>
      <vt:lpstr>Fridrich Barbarossa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U1</cp:lastModifiedBy>
  <cp:revision>72</cp:revision>
  <dcterms:created xsi:type="dcterms:W3CDTF">2012-04-04T05:08:45Z</dcterms:created>
  <dcterms:modified xsi:type="dcterms:W3CDTF">2013-01-04T13:59:40Z</dcterms:modified>
</cp:coreProperties>
</file>