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305" r:id="rId3"/>
    <p:sldId id="322" r:id="rId4"/>
    <p:sldId id="323" r:id="rId5"/>
    <p:sldId id="311" r:id="rId6"/>
    <p:sldId id="316" r:id="rId7"/>
    <p:sldId id="317" r:id="rId8"/>
    <p:sldId id="318" r:id="rId9"/>
    <p:sldId id="314" r:id="rId10"/>
    <p:sldId id="319" r:id="rId11"/>
    <p:sldId id="324" r:id="rId12"/>
    <p:sldId id="315" r:id="rId13"/>
    <p:sldId id="325" r:id="rId14"/>
    <p:sldId id="320" r:id="rId15"/>
    <p:sldId id="321" r:id="rId16"/>
    <p:sldId id="326" r:id="rId17"/>
    <p:sldId id="30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8Msk9JZ_D7s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23340626"/>
              </p:ext>
            </p:extLst>
          </p:nvPr>
        </p:nvGraphicFramePr>
        <p:xfrm>
          <a:off x="1368425" y="2924944"/>
          <a:ext cx="6405925" cy="30342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VY_32_INOVACE_11A_5_Velká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Morava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16. 12. 2012 ve třídě 7.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 učiva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 Velké Moravě.  Obrazový a zvukový materiál pomůže žákům propojit informace s vnímáním podoby osob v tomto období raného středověku. Zvukový materiál je zpestřením v závěru hodiny a slouží i jako závěrečné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zopakování probraného učiva.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35000">
              <a:srgbClr val="FAC77D">
                <a:lumMod val="63000"/>
                <a:lumOff val="37000"/>
                <a:alpha val="46000"/>
              </a:srgbClr>
            </a:gs>
            <a:gs pos="100000">
              <a:srgbClr val="FBD49C">
                <a:alpha val="16000"/>
              </a:srgbClr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Raný středověk - Dějiny významných států a národů v Evropě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000" dirty="0" smtClean="0">
                <a:solidFill>
                  <a:srgbClr val="FF0000"/>
                </a:solidFill>
                <a:latin typeface="Bookman Old Style" pitchFamily="18" charset="0"/>
              </a:rPr>
              <a:t>Velká Morava</a:t>
            </a:r>
            <a:endParaRPr lang="cs-CZ" sz="50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422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8600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2748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35000">
              <a:srgbClr val="FAC77D">
                <a:lumMod val="63000"/>
                <a:lumOff val="37000"/>
                <a:alpha val="46000"/>
              </a:srgbClr>
            </a:gs>
            <a:gs pos="100000">
              <a:srgbClr val="FBD49C">
                <a:alpha val="16000"/>
              </a:srgbClr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Velká Morava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území řek Moravy a Dyje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úrodná oblast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nadprodukce – část obyvatel – řemeslníci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rozvoj obchodu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sídla kmenových knížat – opevněná hradiště</a:t>
            </a:r>
          </a:p>
          <a:p>
            <a:pPr algn="just">
              <a:lnSpc>
                <a:spcPct val="220000"/>
              </a:lnSpc>
            </a:pPr>
            <a:endParaRPr lang="cs-CZ" sz="2500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953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35000">
              <a:srgbClr val="FAC77D">
                <a:lumMod val="63000"/>
                <a:lumOff val="37000"/>
                <a:alpha val="46000"/>
              </a:srgbClr>
            </a:gs>
            <a:gs pos="100000">
              <a:srgbClr val="FBD49C">
                <a:alpha val="16000"/>
              </a:srgbClr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Velká Morava - Mojmír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první kníže – rod </a:t>
            </a:r>
            <a:r>
              <a:rPr lang="cs-CZ" sz="2500" dirty="0" err="1" smtClean="0">
                <a:latin typeface="Bookman Old Style" pitchFamily="18" charset="0"/>
              </a:rPr>
              <a:t>Mojmírovců</a:t>
            </a:r>
            <a:endParaRPr lang="cs-CZ" sz="2500" dirty="0" smtClean="0">
              <a:latin typeface="Bookman Old Style" pitchFamily="18" charset="0"/>
            </a:endParaRP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r. 833 vyhnal z Nitry knížete </a:t>
            </a:r>
            <a:r>
              <a:rPr lang="cs-CZ" sz="2500" dirty="0" err="1" smtClean="0">
                <a:latin typeface="Bookman Old Style" pitchFamily="18" charset="0"/>
              </a:rPr>
              <a:t>Pribinu</a:t>
            </a:r>
            <a:r>
              <a:rPr lang="cs-CZ" sz="2500" dirty="0" smtClean="0">
                <a:latin typeface="Bookman Old Style" pitchFamily="18" charset="0"/>
              </a:rPr>
              <a:t> a nitranské knížectví připojil ke svému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dobré vztahy s franckou říší</a:t>
            </a:r>
          </a:p>
          <a:p>
            <a:pPr algn="just">
              <a:lnSpc>
                <a:spcPct val="220000"/>
              </a:lnSpc>
            </a:pPr>
            <a:r>
              <a:rPr lang="cs-CZ" sz="2500" dirty="0">
                <a:latin typeface="Bookman Old Style" pitchFamily="18" charset="0"/>
              </a:rPr>
              <a:t>o</a:t>
            </a:r>
            <a:r>
              <a:rPr lang="cs-CZ" sz="2500" dirty="0" smtClean="0">
                <a:latin typeface="Bookman Old Style" pitchFamily="18" charset="0"/>
              </a:rPr>
              <a:t>dvod mírového poplatku – francká říše nezaútočí</a:t>
            </a:r>
          </a:p>
        </p:txBody>
      </p:sp>
    </p:spTree>
    <p:extLst>
      <p:ext uri="{BB962C8B-B14F-4D97-AF65-F5344CB8AC3E}">
        <p14:creationId xmlns:p14="http://schemas.microsoft.com/office/powerpoint/2010/main" xmlns="" val="3972710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35000">
              <a:srgbClr val="FAC77D">
                <a:lumMod val="63000"/>
                <a:lumOff val="37000"/>
                <a:alpha val="46000"/>
              </a:srgbClr>
            </a:gs>
            <a:gs pos="100000">
              <a:srgbClr val="FBD49C">
                <a:alpha val="16000"/>
              </a:srgbClr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Velká Morava - Rastislav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silný panovník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odmítl odvádět mírový poplatek francké říši</a:t>
            </a:r>
            <a:r>
              <a:rPr lang="cs-CZ" sz="2500" dirty="0">
                <a:latin typeface="Bookman Old Style" pitchFamily="18" charset="0"/>
              </a:rPr>
              <a:t> </a:t>
            </a:r>
            <a:r>
              <a:rPr lang="cs-CZ" sz="2500" dirty="0" smtClean="0">
                <a:latin typeface="Bookman Old Style" pitchFamily="18" charset="0"/>
              </a:rPr>
              <a:t>– válka s Franky – uhájení samostatnosti VM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křesťanští misionáři z francké říše – politická hrozba</a:t>
            </a:r>
          </a:p>
        </p:txBody>
      </p:sp>
    </p:spTree>
    <p:extLst>
      <p:ext uri="{BB962C8B-B14F-4D97-AF65-F5344CB8AC3E}">
        <p14:creationId xmlns:p14="http://schemas.microsoft.com/office/powerpoint/2010/main" xmlns="" val="293865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35000">
              <a:srgbClr val="FAC77D">
                <a:lumMod val="63000"/>
                <a:lumOff val="37000"/>
                <a:alpha val="46000"/>
              </a:srgbClr>
            </a:gs>
            <a:gs pos="100000">
              <a:srgbClr val="FBD49C">
                <a:alpha val="16000"/>
              </a:srgbClr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Velká Morava - Rastislav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diplomatický tah – žádost k byzantskému císaři o misionáře a založení biskupství (po odmítnutí papežem)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r. 863 byzantský císař a konstantinopolský patriarcha vyslali na VM věrozvěsty Konstantina (Cyrila) a Metoděje</a:t>
            </a:r>
          </a:p>
          <a:p>
            <a:pPr algn="just">
              <a:lnSpc>
                <a:spcPct val="220000"/>
              </a:lnSpc>
            </a:pPr>
            <a:endParaRPr lang="cs-CZ" sz="2500" dirty="0" smtClean="0">
              <a:latin typeface="Bookman Old Style" pitchFamily="18" charset="0"/>
            </a:endParaRPr>
          </a:p>
          <a:p>
            <a:pPr algn="just">
              <a:lnSpc>
                <a:spcPct val="220000"/>
              </a:lnSpc>
            </a:pPr>
            <a:endParaRPr lang="cs-CZ" sz="2500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3393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35000">
              <a:srgbClr val="FAC77D">
                <a:lumMod val="63000"/>
                <a:lumOff val="37000"/>
                <a:alpha val="46000"/>
              </a:srgbClr>
            </a:gs>
            <a:gs pos="100000">
              <a:srgbClr val="FBD49C">
                <a:alpha val="16000"/>
              </a:srgbClr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Konstantin a Metoděj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608512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vzdělaní duchovní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ovládali slovanský jazyk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Konstantin přeložil do slovanského jazyka Bibli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staroslověnština – jazyk - upravení slovanštiny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hlaholice – písmo pro zapsání staroslověnštiny</a:t>
            </a:r>
          </a:p>
        </p:txBody>
      </p:sp>
    </p:spTree>
    <p:extLst>
      <p:ext uri="{BB962C8B-B14F-4D97-AF65-F5344CB8AC3E}">
        <p14:creationId xmlns:p14="http://schemas.microsoft.com/office/powerpoint/2010/main" xmlns="" val="201754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35000">
              <a:srgbClr val="FAC77D">
                <a:lumMod val="63000"/>
                <a:lumOff val="37000"/>
                <a:alpha val="46000"/>
              </a:srgbClr>
            </a:gs>
            <a:gs pos="100000">
              <a:srgbClr val="FBD49C">
                <a:alpha val="16000"/>
              </a:srgbClr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Konstantin a Metoděj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280920" cy="4680520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</a:rPr>
              <a:t>na VM – úspěšná mise</a:t>
            </a:r>
          </a:p>
          <a:p>
            <a:pPr algn="just"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</a:rPr>
              <a:t>rozvoj vzdělanosti</a:t>
            </a:r>
          </a:p>
          <a:p>
            <a:pPr algn="just"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</a:rPr>
              <a:t>povolení působení papežem</a:t>
            </a:r>
          </a:p>
          <a:p>
            <a:pPr algn="just"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</a:rPr>
              <a:t>Metoděj jmenován papežem arcibiskupem</a:t>
            </a:r>
          </a:p>
          <a:p>
            <a:pPr algn="just"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</a:rPr>
              <a:t>křest z rukou Metoděje přijal český kníže Bořivoj a jeho žena Ludmila</a:t>
            </a:r>
          </a:p>
        </p:txBody>
      </p:sp>
    </p:spTree>
    <p:extLst>
      <p:ext uri="{BB962C8B-B14F-4D97-AF65-F5344CB8AC3E}">
        <p14:creationId xmlns:p14="http://schemas.microsoft.com/office/powerpoint/2010/main" xmlns="" val="996961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577098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Konstantin (Cyril) a Metoděj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06549"/>
            <a:ext cx="33623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030" y="2132856"/>
            <a:ext cx="5328591" cy="3743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23576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35000">
              <a:srgbClr val="FAC77D">
                <a:lumMod val="63000"/>
                <a:lumOff val="37000"/>
                <a:alpha val="46000"/>
              </a:srgbClr>
            </a:gs>
            <a:gs pos="100000">
              <a:srgbClr val="FBD49C">
                <a:alpha val="16000"/>
              </a:srgbClr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Velká Morava - Svatopluk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rozšířil území VM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dobré vztahy s českým knížectvím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největší rozkvět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Mikulčice, Staré Město u Uherského Hradiště – nejrozsáhlejší hradiště</a:t>
            </a:r>
          </a:p>
        </p:txBody>
      </p:sp>
    </p:spTree>
    <p:extLst>
      <p:ext uri="{BB962C8B-B14F-4D97-AF65-F5344CB8AC3E}">
        <p14:creationId xmlns:p14="http://schemas.microsoft.com/office/powerpoint/2010/main" xmlns="" val="1834540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19256" cy="1156990"/>
          </a:xfrm>
        </p:spPr>
        <p:txBody>
          <a:bodyPr>
            <a:noAutofit/>
          </a:bodyPr>
          <a:lstStyle/>
          <a:p>
            <a:r>
              <a:rPr lang="cs-CZ" sz="4000" dirty="0"/>
              <a:t>Svatopluk I. se třemi pruty a jeho tři </a:t>
            </a:r>
            <a:r>
              <a:rPr lang="cs-CZ" sz="4000" dirty="0" smtClean="0"/>
              <a:t>synové Mojmír II., Svatopluk a </a:t>
            </a:r>
            <a:r>
              <a:rPr lang="cs-CZ" sz="4000" dirty="0" err="1" smtClean="0"/>
              <a:t>Predslav</a:t>
            </a:r>
            <a:endParaRPr lang="cs-CZ" sz="4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34963"/>
            <a:ext cx="6978352" cy="5233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4751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35000">
              <a:srgbClr val="FAC77D">
                <a:lumMod val="63000"/>
                <a:lumOff val="37000"/>
                <a:alpha val="46000"/>
              </a:srgbClr>
            </a:gs>
            <a:gs pos="100000">
              <a:srgbClr val="FBD49C">
                <a:alpha val="16000"/>
              </a:srgbClr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Velká Morava - Svatopluk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3000" dirty="0" smtClean="0">
                <a:latin typeface="Bookman Old Style" pitchFamily="18" charset="0"/>
              </a:rPr>
              <a:t>rozvoj uměleckých řemesel</a:t>
            </a:r>
          </a:p>
          <a:p>
            <a:pPr algn="just">
              <a:lnSpc>
                <a:spcPct val="220000"/>
              </a:lnSpc>
            </a:pPr>
            <a:r>
              <a:rPr lang="cs-CZ" sz="3000" dirty="0" smtClean="0">
                <a:latin typeface="Bookman Old Style" pitchFamily="18" charset="0"/>
              </a:rPr>
              <a:t>obchodní křižovatka</a:t>
            </a:r>
          </a:p>
          <a:p>
            <a:pPr algn="just">
              <a:lnSpc>
                <a:spcPct val="220000"/>
              </a:lnSpc>
            </a:pPr>
            <a:r>
              <a:rPr lang="cs-CZ" sz="3000" dirty="0" smtClean="0">
                <a:latin typeface="Bookman Old Style" pitchFamily="18" charset="0"/>
              </a:rPr>
              <a:t> dovoz: drahé látky, sůl, koření</a:t>
            </a:r>
          </a:p>
          <a:p>
            <a:pPr marL="457200" lvl="1" indent="0" algn="just">
              <a:lnSpc>
                <a:spcPct val="220000"/>
              </a:lnSpc>
              <a:buNone/>
            </a:pPr>
            <a:r>
              <a:rPr lang="cs-CZ" sz="3000" dirty="0" smtClean="0">
                <a:latin typeface="Bookman Old Style" pitchFamily="18" charset="0"/>
              </a:rPr>
              <a:t> vývoz: kožešiny, vosk, stříbro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04864"/>
            <a:ext cx="2409825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54191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35000">
              <a:srgbClr val="FAC77D">
                <a:lumMod val="63000"/>
                <a:lumOff val="37000"/>
                <a:alpha val="46000"/>
              </a:srgbClr>
            </a:gs>
            <a:gs pos="100000">
              <a:srgbClr val="FBD49C">
                <a:alpha val="16000"/>
              </a:srgbClr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Velká Morava - Svatopluk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280920" cy="4680520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r. 885 smrt </a:t>
            </a:r>
            <a:r>
              <a:rPr lang="cs-CZ" sz="2400" dirty="0" smtClean="0">
                <a:latin typeface="Bookman Old Style" pitchFamily="18" charset="0"/>
              </a:rPr>
              <a:t>Metoděje </a:t>
            </a:r>
            <a:r>
              <a:rPr lang="cs-CZ" sz="2400" dirty="0" smtClean="0">
                <a:latin typeface="Bookman Old Style" pitchFamily="18" charset="0"/>
              </a:rPr>
              <a:t>– zákaz slovanské bohoslužby – vypovězení Metodějových žáků ze země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r. 900 smrt Svatopluka – útok kočovných Maďarů - VM Maďary vyvrácena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r. 906 poslední zmínka o VM</a:t>
            </a:r>
          </a:p>
        </p:txBody>
      </p:sp>
    </p:spTree>
    <p:extLst>
      <p:ext uri="{BB962C8B-B14F-4D97-AF65-F5344CB8AC3E}">
        <p14:creationId xmlns:p14="http://schemas.microsoft.com/office/powerpoint/2010/main" xmlns="" val="1092743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udatného českého národa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pPr algn="ctr"/>
            <a:r>
              <a:rPr lang="cs-CZ" sz="5400" b="1" dirty="0" smtClean="0">
                <a:hlinkClick r:id="rId2"/>
              </a:rPr>
              <a:t>Velká Morava</a:t>
            </a:r>
            <a:endParaRPr lang="cs-CZ" sz="5400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77908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97761750"/>
              </p:ext>
            </p:extLst>
          </p:nvPr>
        </p:nvGraphicFramePr>
        <p:xfrm>
          <a:off x="683568" y="3233738"/>
          <a:ext cx="8136904" cy="3109146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160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TANKRED.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http://cs.wikipedia.org/wiki/Soubor:Great_moravia_svatopluk.png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POKO.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http://cs.wikipedia.org/wiki/Soubor:Nitra_moravia_833-cs.png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http://cs.wikipedia.org/wiki/Soubor:Cyril_and_Methodius.jpg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http://cs.wikipedia.org/wiki/Soubor:San_clemente_fresco.jpg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MAŇAS, Michal.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http://cs.wikipedia.org/wiki/Soubor:Svatopluk_I.jpg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Velká Morava</a:t>
                      </a:r>
                      <a:r>
                        <a:rPr lang="cs-CZ" sz="1100" dirty="0" smtClean="0">
                          <a:effectLst/>
                        </a:rPr>
                        <a:t> [online]. [cit. 3.1.2013]. </a:t>
                      </a:r>
                      <a:r>
                        <a:rPr lang="cs-CZ" sz="1100" smtClean="0">
                          <a:effectLst/>
                        </a:rPr>
                        <a:t>Dostupný na WWW: http://www.youtube.com/watch?v=8Msk9JZ_D7s </a:t>
                      </a: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19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1116</TotalTime>
  <Words>493</Words>
  <Application>Microsoft Office PowerPoint</Application>
  <PresentationFormat>Předvádění na obrazovce (4:3)</PresentationFormat>
  <Paragraphs>88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Raný středověk - Dějiny významných států a národů v Evropě</vt:lpstr>
      <vt:lpstr>Snímek 3</vt:lpstr>
      <vt:lpstr>Snímek 4</vt:lpstr>
      <vt:lpstr>Velká Morava</vt:lpstr>
      <vt:lpstr>Velká Morava - Mojmír</vt:lpstr>
      <vt:lpstr>Velká Morava - Rastislav</vt:lpstr>
      <vt:lpstr>Velká Morava - Rastislav</vt:lpstr>
      <vt:lpstr>Konstantin a Metoděj</vt:lpstr>
      <vt:lpstr>Konstantin a Metoděj</vt:lpstr>
      <vt:lpstr>Konstantin (Cyril) a Metoděj</vt:lpstr>
      <vt:lpstr>Velká Morava - Svatopluk</vt:lpstr>
      <vt:lpstr>Svatopluk I. se třemi pruty a jeho tři synové Mojmír II., Svatopluk a Predslav</vt:lpstr>
      <vt:lpstr>Velká Morava - Svatopluk</vt:lpstr>
      <vt:lpstr>Velká Morava - Svatopluk</vt:lpstr>
      <vt:lpstr>Dějiny udatného českého národa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U1</cp:lastModifiedBy>
  <cp:revision>78</cp:revision>
  <dcterms:created xsi:type="dcterms:W3CDTF">2012-04-04T05:08:45Z</dcterms:created>
  <dcterms:modified xsi:type="dcterms:W3CDTF">2013-01-04T13:51:59Z</dcterms:modified>
</cp:coreProperties>
</file>