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305" r:id="rId3"/>
    <p:sldId id="311" r:id="rId4"/>
    <p:sldId id="333" r:id="rId5"/>
    <p:sldId id="322" r:id="rId6"/>
    <p:sldId id="323" r:id="rId7"/>
    <p:sldId id="334" r:id="rId8"/>
    <p:sldId id="335" r:id="rId9"/>
    <p:sldId id="316" r:id="rId10"/>
    <p:sldId id="317" r:id="rId11"/>
    <p:sldId id="336" r:id="rId12"/>
    <p:sldId id="324" r:id="rId13"/>
    <p:sldId id="326" r:id="rId14"/>
    <p:sldId id="327" r:id="rId15"/>
    <p:sldId id="328" r:id="rId16"/>
    <p:sldId id="325" r:id="rId17"/>
    <p:sldId id="329" r:id="rId18"/>
    <p:sldId id="318" r:id="rId19"/>
    <p:sldId id="330" r:id="rId20"/>
    <p:sldId id="314" r:id="rId21"/>
    <p:sldId id="337" r:id="rId22"/>
    <p:sldId id="319" r:id="rId23"/>
    <p:sldId id="331" r:id="rId24"/>
    <p:sldId id="332" r:id="rId25"/>
    <p:sldId id="301" r:id="rId26"/>
    <p:sldId id="302" r:id="rId27"/>
    <p:sldId id="303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i-TRp5BdSQ" TargetMode="External"/><Relationship Id="rId2" Type="http://schemas.openxmlformats.org/officeDocument/2006/relationships/hyperlink" Target="http://www.youtube.com/watch?v=EYqdV_6E8c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N4w285GU0M" TargetMode="External"/><Relationship Id="rId2" Type="http://schemas.openxmlformats.org/officeDocument/2006/relationships/hyperlink" Target="http://www.youtube.com/watch?v=A9ZSlD5IK5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lxFoclh_vvA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youtube.com/watch?v=BN4w285GU0M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7071711"/>
              </p:ext>
            </p:extLst>
          </p:nvPr>
        </p:nvGraphicFramePr>
        <p:xfrm>
          <a:off x="1368425" y="2924944"/>
          <a:ext cx="6405925" cy="27889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VY_32_INOVACE_11A_6_Čechy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době knížecí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25. 11. 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2011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B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..4.00/21.3215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výkladu učiva. Díky obrazovému a zvukovému materiálu v tomto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DUMu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budou mít žáci konkrétnější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představu o Čechách v době knížecí.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Raný středověk - Dějiny významných států a národů v Evropě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000" dirty="0" smtClean="0">
                <a:solidFill>
                  <a:srgbClr val="FF0000"/>
                </a:solidFill>
                <a:latin typeface="Bookman Old Style" pitchFamily="18" charset="0"/>
              </a:rPr>
              <a:t>Čechy v době knížecí</a:t>
            </a:r>
            <a:endParaRPr lang="cs-CZ" sz="50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422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Pověsti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280920" cy="4680520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do 9. století – žádné písemné zprávy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kronikář Kosmas – 11.-12. století</a:t>
            </a:r>
          </a:p>
          <a:p>
            <a:pPr lvl="1" algn="just">
              <a:lnSpc>
                <a:spcPct val="220000"/>
              </a:lnSpc>
            </a:pPr>
            <a:r>
              <a:rPr lang="cs-CZ" sz="2100" dirty="0" smtClean="0">
                <a:latin typeface="Bookman Old Style" pitchFamily="18" charset="0"/>
              </a:rPr>
              <a:t>v kronice zaznamenal pověsti </a:t>
            </a:r>
          </a:p>
          <a:p>
            <a:pPr lvl="1"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např. O praotci Čechovi, O Krokovi, O Libuši a Přemyslu Oráči</a:t>
            </a:r>
          </a:p>
        </p:txBody>
      </p:sp>
    </p:spTree>
    <p:extLst>
      <p:ext uri="{BB962C8B-B14F-4D97-AF65-F5344CB8AC3E}">
        <p14:creationId xmlns:p14="http://schemas.microsoft.com/office/powerpoint/2010/main" val="393953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80112" y="2924944"/>
            <a:ext cx="3034680" cy="1143000"/>
          </a:xfrm>
        </p:spPr>
        <p:txBody>
          <a:bodyPr>
            <a:normAutofit fontScale="90000"/>
          </a:bodyPr>
          <a:lstStyle/>
          <a:p>
            <a:r>
              <a:rPr lang="cs-CZ" dirty="0">
                <a:latin typeface="Bookman Old Style" pitchFamily="18" charset="0"/>
              </a:rPr>
              <a:t>Vyobrazení Kosmy v lipském rukopise jeho kroniky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1" y="332656"/>
            <a:ext cx="4464496" cy="6322066"/>
          </a:xfrm>
        </p:spPr>
      </p:pic>
    </p:spTree>
    <p:extLst>
      <p:ext uri="{BB962C8B-B14F-4D97-AF65-F5344CB8AC3E}">
        <p14:creationId xmlns:p14="http://schemas.microsoft.com/office/powerpoint/2010/main" val="3159295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Libuše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34808"/>
            <a:ext cx="8280920" cy="4680520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O kněžně Libuši složil Bedřich Smetana operu</a:t>
            </a:r>
          </a:p>
          <a:p>
            <a:pPr algn="just">
              <a:lnSpc>
                <a:spcPct val="220000"/>
              </a:lnSpc>
            </a:pPr>
            <a:r>
              <a:rPr lang="cs-CZ" sz="1000" dirty="0">
                <a:latin typeface="Bookman Old Style" pitchFamily="18" charset="0"/>
                <a:hlinkClick r:id="rId2"/>
              </a:rPr>
              <a:t>http://</a:t>
            </a:r>
            <a:r>
              <a:rPr lang="cs-CZ" sz="1000" dirty="0" smtClean="0">
                <a:latin typeface="Bookman Old Style" pitchFamily="18" charset="0"/>
                <a:hlinkClick r:id="rId2"/>
              </a:rPr>
              <a:t>www.youtube.com/watch?v=EYqdV_6E8cA</a:t>
            </a:r>
            <a:endParaRPr lang="cs-CZ" sz="1000" dirty="0" smtClean="0">
              <a:latin typeface="Bookman Old Style" pitchFamily="18" charset="0"/>
            </a:endParaRPr>
          </a:p>
          <a:p>
            <a:pPr algn="just">
              <a:lnSpc>
                <a:spcPct val="220000"/>
              </a:lnSpc>
            </a:pPr>
            <a:r>
              <a:rPr lang="cs-CZ" sz="1000" dirty="0" smtClean="0">
                <a:latin typeface="Bookman Old Style" pitchFamily="18" charset="0"/>
                <a:hlinkClick r:id="rId3"/>
              </a:rPr>
              <a:t>http://www.youtube.com/watch?v=xi-TRp5BdSQ</a:t>
            </a:r>
            <a:endParaRPr lang="cs-CZ" sz="1000" dirty="0" smtClean="0">
              <a:latin typeface="Bookman Old Style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033935"/>
            <a:ext cx="5591305" cy="358862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83568" y="3820278"/>
            <a:ext cx="2376264" cy="20159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500" dirty="0" smtClean="0">
                <a:latin typeface="Bookman Old Style" pitchFamily="18" charset="0"/>
              </a:rPr>
              <a:t>Josef </a:t>
            </a:r>
            <a:r>
              <a:rPr lang="cs-CZ" sz="2500" dirty="0" err="1" smtClean="0">
                <a:latin typeface="Bookman Old Style" pitchFamily="18" charset="0"/>
              </a:rPr>
              <a:t>Mathauser</a:t>
            </a:r>
            <a:r>
              <a:rPr lang="cs-CZ" sz="2500" dirty="0" smtClean="0">
                <a:latin typeface="Bookman Old Style" pitchFamily="18" charset="0"/>
              </a:rPr>
              <a:t> -  Kněžna </a:t>
            </a:r>
            <a:r>
              <a:rPr lang="cs-CZ" sz="2500" dirty="0">
                <a:latin typeface="Bookman Old Style" pitchFamily="18" charset="0"/>
              </a:rPr>
              <a:t>Libuše věští slávu Prahy.</a:t>
            </a:r>
          </a:p>
        </p:txBody>
      </p:sp>
    </p:spTree>
    <p:extLst>
      <p:ext uri="{BB962C8B-B14F-4D97-AF65-F5344CB8AC3E}">
        <p14:creationId xmlns:p14="http://schemas.microsoft.com/office/powerpoint/2010/main" val="2053147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Bořivoj a Ludmila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280920" cy="4680520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2. polovina 9. století – Přemyslovci, Slavníkovci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první historicky doložený kníže Bořivoj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jeho žena – Ludmila</a:t>
            </a:r>
          </a:p>
          <a:p>
            <a:pPr algn="just">
              <a:lnSpc>
                <a:spcPct val="220000"/>
              </a:lnSpc>
            </a:pPr>
            <a:r>
              <a:rPr lang="cs-CZ" sz="2500" dirty="0">
                <a:latin typeface="Bookman Old Style" pitchFamily="18" charset="0"/>
              </a:rPr>
              <a:t>p</a:t>
            </a:r>
            <a:r>
              <a:rPr lang="cs-CZ" sz="2500" dirty="0" smtClean="0">
                <a:latin typeface="Bookman Old Style" pitchFamily="18" charset="0"/>
              </a:rPr>
              <a:t>řijali křest od Metoděje na VM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založení Pražského hradu</a:t>
            </a:r>
          </a:p>
        </p:txBody>
      </p:sp>
    </p:spTree>
    <p:extLst>
      <p:ext uri="{BB962C8B-B14F-4D97-AF65-F5344CB8AC3E}">
        <p14:creationId xmlns:p14="http://schemas.microsoft.com/office/powerpoint/2010/main" val="1878672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24328" y="4869160"/>
            <a:ext cx="14401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i="1" dirty="0" smtClean="0">
                <a:latin typeface="Bookman Old Style" pitchFamily="18" charset="0"/>
              </a:rPr>
              <a:t>křest Bořivoje</a:t>
            </a:r>
            <a:endParaRPr lang="cs-CZ" sz="2200" b="1" i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2761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8501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Václav a Boleslav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kníže Bořivoj – 2 vnuky Václava a Boleslava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nezletilý Václav – vláda jeho matky Drahomíry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573016"/>
            <a:ext cx="2841104" cy="2755871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211960" y="5157192"/>
            <a:ext cx="23182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dirty="0">
                <a:latin typeface="Bookman Old Style" pitchFamily="18" charset="0"/>
              </a:rPr>
              <a:t>Kněžna Drahomíra</a:t>
            </a:r>
          </a:p>
        </p:txBody>
      </p:sp>
    </p:spTree>
    <p:extLst>
      <p:ext uri="{BB962C8B-B14F-4D97-AF65-F5344CB8AC3E}">
        <p14:creationId xmlns:p14="http://schemas.microsoft.com/office/powerpoint/2010/main" val="3972710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Václav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lvl="1" algn="just">
              <a:lnSpc>
                <a:spcPct val="220000"/>
              </a:lnSpc>
            </a:pPr>
            <a:r>
              <a:rPr lang="cs-CZ" sz="2100" dirty="0" smtClean="0">
                <a:latin typeface="Bookman Old Style" pitchFamily="18" charset="0"/>
              </a:rPr>
              <a:t>vzdělaný </a:t>
            </a:r>
            <a:r>
              <a:rPr lang="cs-CZ" sz="2100" dirty="0">
                <a:latin typeface="Bookman Old Style" pitchFamily="18" charset="0"/>
              </a:rPr>
              <a:t>a </a:t>
            </a:r>
            <a:r>
              <a:rPr lang="cs-CZ" sz="2100" dirty="0" smtClean="0">
                <a:latin typeface="Bookman Old Style" pitchFamily="18" charset="0"/>
              </a:rPr>
              <a:t>cílevědomý, podpora </a:t>
            </a:r>
            <a:r>
              <a:rPr lang="cs-CZ" sz="2100" dirty="0">
                <a:latin typeface="Bookman Old Style" pitchFamily="18" charset="0"/>
              </a:rPr>
              <a:t>křesťanství</a:t>
            </a:r>
          </a:p>
          <a:p>
            <a:pPr lvl="1" algn="just">
              <a:lnSpc>
                <a:spcPct val="220000"/>
              </a:lnSpc>
            </a:pPr>
            <a:r>
              <a:rPr lang="cs-CZ" sz="2100" dirty="0" smtClean="0">
                <a:latin typeface="Bookman Old Style" pitchFamily="18" charset="0"/>
              </a:rPr>
              <a:t>založení kostela </a:t>
            </a:r>
            <a:r>
              <a:rPr lang="cs-CZ" sz="2100" dirty="0">
                <a:latin typeface="Bookman Old Style" pitchFamily="18" charset="0"/>
              </a:rPr>
              <a:t>svatého Víta na Pražském hradě</a:t>
            </a:r>
          </a:p>
          <a:p>
            <a:pPr lvl="1" algn="just">
              <a:lnSpc>
                <a:spcPct val="220000"/>
              </a:lnSpc>
            </a:pPr>
            <a:r>
              <a:rPr lang="cs-CZ" sz="2100" dirty="0" smtClean="0">
                <a:latin typeface="Bookman Old Style" pitchFamily="18" charset="0"/>
              </a:rPr>
              <a:t>rozšíření </a:t>
            </a:r>
            <a:r>
              <a:rPr lang="cs-CZ" sz="2100" dirty="0">
                <a:latin typeface="Bookman Old Style" pitchFamily="18" charset="0"/>
              </a:rPr>
              <a:t>území</a:t>
            </a:r>
          </a:p>
          <a:p>
            <a:pPr lvl="1" algn="just">
              <a:lnSpc>
                <a:spcPct val="220000"/>
              </a:lnSpc>
            </a:pPr>
            <a:r>
              <a:rPr lang="cs-CZ" sz="2100" dirty="0" smtClean="0">
                <a:latin typeface="Bookman Old Style" pitchFamily="18" charset="0"/>
              </a:rPr>
              <a:t>platba </a:t>
            </a:r>
            <a:r>
              <a:rPr lang="cs-CZ" sz="2100" dirty="0">
                <a:latin typeface="Bookman Old Style" pitchFamily="18" charset="0"/>
              </a:rPr>
              <a:t>každoročního poplatku za zachování míru Jindřichu </a:t>
            </a:r>
            <a:r>
              <a:rPr lang="cs-CZ" sz="2100" dirty="0" smtClean="0">
                <a:latin typeface="Bookman Old Style" pitchFamily="18" charset="0"/>
              </a:rPr>
              <a:t>Ptáčníkovi</a:t>
            </a:r>
          </a:p>
          <a:p>
            <a:pPr lvl="1" algn="just">
              <a:lnSpc>
                <a:spcPct val="220000"/>
              </a:lnSpc>
            </a:pPr>
            <a:r>
              <a:rPr lang="cs-CZ" sz="2100" dirty="0" smtClean="0">
                <a:latin typeface="Bookman Old Style" pitchFamily="18" charset="0"/>
              </a:rPr>
              <a:t>28. září 935 zavraždění Václava (bratr Boleslav)</a:t>
            </a:r>
          </a:p>
          <a:p>
            <a:pPr marL="457200" lvl="1" indent="0" algn="just">
              <a:lnSpc>
                <a:spcPct val="220000"/>
              </a:lnSpc>
              <a:buNone/>
            </a:pPr>
            <a:endParaRPr lang="cs-CZ" sz="2100" dirty="0">
              <a:latin typeface="Bookman Old Style" pitchFamily="18" charset="0"/>
            </a:endParaRPr>
          </a:p>
          <a:p>
            <a:pPr algn="just">
              <a:lnSpc>
                <a:spcPct val="220000"/>
              </a:lnSpc>
            </a:pPr>
            <a:endParaRPr lang="cs-CZ" sz="2500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865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9512" y="692696"/>
            <a:ext cx="228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sz="2000" b="1" i="1" dirty="0">
                <a:solidFill>
                  <a:srgbClr val="FFFF00"/>
                </a:solidFill>
              </a:rPr>
              <a:t>Dobová iluminace zavraždění sv. Václava </a:t>
            </a:r>
          </a:p>
        </p:txBody>
      </p:sp>
    </p:spTree>
    <p:extLst>
      <p:ext uri="{BB962C8B-B14F-4D97-AF65-F5344CB8AC3E}">
        <p14:creationId xmlns:p14="http://schemas.microsoft.com/office/powerpoint/2010/main" val="3001084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svatý Václav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200000"/>
              </a:lnSpc>
            </a:pPr>
            <a:r>
              <a:rPr lang="cs-CZ" sz="3000" dirty="0" smtClean="0">
                <a:latin typeface="Bookman Old Style" pitchFamily="18" charset="0"/>
              </a:rPr>
              <a:t>prvním </a:t>
            </a:r>
            <a:r>
              <a:rPr lang="cs-CZ" sz="3000" dirty="0">
                <a:latin typeface="Bookman Old Style" pitchFamily="18" charset="0"/>
              </a:rPr>
              <a:t>českým </a:t>
            </a:r>
            <a:r>
              <a:rPr lang="cs-CZ" sz="3000" dirty="0" smtClean="0">
                <a:latin typeface="Bookman Old Style" pitchFamily="18" charset="0"/>
              </a:rPr>
              <a:t>světec</a:t>
            </a:r>
          </a:p>
          <a:p>
            <a:pPr algn="just">
              <a:lnSpc>
                <a:spcPct val="200000"/>
              </a:lnSpc>
            </a:pPr>
            <a:r>
              <a:rPr lang="cs-CZ" sz="3000" dirty="0" smtClean="0">
                <a:latin typeface="Bookman Old Style" pitchFamily="18" charset="0"/>
              </a:rPr>
              <a:t>příslušník </a:t>
            </a:r>
            <a:r>
              <a:rPr lang="cs-CZ" sz="3000" dirty="0">
                <a:latin typeface="Bookman Old Style" pitchFamily="18" charset="0"/>
              </a:rPr>
              <a:t>první dynastie panovníků </a:t>
            </a:r>
            <a:r>
              <a:rPr lang="cs-CZ" sz="3000" dirty="0" smtClean="0">
                <a:latin typeface="Bookman Old Style" pitchFamily="18" charset="0"/>
              </a:rPr>
              <a:t>– rodu Přemyslovců</a:t>
            </a:r>
          </a:p>
          <a:p>
            <a:pPr algn="just">
              <a:lnSpc>
                <a:spcPct val="200000"/>
              </a:lnSpc>
            </a:pPr>
            <a:r>
              <a:rPr lang="cs-CZ" sz="3000" dirty="0" smtClean="0">
                <a:latin typeface="Bookman Old Style" pitchFamily="18" charset="0"/>
              </a:rPr>
              <a:t>symbolem </a:t>
            </a:r>
            <a:r>
              <a:rPr lang="cs-CZ" sz="3000" dirty="0">
                <a:latin typeface="Bookman Old Style" pitchFamily="18" charset="0"/>
              </a:rPr>
              <a:t>české </a:t>
            </a:r>
            <a:r>
              <a:rPr lang="cs-CZ" sz="3000" dirty="0" smtClean="0">
                <a:latin typeface="Bookman Old Style" pitchFamily="18" charset="0"/>
              </a:rPr>
              <a:t>státnosti</a:t>
            </a:r>
          </a:p>
          <a:p>
            <a:pPr algn="just">
              <a:lnSpc>
                <a:spcPct val="200000"/>
              </a:lnSpc>
            </a:pPr>
            <a:r>
              <a:rPr lang="cs-CZ" sz="3000" dirty="0" smtClean="0">
                <a:latin typeface="Bookman Old Style" pitchFamily="18" charset="0"/>
              </a:rPr>
              <a:t>patronem </a:t>
            </a:r>
            <a:r>
              <a:rPr lang="cs-CZ" sz="3000" dirty="0">
                <a:latin typeface="Bookman Old Style" pitchFamily="18" charset="0"/>
              </a:rPr>
              <a:t>České </a:t>
            </a:r>
            <a:r>
              <a:rPr lang="cs-CZ" sz="3000" dirty="0" smtClean="0">
                <a:latin typeface="Bookman Old Style" pitchFamily="18" charset="0"/>
              </a:rPr>
              <a:t>země</a:t>
            </a:r>
            <a:endParaRPr lang="cs-CZ" sz="3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0992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svatý Václav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/>
            <a:r>
              <a:rPr lang="cs-CZ" sz="2700" dirty="0" smtClean="0">
                <a:latin typeface="Bookman Old Style" pitchFamily="18" charset="0"/>
              </a:rPr>
              <a:t>zbožný </a:t>
            </a:r>
            <a:r>
              <a:rPr lang="cs-CZ" sz="2700" dirty="0">
                <a:latin typeface="Bookman Old Style" pitchFamily="18" charset="0"/>
              </a:rPr>
              <a:t>a mravný </a:t>
            </a:r>
            <a:r>
              <a:rPr lang="cs-CZ" sz="2700" dirty="0" smtClean="0">
                <a:latin typeface="Bookman Old Style" pitchFamily="18" charset="0"/>
              </a:rPr>
              <a:t>život</a:t>
            </a:r>
          </a:p>
        </p:txBody>
      </p:sp>
    </p:spTree>
    <p:extLst>
      <p:ext uri="{BB962C8B-B14F-4D97-AF65-F5344CB8AC3E}">
        <p14:creationId xmlns:p14="http://schemas.microsoft.com/office/powerpoint/2010/main" val="85417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svatý Václav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/>
            <a:r>
              <a:rPr lang="cs-CZ" sz="2700" dirty="0" smtClean="0">
                <a:latin typeface="Bookman Old Style" pitchFamily="18" charset="0"/>
              </a:rPr>
              <a:t>zbožný </a:t>
            </a:r>
            <a:r>
              <a:rPr lang="cs-CZ" sz="2700" dirty="0">
                <a:latin typeface="Bookman Old Style" pitchFamily="18" charset="0"/>
              </a:rPr>
              <a:t>a mravný </a:t>
            </a:r>
            <a:r>
              <a:rPr lang="cs-CZ" sz="2700" dirty="0" smtClean="0">
                <a:latin typeface="Bookman Old Style" pitchFamily="18" charset="0"/>
              </a:rPr>
              <a:t>život</a:t>
            </a:r>
          </a:p>
          <a:p>
            <a:pPr algn="just"/>
            <a:r>
              <a:rPr lang="cs-CZ" sz="2700" dirty="0" smtClean="0">
                <a:latin typeface="Bookman Old Style" pitchFamily="18" charset="0"/>
              </a:rPr>
              <a:t>horlivost </a:t>
            </a:r>
            <a:r>
              <a:rPr lang="cs-CZ" sz="2700" dirty="0">
                <a:latin typeface="Bookman Old Style" pitchFamily="18" charset="0"/>
              </a:rPr>
              <a:t>pro čest a slávu </a:t>
            </a:r>
            <a:r>
              <a:rPr lang="cs-CZ" sz="2700" dirty="0" smtClean="0">
                <a:latin typeface="Bookman Old Style" pitchFamily="18" charset="0"/>
              </a:rPr>
              <a:t>Boží, </a:t>
            </a:r>
            <a:r>
              <a:rPr lang="cs-CZ" sz="2700" dirty="0">
                <a:latin typeface="Bookman Old Style" pitchFamily="18" charset="0"/>
              </a:rPr>
              <a:t>péče o </a:t>
            </a:r>
            <a:r>
              <a:rPr lang="cs-CZ" sz="2700" dirty="0" smtClean="0">
                <a:latin typeface="Bookman Old Style" pitchFamily="18" charset="0"/>
              </a:rPr>
              <a:t>rozšíření křesťanské víry </a:t>
            </a:r>
            <a:r>
              <a:rPr lang="cs-CZ" sz="2700" dirty="0">
                <a:latin typeface="Bookman Old Style" pitchFamily="18" charset="0"/>
              </a:rPr>
              <a:t>v celém </a:t>
            </a:r>
            <a:r>
              <a:rPr lang="cs-CZ" sz="2700" dirty="0" smtClean="0">
                <a:latin typeface="Bookman Old Style" pitchFamily="18" charset="0"/>
              </a:rPr>
              <a:t>národě</a:t>
            </a:r>
          </a:p>
        </p:txBody>
      </p:sp>
    </p:spTree>
    <p:extLst>
      <p:ext uri="{BB962C8B-B14F-4D97-AF65-F5344CB8AC3E}">
        <p14:creationId xmlns:p14="http://schemas.microsoft.com/office/powerpoint/2010/main" val="85417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svatý Václav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/>
            <a:r>
              <a:rPr lang="cs-CZ" sz="2700" dirty="0" smtClean="0">
                <a:latin typeface="Bookman Old Style" pitchFamily="18" charset="0"/>
              </a:rPr>
              <a:t>zbožný </a:t>
            </a:r>
            <a:r>
              <a:rPr lang="cs-CZ" sz="2700" dirty="0">
                <a:latin typeface="Bookman Old Style" pitchFamily="18" charset="0"/>
              </a:rPr>
              <a:t>a mravný </a:t>
            </a:r>
            <a:r>
              <a:rPr lang="cs-CZ" sz="2700" dirty="0" smtClean="0">
                <a:latin typeface="Bookman Old Style" pitchFamily="18" charset="0"/>
              </a:rPr>
              <a:t>život</a:t>
            </a:r>
          </a:p>
          <a:p>
            <a:pPr algn="just"/>
            <a:r>
              <a:rPr lang="cs-CZ" sz="2700" dirty="0" smtClean="0">
                <a:latin typeface="Bookman Old Style" pitchFamily="18" charset="0"/>
              </a:rPr>
              <a:t>horlivost </a:t>
            </a:r>
            <a:r>
              <a:rPr lang="cs-CZ" sz="2700" dirty="0">
                <a:latin typeface="Bookman Old Style" pitchFamily="18" charset="0"/>
              </a:rPr>
              <a:t>pro čest a slávu </a:t>
            </a:r>
            <a:r>
              <a:rPr lang="cs-CZ" sz="2700" dirty="0" smtClean="0">
                <a:latin typeface="Bookman Old Style" pitchFamily="18" charset="0"/>
              </a:rPr>
              <a:t>Boží, </a:t>
            </a:r>
            <a:r>
              <a:rPr lang="cs-CZ" sz="2700" dirty="0">
                <a:latin typeface="Bookman Old Style" pitchFamily="18" charset="0"/>
              </a:rPr>
              <a:t>péče o </a:t>
            </a:r>
            <a:r>
              <a:rPr lang="cs-CZ" sz="2700" dirty="0" smtClean="0">
                <a:latin typeface="Bookman Old Style" pitchFamily="18" charset="0"/>
              </a:rPr>
              <a:t>rozšíření křesťanské víry </a:t>
            </a:r>
            <a:r>
              <a:rPr lang="cs-CZ" sz="2700" dirty="0">
                <a:latin typeface="Bookman Old Style" pitchFamily="18" charset="0"/>
              </a:rPr>
              <a:t>v celém </a:t>
            </a:r>
            <a:r>
              <a:rPr lang="cs-CZ" sz="2700" dirty="0" smtClean="0">
                <a:latin typeface="Bookman Old Style" pitchFamily="18" charset="0"/>
              </a:rPr>
              <a:t>národě</a:t>
            </a:r>
          </a:p>
          <a:p>
            <a:pPr algn="just"/>
            <a:r>
              <a:rPr lang="cs-CZ" sz="2700" dirty="0" smtClean="0">
                <a:latin typeface="Bookman Old Style" pitchFamily="18" charset="0"/>
              </a:rPr>
              <a:t>stavba </a:t>
            </a:r>
            <a:r>
              <a:rPr lang="cs-CZ" sz="2700" dirty="0">
                <a:latin typeface="Bookman Old Style" pitchFamily="18" charset="0"/>
              </a:rPr>
              <a:t>četných křesťanských kostelů, častá návštěva bohoslužeb, všestranné konání skutků milosrdenství a </a:t>
            </a:r>
            <a:r>
              <a:rPr lang="cs-CZ" sz="2700" dirty="0" smtClean="0">
                <a:latin typeface="Bookman Old Style" pitchFamily="18" charset="0"/>
              </a:rPr>
              <a:t>lásky</a:t>
            </a:r>
          </a:p>
        </p:txBody>
      </p:sp>
    </p:spTree>
    <p:extLst>
      <p:ext uri="{BB962C8B-B14F-4D97-AF65-F5344CB8AC3E}">
        <p14:creationId xmlns:p14="http://schemas.microsoft.com/office/powerpoint/2010/main" val="85417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svatý Václav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/>
            <a:r>
              <a:rPr lang="cs-CZ" sz="2700" dirty="0" smtClean="0">
                <a:latin typeface="Bookman Old Style" pitchFamily="18" charset="0"/>
              </a:rPr>
              <a:t>zbožný </a:t>
            </a:r>
            <a:r>
              <a:rPr lang="cs-CZ" sz="2700" dirty="0">
                <a:latin typeface="Bookman Old Style" pitchFamily="18" charset="0"/>
              </a:rPr>
              <a:t>a mravný </a:t>
            </a:r>
            <a:r>
              <a:rPr lang="cs-CZ" sz="2700" dirty="0" smtClean="0">
                <a:latin typeface="Bookman Old Style" pitchFamily="18" charset="0"/>
              </a:rPr>
              <a:t>život</a:t>
            </a:r>
          </a:p>
          <a:p>
            <a:pPr algn="just"/>
            <a:r>
              <a:rPr lang="cs-CZ" sz="2700" dirty="0" smtClean="0">
                <a:latin typeface="Bookman Old Style" pitchFamily="18" charset="0"/>
              </a:rPr>
              <a:t>horlivost </a:t>
            </a:r>
            <a:r>
              <a:rPr lang="cs-CZ" sz="2700" dirty="0">
                <a:latin typeface="Bookman Old Style" pitchFamily="18" charset="0"/>
              </a:rPr>
              <a:t>pro čest a slávu </a:t>
            </a:r>
            <a:r>
              <a:rPr lang="cs-CZ" sz="2700" dirty="0" smtClean="0">
                <a:latin typeface="Bookman Old Style" pitchFamily="18" charset="0"/>
              </a:rPr>
              <a:t>Boží, </a:t>
            </a:r>
            <a:r>
              <a:rPr lang="cs-CZ" sz="2700" dirty="0">
                <a:latin typeface="Bookman Old Style" pitchFamily="18" charset="0"/>
              </a:rPr>
              <a:t>péče o </a:t>
            </a:r>
            <a:r>
              <a:rPr lang="cs-CZ" sz="2700" dirty="0" smtClean="0">
                <a:latin typeface="Bookman Old Style" pitchFamily="18" charset="0"/>
              </a:rPr>
              <a:t>rozšíření křesťanské víry </a:t>
            </a:r>
            <a:r>
              <a:rPr lang="cs-CZ" sz="2700" dirty="0">
                <a:latin typeface="Bookman Old Style" pitchFamily="18" charset="0"/>
              </a:rPr>
              <a:t>v celém </a:t>
            </a:r>
            <a:r>
              <a:rPr lang="cs-CZ" sz="2700" dirty="0" smtClean="0">
                <a:latin typeface="Bookman Old Style" pitchFamily="18" charset="0"/>
              </a:rPr>
              <a:t>národě</a:t>
            </a:r>
          </a:p>
          <a:p>
            <a:pPr algn="just"/>
            <a:r>
              <a:rPr lang="cs-CZ" sz="2700" dirty="0" smtClean="0">
                <a:latin typeface="Bookman Old Style" pitchFamily="18" charset="0"/>
              </a:rPr>
              <a:t>stavba </a:t>
            </a:r>
            <a:r>
              <a:rPr lang="cs-CZ" sz="2700" dirty="0">
                <a:latin typeface="Bookman Old Style" pitchFamily="18" charset="0"/>
              </a:rPr>
              <a:t>četných křesťanských kostelů, častá návštěva bohoslužeb, všestranné konání skutků milosrdenství a </a:t>
            </a:r>
            <a:r>
              <a:rPr lang="cs-CZ" sz="2700" dirty="0" smtClean="0">
                <a:latin typeface="Bookman Old Style" pitchFamily="18" charset="0"/>
              </a:rPr>
              <a:t>lásky</a:t>
            </a:r>
          </a:p>
          <a:p>
            <a:pPr algn="just"/>
            <a:r>
              <a:rPr lang="cs-CZ" sz="2700" dirty="0" smtClean="0">
                <a:latin typeface="Bookman Old Style" pitchFamily="18" charset="0"/>
              </a:rPr>
              <a:t>Václav </a:t>
            </a:r>
            <a:r>
              <a:rPr lang="cs-CZ" sz="2700" dirty="0">
                <a:latin typeface="Bookman Old Style" pitchFamily="18" charset="0"/>
              </a:rPr>
              <a:t>ctil svou matku, pečoval o chudinu, nemocné a sirotky, poskytoval přístřeší a pohostinství pocestným a cizincům a netrpěl, aby se komukoliv stala </a:t>
            </a:r>
            <a:r>
              <a:rPr lang="cs-CZ" sz="2700" dirty="0" smtClean="0">
                <a:latin typeface="Bookman Old Style" pitchFamily="18" charset="0"/>
              </a:rPr>
              <a:t>křivda</a:t>
            </a:r>
          </a:p>
        </p:txBody>
      </p:sp>
    </p:spTree>
    <p:extLst>
      <p:ext uri="{BB962C8B-B14F-4D97-AF65-F5344CB8AC3E}">
        <p14:creationId xmlns:p14="http://schemas.microsoft.com/office/powerpoint/2010/main" val="193926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svatý Václav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/>
            <a:r>
              <a:rPr lang="cs-CZ" sz="2700" dirty="0" smtClean="0">
                <a:latin typeface="Bookman Old Style" pitchFamily="18" charset="0"/>
              </a:rPr>
              <a:t>zbožný </a:t>
            </a:r>
            <a:r>
              <a:rPr lang="cs-CZ" sz="2700" dirty="0">
                <a:latin typeface="Bookman Old Style" pitchFamily="18" charset="0"/>
              </a:rPr>
              <a:t>a mravný </a:t>
            </a:r>
            <a:r>
              <a:rPr lang="cs-CZ" sz="2700" dirty="0" smtClean="0">
                <a:latin typeface="Bookman Old Style" pitchFamily="18" charset="0"/>
              </a:rPr>
              <a:t>život</a:t>
            </a:r>
          </a:p>
          <a:p>
            <a:pPr algn="just"/>
            <a:r>
              <a:rPr lang="cs-CZ" sz="2700" dirty="0" smtClean="0">
                <a:latin typeface="Bookman Old Style" pitchFamily="18" charset="0"/>
              </a:rPr>
              <a:t>horlivost </a:t>
            </a:r>
            <a:r>
              <a:rPr lang="cs-CZ" sz="2700" dirty="0">
                <a:latin typeface="Bookman Old Style" pitchFamily="18" charset="0"/>
              </a:rPr>
              <a:t>pro čest a slávu </a:t>
            </a:r>
            <a:r>
              <a:rPr lang="cs-CZ" sz="2700" dirty="0" smtClean="0">
                <a:latin typeface="Bookman Old Style" pitchFamily="18" charset="0"/>
              </a:rPr>
              <a:t>Boží, </a:t>
            </a:r>
            <a:r>
              <a:rPr lang="cs-CZ" sz="2700" dirty="0">
                <a:latin typeface="Bookman Old Style" pitchFamily="18" charset="0"/>
              </a:rPr>
              <a:t>péče o </a:t>
            </a:r>
            <a:r>
              <a:rPr lang="cs-CZ" sz="2700" dirty="0" smtClean="0">
                <a:latin typeface="Bookman Old Style" pitchFamily="18" charset="0"/>
              </a:rPr>
              <a:t>rozšíření křesťanské víry </a:t>
            </a:r>
            <a:r>
              <a:rPr lang="cs-CZ" sz="2700" dirty="0">
                <a:latin typeface="Bookman Old Style" pitchFamily="18" charset="0"/>
              </a:rPr>
              <a:t>v celém </a:t>
            </a:r>
            <a:r>
              <a:rPr lang="cs-CZ" sz="2700" dirty="0" smtClean="0">
                <a:latin typeface="Bookman Old Style" pitchFamily="18" charset="0"/>
              </a:rPr>
              <a:t>národě</a:t>
            </a:r>
          </a:p>
          <a:p>
            <a:pPr algn="just"/>
            <a:r>
              <a:rPr lang="cs-CZ" sz="2700" dirty="0" smtClean="0">
                <a:latin typeface="Bookman Old Style" pitchFamily="18" charset="0"/>
              </a:rPr>
              <a:t>stavba </a:t>
            </a:r>
            <a:r>
              <a:rPr lang="cs-CZ" sz="2700" dirty="0">
                <a:latin typeface="Bookman Old Style" pitchFamily="18" charset="0"/>
              </a:rPr>
              <a:t>četných křesťanských kostelů, častá návštěva bohoslužeb, všestranné konání skutků milosrdenství a </a:t>
            </a:r>
            <a:r>
              <a:rPr lang="cs-CZ" sz="2700" dirty="0" smtClean="0">
                <a:latin typeface="Bookman Old Style" pitchFamily="18" charset="0"/>
              </a:rPr>
              <a:t>lásky</a:t>
            </a:r>
          </a:p>
          <a:p>
            <a:pPr algn="just"/>
            <a:r>
              <a:rPr lang="cs-CZ" sz="2700" dirty="0" smtClean="0">
                <a:latin typeface="Bookman Old Style" pitchFamily="18" charset="0"/>
              </a:rPr>
              <a:t>Václav </a:t>
            </a:r>
            <a:r>
              <a:rPr lang="cs-CZ" sz="2700" dirty="0">
                <a:latin typeface="Bookman Old Style" pitchFamily="18" charset="0"/>
              </a:rPr>
              <a:t>ctil svou matku, pečoval o chudinu, nemocné a sirotky, poskytoval přístřeší a pohostinství pocestným a cizincům a </a:t>
            </a:r>
            <a:r>
              <a:rPr lang="cs-CZ" sz="2700" dirty="0" smtClean="0">
                <a:latin typeface="Bookman Old Style" pitchFamily="18" charset="0"/>
              </a:rPr>
              <a:t>nestrpěl</a:t>
            </a:r>
            <a:r>
              <a:rPr lang="cs-CZ" sz="2700" dirty="0">
                <a:latin typeface="Bookman Old Style" pitchFamily="18" charset="0"/>
              </a:rPr>
              <a:t>, aby se komukoliv stala </a:t>
            </a:r>
            <a:r>
              <a:rPr lang="cs-CZ" sz="2700" dirty="0" smtClean="0">
                <a:latin typeface="Bookman Old Style" pitchFamily="18" charset="0"/>
              </a:rPr>
              <a:t>křivda</a:t>
            </a:r>
          </a:p>
          <a:p>
            <a:pPr algn="just"/>
            <a:r>
              <a:rPr lang="cs-CZ" sz="2700" dirty="0" smtClean="0">
                <a:latin typeface="Bookman Old Style" pitchFamily="18" charset="0"/>
              </a:rPr>
              <a:t>statečný</a:t>
            </a:r>
            <a:r>
              <a:rPr lang="cs-CZ" sz="2700" dirty="0">
                <a:latin typeface="Bookman Old Style" pitchFamily="18" charset="0"/>
              </a:rPr>
              <a:t>, výborný jezdec na </a:t>
            </a:r>
            <a:r>
              <a:rPr lang="cs-CZ" sz="2700" dirty="0" smtClean="0">
                <a:latin typeface="Bookman Old Style" pitchFamily="18" charset="0"/>
              </a:rPr>
              <a:t>koni</a:t>
            </a:r>
          </a:p>
        </p:txBody>
      </p:sp>
    </p:spTree>
    <p:extLst>
      <p:ext uri="{BB962C8B-B14F-4D97-AF65-F5344CB8AC3E}">
        <p14:creationId xmlns:p14="http://schemas.microsoft.com/office/powerpoint/2010/main" val="85417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Boleslav I. Ukrutný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schopný panovník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neplatil poplatky Svaté říši římské – válka s Otou I.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bitva na řece Lechu r. 955 – porážka kočovných Maďarů</a:t>
            </a:r>
          </a:p>
          <a:p>
            <a:pPr marL="0" indent="0" algn="just">
              <a:lnSpc>
                <a:spcPct val="220000"/>
              </a:lnSpc>
              <a:buNone/>
            </a:pPr>
            <a:endParaRPr lang="cs-CZ" sz="2500" dirty="0" smtClean="0">
              <a:latin typeface="Bookman Old Style" pitchFamily="18" charset="0"/>
            </a:endParaRPr>
          </a:p>
          <a:p>
            <a:pPr algn="just">
              <a:lnSpc>
                <a:spcPct val="220000"/>
              </a:lnSpc>
            </a:pPr>
            <a:endParaRPr lang="cs-CZ" sz="2500" dirty="0" smtClean="0">
              <a:latin typeface="Bookman Old Style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4095644"/>
            <a:ext cx="1602482" cy="2403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393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Boleslav I. Ukrutný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ovládnutí celých Čech, části Moravy, Slezska a </a:t>
            </a:r>
            <a:r>
              <a:rPr lang="cs-CZ" sz="2400" dirty="0" err="1" smtClean="0">
                <a:latin typeface="Bookman Old Style" pitchFamily="18" charset="0"/>
              </a:rPr>
              <a:t>Krakovska</a:t>
            </a:r>
            <a:endParaRPr lang="cs-CZ" sz="2400" dirty="0" smtClean="0">
              <a:latin typeface="Bookman Old Style" pitchFamily="18" charset="0"/>
            </a:endParaRP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zavedení pravidelných daní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ražba prvních mincí – stříbrné denáry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dobré vztahy s Polskem</a:t>
            </a:r>
          </a:p>
          <a:p>
            <a:pPr algn="just">
              <a:lnSpc>
                <a:spcPct val="220000"/>
              </a:lnSpc>
            </a:pPr>
            <a:endParaRPr lang="cs-CZ" sz="2500" dirty="0" smtClean="0">
              <a:latin typeface="Bookman Old Style" pitchFamily="18" charset="0"/>
            </a:endParaRPr>
          </a:p>
          <a:p>
            <a:pPr algn="just">
              <a:lnSpc>
                <a:spcPct val="220000"/>
              </a:lnSpc>
            </a:pPr>
            <a:endParaRPr lang="cs-CZ" sz="2500" dirty="0" smtClean="0">
              <a:latin typeface="Bookman Old Style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861048"/>
            <a:ext cx="2011288" cy="2031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207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Boleslav II.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608512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dirty="0" smtClean="0">
                <a:latin typeface="Bookman Old Style" pitchFamily="18" charset="0"/>
              </a:rPr>
              <a:t>rozšiřování území</a:t>
            </a:r>
          </a:p>
          <a:p>
            <a:pPr algn="just">
              <a:lnSpc>
                <a:spcPct val="220000"/>
              </a:lnSpc>
            </a:pPr>
            <a:r>
              <a:rPr lang="cs-CZ" dirty="0" smtClean="0">
                <a:latin typeface="Bookman Old Style" pitchFamily="18" charset="0"/>
              </a:rPr>
              <a:t>založení prvního kláštera</a:t>
            </a:r>
          </a:p>
          <a:p>
            <a:pPr algn="just">
              <a:lnSpc>
                <a:spcPct val="220000"/>
              </a:lnSpc>
            </a:pPr>
            <a:r>
              <a:rPr lang="cs-CZ" dirty="0" smtClean="0">
                <a:latin typeface="Bookman Old Style" pitchFamily="18" charset="0"/>
              </a:rPr>
              <a:t>založení pražského biskupství r. 973</a:t>
            </a:r>
          </a:p>
        </p:txBody>
      </p:sp>
    </p:spTree>
    <p:extLst>
      <p:ext uri="{BB962C8B-B14F-4D97-AF65-F5344CB8AC3E}">
        <p14:creationId xmlns:p14="http://schemas.microsoft.com/office/powerpoint/2010/main" val="201754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390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Oldřich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280920" cy="4680520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</a:rPr>
              <a:t>Oldřich – nejmladší syn Boleslava II.</a:t>
            </a:r>
          </a:p>
          <a:p>
            <a:pPr lvl="1" algn="just">
              <a:lnSpc>
                <a:spcPct val="220000"/>
              </a:lnSpc>
            </a:pPr>
            <a:r>
              <a:rPr lang="cs-CZ" sz="1900" dirty="0" smtClean="0">
                <a:latin typeface="Bookman Old Style" pitchFamily="18" charset="0"/>
              </a:rPr>
              <a:t>definitivní připojení Moravy</a:t>
            </a:r>
          </a:p>
          <a:p>
            <a:pPr marL="0" indent="0" algn="just">
              <a:lnSpc>
                <a:spcPct val="220000"/>
              </a:lnSpc>
              <a:buNone/>
            </a:pPr>
            <a:r>
              <a:rPr lang="cs-CZ" sz="2300" dirty="0" smtClean="0">
                <a:latin typeface="Bookman Old Style" pitchFamily="18" charset="0"/>
              </a:rPr>
              <a:t>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564904"/>
            <a:ext cx="2492474" cy="373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961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Břetislav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280920" cy="4680520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</a:rPr>
              <a:t>Břetislav – Oldřichův syn</a:t>
            </a:r>
          </a:p>
          <a:p>
            <a:pPr lvl="1" algn="just">
              <a:lnSpc>
                <a:spcPct val="220000"/>
              </a:lnSpc>
            </a:pPr>
            <a:r>
              <a:rPr lang="cs-CZ" sz="1900" dirty="0" smtClean="0">
                <a:latin typeface="Bookman Old Style" pitchFamily="18" charset="0"/>
              </a:rPr>
              <a:t>přivezl ostatky svatého Vojtěcha z Polska</a:t>
            </a:r>
          </a:p>
          <a:p>
            <a:pPr lvl="1" algn="just">
              <a:lnSpc>
                <a:spcPct val="220000"/>
              </a:lnSpc>
            </a:pPr>
            <a:r>
              <a:rPr lang="cs-CZ" sz="1900" dirty="0" smtClean="0">
                <a:latin typeface="Bookman Old Style" pitchFamily="18" charset="0"/>
              </a:rPr>
              <a:t>první známý český zákoník</a:t>
            </a:r>
          </a:p>
          <a:p>
            <a:pPr lvl="1" algn="just">
              <a:lnSpc>
                <a:spcPct val="220000"/>
              </a:lnSpc>
            </a:pPr>
            <a:r>
              <a:rPr lang="cs-CZ" sz="1900" dirty="0" smtClean="0">
                <a:latin typeface="Bookman Old Style" pitchFamily="18" charset="0"/>
              </a:rPr>
              <a:t>soustava knížecích hradů</a:t>
            </a:r>
          </a:p>
          <a:p>
            <a:pPr lvl="1" algn="just">
              <a:lnSpc>
                <a:spcPct val="220000"/>
              </a:lnSpc>
            </a:pPr>
            <a:r>
              <a:rPr lang="cs-CZ" sz="1900" dirty="0" smtClean="0">
                <a:latin typeface="Bookman Old Style" pitchFamily="18" charset="0"/>
              </a:rPr>
              <a:t>zavedení stařešinského řádu – vládne vždy nejstarší muž z rodu Přemyslovců</a:t>
            </a:r>
          </a:p>
          <a:p>
            <a:pPr marL="0" indent="0" algn="just">
              <a:lnSpc>
                <a:spcPct val="220000"/>
              </a:lnSpc>
              <a:buNone/>
            </a:pPr>
            <a:r>
              <a:rPr lang="cs-CZ" sz="2300" dirty="0" smtClean="0">
                <a:latin typeface="Bookman Old Style" pitchFamily="18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955285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Dějiny udatného národa českého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8280920" cy="3312368"/>
          </a:xfrm>
        </p:spPr>
        <p:txBody>
          <a:bodyPr>
            <a:noAutofit/>
          </a:bodyPr>
          <a:lstStyle/>
          <a:p>
            <a:pPr marL="0" indent="0" algn="ctr">
              <a:lnSpc>
                <a:spcPct val="220000"/>
              </a:lnSpc>
              <a:buNone/>
            </a:pPr>
            <a:r>
              <a:rPr lang="cs-CZ" sz="2000" dirty="0" smtClean="0">
                <a:latin typeface="Bookman Old Style" pitchFamily="18" charset="0"/>
                <a:hlinkClick r:id="rId2"/>
              </a:rPr>
              <a:t>http://www.youtube.com/watch?v=A9ZSlD5IK54</a:t>
            </a:r>
            <a:endParaRPr lang="cs-CZ" sz="2000" dirty="0" smtClean="0">
              <a:latin typeface="Bookman Old Style" pitchFamily="18" charset="0"/>
            </a:endParaRPr>
          </a:p>
          <a:p>
            <a:pPr marL="0" indent="0" algn="ctr">
              <a:lnSpc>
                <a:spcPct val="220000"/>
              </a:lnSpc>
              <a:buNone/>
            </a:pPr>
            <a:r>
              <a:rPr lang="cs-CZ" sz="2000" dirty="0" smtClean="0">
                <a:latin typeface="Bookman Old Style" pitchFamily="18" charset="0"/>
                <a:hlinkClick r:id="rId3"/>
              </a:rPr>
              <a:t>http://www.youtube.com/watch?v=BN4w285GU0M</a:t>
            </a:r>
            <a:endParaRPr lang="cs-CZ" sz="2000" dirty="0" smtClean="0">
              <a:latin typeface="Bookman Old Style" pitchFamily="18" charset="0"/>
            </a:endParaRPr>
          </a:p>
          <a:p>
            <a:pPr marL="0" indent="0" algn="ctr">
              <a:lnSpc>
                <a:spcPct val="220000"/>
              </a:lnSpc>
              <a:buNone/>
            </a:pPr>
            <a:r>
              <a:rPr lang="cs-CZ" sz="2000" dirty="0" smtClean="0">
                <a:latin typeface="Bookman Old Style" pitchFamily="18" charset="0"/>
                <a:hlinkClick r:id="rId4"/>
              </a:rPr>
              <a:t>http://www.youtube.com/watch?v=lxFoclh_vvA</a:t>
            </a:r>
            <a:endParaRPr lang="cs-CZ" sz="2000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5285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7187252"/>
              </p:ext>
            </p:extLst>
          </p:nvPr>
        </p:nvGraphicFramePr>
        <p:xfrm>
          <a:off x="683568" y="3233738"/>
          <a:ext cx="8136904" cy="3290629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978-80-7235-373-6.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&lt;http://cs.wikipedia.org/wiki/</a:t>
                      </a:r>
                      <a:r>
                        <a:rPr lang="cs-CZ" sz="1100" dirty="0" err="1" smtClean="0">
                          <a:effectLst/>
                        </a:rPr>
                        <a:t>Soubor:Kosmas.jpg</a:t>
                      </a:r>
                      <a:r>
                        <a:rPr lang="cs-CZ" sz="1100" dirty="0" smtClean="0">
                          <a:effectLst/>
                        </a:rPr>
                        <a:t>&gt;.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JOSEF MATHAUSER.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&lt;http://cs.wikipedia.org/wiki/Soubor:Josef_Mathauser_-_Kn%C4%9B%C5%BEna_Libu%C5%A1e_v%C4%9B%C5%A1t%C3%AD_sl%C3%A1vu_Prahy.jpg&gt;.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&lt;http://cs.wikipedia.org/wiki/</a:t>
                      </a:r>
                      <a:r>
                        <a:rPr lang="cs-CZ" sz="1100" dirty="0" err="1" smtClean="0">
                          <a:effectLst/>
                        </a:rPr>
                        <a:t>Soubor:Baptism_of_the_bohemian_duke_borivoj.jpg</a:t>
                      </a:r>
                      <a:r>
                        <a:rPr lang="cs-CZ" sz="1100" dirty="0" smtClean="0">
                          <a:effectLst/>
                        </a:rPr>
                        <a:t>&gt;.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&lt;http://cs.wikipedia.org/wiki/Soubor:Liber4.jpg&gt;.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&lt;http://cs.wikipedia.org/wiki/</a:t>
                      </a:r>
                      <a:r>
                        <a:rPr lang="cs-CZ" sz="1100" dirty="0" err="1" smtClean="0">
                          <a:effectLst/>
                        </a:rPr>
                        <a:t>Soubor:Drahomira_knezna.jpg</a:t>
                      </a:r>
                      <a:r>
                        <a:rPr lang="cs-CZ" sz="1100" dirty="0" smtClean="0">
                          <a:effectLst/>
                        </a:rPr>
                        <a:t>&gt;.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&lt;http://cs.wikipedia.org/wiki/Soubor:Zab%C3%B3jstwo_Wac%C5%82awa.JPG&gt;.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196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7200598"/>
              </p:ext>
            </p:extLst>
          </p:nvPr>
        </p:nvGraphicFramePr>
        <p:xfrm>
          <a:off x="683568" y="3233738"/>
          <a:ext cx="8136904" cy="3099970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&lt;http://cs.wikipedia.org/wiki/Soubor:Boleslav1_denar.jpg&gt;.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&lt;http://cs.wikipedia.org/wiki/</a:t>
                      </a:r>
                      <a:r>
                        <a:rPr lang="cs-CZ" sz="1100" dirty="0" err="1" smtClean="0">
                          <a:effectLst/>
                        </a:rPr>
                        <a:t>Soubor:Boleslav-I-Bohemian.jpg</a:t>
                      </a:r>
                      <a:r>
                        <a:rPr lang="cs-CZ" sz="1100" dirty="0" smtClean="0">
                          <a:effectLst/>
                        </a:rPr>
                        <a:t>&gt;.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&lt;http://cs.wikipedia.org/wiki/Soubor:%C4%8Cesk%C3%BD_st%C3%A1t_v_X._stolet%C3%AD_za_Boleslava_I._a_II.jpg&gt;.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&lt;http://www.youtube.com/</a:t>
                      </a:r>
                      <a:r>
                        <a:rPr lang="cs-CZ" sz="1100" dirty="0" err="1" smtClean="0">
                          <a:effectLst/>
                        </a:rPr>
                        <a:t>watch?v</a:t>
                      </a:r>
                      <a:r>
                        <a:rPr lang="cs-CZ" sz="1100" dirty="0" smtClean="0">
                          <a:effectLst/>
                        </a:rPr>
                        <a:t>=EYqdV_6E8cA&gt;.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&lt;http://www.youtube.com/</a:t>
                      </a:r>
                      <a:r>
                        <a:rPr lang="cs-CZ" sz="1100" dirty="0" err="1" smtClean="0">
                          <a:effectLst/>
                        </a:rPr>
                        <a:t>watch?v</a:t>
                      </a:r>
                      <a:r>
                        <a:rPr lang="cs-CZ" sz="1100" dirty="0" smtClean="0">
                          <a:effectLst/>
                        </a:rPr>
                        <a:t>=xi-TRp5BdSQ&gt;.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8580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4248174"/>
              </p:ext>
            </p:extLst>
          </p:nvPr>
        </p:nvGraphicFramePr>
        <p:xfrm>
          <a:off x="683568" y="3233738"/>
          <a:ext cx="8136904" cy="3099970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&lt;http://www.youtube.com/</a:t>
                      </a:r>
                      <a:r>
                        <a:rPr lang="cs-CZ" sz="1100" dirty="0" err="1" smtClean="0">
                          <a:effectLst/>
                        </a:rPr>
                        <a:t>watch?v</a:t>
                      </a:r>
                      <a:r>
                        <a:rPr lang="cs-CZ" sz="1100" dirty="0" smtClean="0">
                          <a:effectLst/>
                        </a:rPr>
                        <a:t>=</a:t>
                      </a:r>
                      <a:r>
                        <a:rPr lang="cs-CZ" sz="1100" dirty="0" err="1" smtClean="0">
                          <a:effectLst/>
                        </a:rPr>
                        <a:t>lxFoclh_vvA</a:t>
                      </a:r>
                      <a:r>
                        <a:rPr lang="cs-CZ" sz="1100" dirty="0" smtClean="0">
                          <a:effectLst/>
                        </a:rPr>
                        <a:t>&gt;.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hlinkClick r:id="rId2"/>
                        </a:rPr>
                        <a:t>http://www.youtube.com/watch?v=BN4w285GU0M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&lt;http://www.youtube.com/</a:t>
                      </a:r>
                      <a:r>
                        <a:rPr lang="cs-CZ" sz="1100" dirty="0" err="1" smtClean="0">
                          <a:effectLst/>
                        </a:rPr>
                        <a:t>watch?v</a:t>
                      </a:r>
                      <a:r>
                        <a:rPr lang="cs-CZ" sz="1100" dirty="0" smtClean="0">
                          <a:effectLst/>
                        </a:rPr>
                        <a:t>=A9ZSlD5IK54&gt;.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11.6.2012]. Dostupný na WWW: &lt;http://cs.wikipedia.org/wiki/</a:t>
                      </a:r>
                      <a:r>
                        <a:rPr lang="cs-CZ" sz="1100" dirty="0" err="1" smtClean="0">
                          <a:effectLst/>
                        </a:rPr>
                        <a:t>Soubor:Oldrzych.jpg</a:t>
                      </a:r>
                      <a:r>
                        <a:rPr lang="cs-CZ" sz="1100" dirty="0" smtClean="0">
                          <a:effectLst/>
                        </a:rPr>
                        <a:t>&gt;.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8580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1103</TotalTime>
  <Words>910</Words>
  <Application>Microsoft Office PowerPoint</Application>
  <PresentationFormat>Předvádění na obrazovce (4:3)</PresentationFormat>
  <Paragraphs>149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Raný středověk - Dějiny významných států a národů v Evropě</vt:lpstr>
      <vt:lpstr>Pověsti</vt:lpstr>
      <vt:lpstr>Vyobrazení Kosmy v lipském rukopise jeho kroniky</vt:lpstr>
      <vt:lpstr>Libuše</vt:lpstr>
      <vt:lpstr>Bořivoj a Ludmila</vt:lpstr>
      <vt:lpstr>Prezentace aplikace PowerPoint</vt:lpstr>
      <vt:lpstr>Prezentace aplikace PowerPoint</vt:lpstr>
      <vt:lpstr>Václav a Boleslav</vt:lpstr>
      <vt:lpstr>Václav</vt:lpstr>
      <vt:lpstr>Prezentace aplikace PowerPoint</vt:lpstr>
      <vt:lpstr>svatý Václav</vt:lpstr>
      <vt:lpstr>svatý Václav</vt:lpstr>
      <vt:lpstr>svatý Václav</vt:lpstr>
      <vt:lpstr>svatý Václav</vt:lpstr>
      <vt:lpstr>svatý Václav</vt:lpstr>
      <vt:lpstr>svatý Václav</vt:lpstr>
      <vt:lpstr>Boleslav I. Ukrutný</vt:lpstr>
      <vt:lpstr>Boleslav I. Ukrutný</vt:lpstr>
      <vt:lpstr>Boleslav II.</vt:lpstr>
      <vt:lpstr>Prezentace aplikace PowerPoint</vt:lpstr>
      <vt:lpstr>Oldřich</vt:lpstr>
      <vt:lpstr>Břetislav</vt:lpstr>
      <vt:lpstr>Dějiny udatného národa českého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84</cp:revision>
  <dcterms:created xsi:type="dcterms:W3CDTF">2012-04-04T05:08:45Z</dcterms:created>
  <dcterms:modified xsi:type="dcterms:W3CDTF">2013-01-04T08:49:55Z</dcterms:modified>
</cp:coreProperties>
</file>