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62" r:id="rId2"/>
    <p:sldId id="305" r:id="rId3"/>
    <p:sldId id="333" r:id="rId4"/>
    <p:sldId id="339" r:id="rId5"/>
    <p:sldId id="311" r:id="rId6"/>
    <p:sldId id="334" r:id="rId7"/>
    <p:sldId id="341" r:id="rId8"/>
    <p:sldId id="342" r:id="rId9"/>
    <p:sldId id="340" r:id="rId10"/>
    <p:sldId id="343" r:id="rId11"/>
    <p:sldId id="335" r:id="rId12"/>
    <p:sldId id="336" r:id="rId13"/>
    <p:sldId id="337" r:id="rId14"/>
    <p:sldId id="344" r:id="rId15"/>
    <p:sldId id="338" r:id="rId16"/>
    <p:sldId id="332" r:id="rId17"/>
    <p:sldId id="301" r:id="rId18"/>
    <p:sldId id="345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702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178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05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92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534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9182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916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664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8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453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741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19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AUTOR%20NEUVEDEN.%20Kosmas%20%5bonline%5d.%20%5bcit.%203.1.2013%5d.%20Dostupn&#253;%20na%20WWW:%20http:/www.youtube.com/watch?v=odQjzO8tm6A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330965"/>
              </p:ext>
            </p:extLst>
          </p:nvPr>
        </p:nvGraphicFramePr>
        <p:xfrm>
          <a:off x="1368425" y="2924944"/>
          <a:ext cx="6405925" cy="3034284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Medková Blanka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VY_32_INOVACE_11A_8_Kultura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raného středověku</a:t>
                      </a:r>
                      <a:endParaRPr lang="cs-CZ" sz="11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11A_Dě 7.roč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16. 12. </a:t>
                      </a: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2011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třídě 7. B 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určen k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výkladu učiva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v raném středověku, konkrétně seznámení s kulturou raného středověku, románským slohem. Obrazový materiál je nepostradatelnou součástí k dosažení kvalitní povědomosti žáků o tomto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uměleckém slohu.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86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Raný středověk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000" dirty="0" smtClean="0">
                <a:solidFill>
                  <a:srgbClr val="FF0000"/>
                </a:solidFill>
                <a:latin typeface="Bookman Old Style" pitchFamily="18" charset="0"/>
              </a:rPr>
              <a:t>Kultura raného středověku</a:t>
            </a:r>
            <a:endParaRPr lang="cs-CZ" sz="5000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22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86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Bookman Old Style" pitchFamily="18" charset="0"/>
              </a:rPr>
              <a:t>Románský sloh - architektura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280920" cy="4680520"/>
          </a:xfrm>
        </p:spPr>
        <p:txBody>
          <a:bodyPr>
            <a:noAutofit/>
          </a:bodyPr>
          <a:lstStyle/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11.-13. století – západní a střední Evropa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stavby – mohutné zdi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budovy – zpočátku ploché dřevěné stropy, později kamenné klenby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sloupy – bohatě zdobené</a:t>
            </a:r>
          </a:p>
          <a:p>
            <a:pPr algn="just">
              <a:lnSpc>
                <a:spcPct val="220000"/>
              </a:lnSpc>
            </a:pPr>
            <a:endParaRPr lang="cs-CZ" sz="2500" dirty="0" smtClean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35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52120" y="2344316"/>
            <a:ext cx="2170584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Rotunda svatého Jiří na hoře Říp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4791065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015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86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Bookman Old Style" pitchFamily="18" charset="0"/>
              </a:rPr>
              <a:t>Románský sloh - architektura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280920" cy="4680520"/>
          </a:xfrm>
        </p:spPr>
        <p:txBody>
          <a:bodyPr>
            <a:noAutofit/>
          </a:bodyPr>
          <a:lstStyle/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okna – půlkruhový oblouk, úzká, sdružená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portály – bohatě zdobené vchody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většina staveb – církevní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dva typy kostelů – rotundy a baziliky</a:t>
            </a:r>
          </a:p>
        </p:txBody>
      </p:sp>
    </p:spTree>
    <p:extLst>
      <p:ext uri="{BB962C8B-B14F-4D97-AF65-F5344CB8AC3E}">
        <p14:creationId xmlns:p14="http://schemas.microsoft.com/office/powerpoint/2010/main" val="393953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86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Bookman Old Style" pitchFamily="18" charset="0"/>
              </a:rPr>
              <a:t>Románský sloh - architektura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67544" y="1772816"/>
            <a:ext cx="4040188" cy="63976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Bookman Old Style" pitchFamily="18" charset="0"/>
              </a:rPr>
              <a:t>Baziliky – obdélníkový půdorys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7544" y="3140968"/>
            <a:ext cx="4040188" cy="327322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700" dirty="0" smtClean="0">
                <a:latin typeface="Bookman Old Style" pitchFamily="18" charset="0"/>
              </a:rPr>
              <a:t>bazilika na Pražském hradě</a:t>
            </a:r>
          </a:p>
          <a:p>
            <a:pPr>
              <a:lnSpc>
                <a:spcPct val="150000"/>
              </a:lnSpc>
            </a:pPr>
            <a:r>
              <a:rPr lang="cs-CZ" sz="2700" dirty="0" smtClean="0">
                <a:latin typeface="Bookman Old Style" pitchFamily="18" charset="0"/>
              </a:rPr>
              <a:t>bazilika v Třebíči</a:t>
            </a:r>
            <a:endParaRPr lang="cs-CZ" sz="2700" dirty="0">
              <a:latin typeface="Bookman Old Style" pitchFamily="18" charset="0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4644008" y="1844824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Bookman Old Style" pitchFamily="18" charset="0"/>
              </a:rPr>
              <a:t>Rotundy – </a:t>
            </a:r>
          </a:p>
          <a:p>
            <a:pPr algn="ctr"/>
            <a:r>
              <a:rPr lang="cs-CZ" sz="2800" dirty="0" smtClean="0">
                <a:latin typeface="Bookman Old Style" pitchFamily="18" charset="0"/>
              </a:rPr>
              <a:t>kruhový půdorys</a:t>
            </a:r>
            <a:endParaRPr lang="cs-CZ" sz="2800" dirty="0">
              <a:latin typeface="Bookman Old Style" pitchFamily="18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644008" y="3068960"/>
            <a:ext cx="4041775" cy="341724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700" dirty="0" smtClean="0">
                <a:latin typeface="Bookman Old Style" pitchFamily="18" charset="0"/>
              </a:rPr>
              <a:t>rotunda na hoře Říp</a:t>
            </a:r>
          </a:p>
          <a:p>
            <a:pPr>
              <a:lnSpc>
                <a:spcPct val="150000"/>
              </a:lnSpc>
            </a:pPr>
            <a:r>
              <a:rPr lang="cs-CZ" sz="2700" dirty="0" smtClean="0">
                <a:latin typeface="Bookman Old Style" pitchFamily="18" charset="0"/>
              </a:rPr>
              <a:t>rotunda ve Znojmě</a:t>
            </a:r>
          </a:p>
          <a:p>
            <a:pPr>
              <a:lnSpc>
                <a:spcPct val="150000"/>
              </a:lnSpc>
            </a:pPr>
            <a:r>
              <a:rPr lang="cs-CZ" sz="2700" dirty="0">
                <a:latin typeface="Bookman Old Style" pitchFamily="18" charset="0"/>
              </a:rPr>
              <a:t>r</a:t>
            </a:r>
            <a:r>
              <a:rPr lang="cs-CZ" sz="2700" dirty="0" smtClean="0">
                <a:latin typeface="Bookman Old Style" pitchFamily="18" charset="0"/>
              </a:rPr>
              <a:t>otunda na Vyšehradě v Praze</a:t>
            </a:r>
            <a:endParaRPr lang="cs-CZ" sz="27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16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Rotunda na Vyšehradě v Praze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383802"/>
            <a:ext cx="4142780" cy="4902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75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Rotunda ve Znojmě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96752"/>
            <a:ext cx="6906344" cy="5179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75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Bazilika v Třebíči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32" y="1196752"/>
            <a:ext cx="6156920" cy="5360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752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932040" y="2420888"/>
            <a:ext cx="3898776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Bazilika na Pražském hradě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89" y="571500"/>
            <a:ext cx="381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475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86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Bookman Old Style" pitchFamily="18" charset="0"/>
              </a:rPr>
              <a:t>Románský sloh – výtvarné umění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280920" cy="4680520"/>
          </a:xfrm>
        </p:spPr>
        <p:txBody>
          <a:bodyPr>
            <a:noAutofit/>
          </a:bodyPr>
          <a:lstStyle/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výzdoba chrámů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nástěnné malby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výzdoba knih</a:t>
            </a:r>
          </a:p>
          <a:p>
            <a:pPr lvl="1" algn="just">
              <a:lnSpc>
                <a:spcPct val="220000"/>
              </a:lnSpc>
            </a:pPr>
            <a:r>
              <a:rPr lang="cs-CZ" sz="2100" dirty="0" smtClean="0">
                <a:latin typeface="Bookman Old Style" pitchFamily="18" charset="0"/>
              </a:rPr>
              <a:t>iluminace – středové ilustrace</a:t>
            </a:r>
            <a:r>
              <a:rPr lang="cs-CZ" sz="2500" dirty="0" smtClean="0">
                <a:latin typeface="Bookman Old Style" pitchFamily="18" charset="0"/>
              </a:rPr>
              <a:t>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87323"/>
            <a:ext cx="3493393" cy="527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710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86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Románský sloh - vzdělanost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280920" cy="4680520"/>
          </a:xfrm>
        </p:spPr>
        <p:txBody>
          <a:bodyPr>
            <a:noAutofit/>
          </a:bodyPr>
          <a:lstStyle/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církev</a:t>
            </a:r>
          </a:p>
          <a:p>
            <a:pPr algn="just">
              <a:lnSpc>
                <a:spcPct val="220000"/>
              </a:lnSpc>
            </a:pPr>
            <a:r>
              <a:rPr lang="cs-CZ" sz="2500" dirty="0">
                <a:latin typeface="Bookman Old Style" pitchFamily="18" charset="0"/>
              </a:rPr>
              <a:t>š</a:t>
            </a:r>
            <a:r>
              <a:rPr lang="cs-CZ" sz="2500" dirty="0" smtClean="0">
                <a:latin typeface="Bookman Old Style" pitchFamily="18" charset="0"/>
              </a:rPr>
              <a:t>koly biskupské a klášterní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výuka latinsky</a:t>
            </a:r>
          </a:p>
          <a:p>
            <a:pPr algn="just">
              <a:lnSpc>
                <a:spcPct val="220000"/>
              </a:lnSpc>
            </a:pPr>
            <a:r>
              <a:rPr lang="cs-CZ" sz="2500" dirty="0" smtClean="0">
                <a:latin typeface="Bookman Old Style" pitchFamily="18" charset="0"/>
              </a:rPr>
              <a:t>písařské dílny</a:t>
            </a:r>
          </a:p>
        </p:txBody>
      </p:sp>
    </p:spTree>
    <p:extLst>
      <p:ext uri="{BB962C8B-B14F-4D97-AF65-F5344CB8AC3E}">
        <p14:creationId xmlns:p14="http://schemas.microsoft.com/office/powerpoint/2010/main" val="102018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86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Románský sloh - literatura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00808"/>
            <a:ext cx="8280920" cy="4680520"/>
          </a:xfrm>
        </p:spPr>
        <p:txBody>
          <a:bodyPr>
            <a:noAutofit/>
          </a:bodyPr>
          <a:lstStyle/>
          <a:p>
            <a:pPr algn="just">
              <a:lnSpc>
                <a:spcPct val="220000"/>
              </a:lnSpc>
            </a:pPr>
            <a:r>
              <a:rPr lang="cs-CZ" sz="2600" dirty="0" smtClean="0">
                <a:latin typeface="Bookman Old Style" pitchFamily="18" charset="0"/>
              </a:rPr>
              <a:t>psána latinsky</a:t>
            </a:r>
          </a:p>
          <a:p>
            <a:pPr algn="just">
              <a:lnSpc>
                <a:spcPct val="220000"/>
              </a:lnSpc>
            </a:pPr>
            <a:r>
              <a:rPr lang="cs-CZ" sz="2600" dirty="0" smtClean="0">
                <a:latin typeface="Bookman Old Style" pitchFamily="18" charset="0"/>
              </a:rPr>
              <a:t>legendy – příběhy o životě a skutcích světců</a:t>
            </a:r>
          </a:p>
          <a:p>
            <a:pPr algn="just">
              <a:lnSpc>
                <a:spcPct val="220000"/>
              </a:lnSpc>
            </a:pPr>
            <a:r>
              <a:rPr lang="cs-CZ" sz="2600" dirty="0">
                <a:latin typeface="Bookman Old Style" pitchFamily="18" charset="0"/>
              </a:rPr>
              <a:t>l</a:t>
            </a:r>
            <a:r>
              <a:rPr lang="cs-CZ" sz="2600" dirty="0" smtClean="0">
                <a:latin typeface="Bookman Old Style" pitchFamily="18" charset="0"/>
              </a:rPr>
              <a:t>etopisy </a:t>
            </a:r>
            <a:r>
              <a:rPr lang="cs-CZ" sz="2600" dirty="0" smtClean="0">
                <a:latin typeface="Bookman Old Style" pitchFamily="18" charset="0"/>
                <a:cs typeface="Times New Roman"/>
              </a:rPr>
              <a:t>→ kroniky</a:t>
            </a:r>
          </a:p>
          <a:p>
            <a:pPr algn="just">
              <a:lnSpc>
                <a:spcPct val="220000"/>
              </a:lnSpc>
            </a:pPr>
            <a:r>
              <a:rPr lang="cs-CZ" sz="2600" dirty="0" smtClean="0">
                <a:latin typeface="Bookman Old Style" pitchFamily="18" charset="0"/>
                <a:cs typeface="Times New Roman"/>
              </a:rPr>
              <a:t>Kosmova kronika česká – poč. 12. století</a:t>
            </a:r>
          </a:p>
          <a:p>
            <a:pPr algn="just">
              <a:lnSpc>
                <a:spcPct val="220000"/>
              </a:lnSpc>
            </a:pPr>
            <a:endParaRPr lang="cs-CZ" sz="2500" dirty="0" smtClean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18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17" y="404664"/>
            <a:ext cx="4029075" cy="570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30132"/>
            <a:ext cx="3914775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2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86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Bookman Old Style" pitchFamily="18" charset="0"/>
              </a:rPr>
              <a:t>Románský sloh - hudba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394570" y="1535113"/>
            <a:ext cx="4040188" cy="639762"/>
          </a:xfrm>
        </p:spPr>
        <p:txBody>
          <a:bodyPr>
            <a:normAutofit/>
          </a:bodyPr>
          <a:lstStyle/>
          <a:p>
            <a:pPr algn="ctr"/>
            <a:r>
              <a:rPr lang="cs-CZ" sz="3000" b="0" dirty="0">
                <a:latin typeface="Bookman Old Style" pitchFamily="18" charset="0"/>
              </a:rPr>
              <a:t>Církevní </a:t>
            </a:r>
            <a:r>
              <a:rPr lang="cs-CZ" sz="3000" b="0" dirty="0" smtClean="0">
                <a:latin typeface="Bookman Old Style" pitchFamily="18" charset="0"/>
              </a:rPr>
              <a:t>hudba</a:t>
            </a:r>
            <a:endParaRPr lang="cs-CZ" sz="3000" b="0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>
          <a:xfrm>
            <a:off x="457200" y="2780927"/>
            <a:ext cx="4040188" cy="3345235"/>
          </a:xfrm>
        </p:spPr>
        <p:txBody>
          <a:bodyPr>
            <a:noAutofit/>
          </a:bodyPr>
          <a:lstStyle/>
          <a:p>
            <a:pPr lvl="1">
              <a:lnSpc>
                <a:spcPct val="220000"/>
              </a:lnSpc>
            </a:pPr>
            <a:r>
              <a:rPr lang="cs-CZ" sz="2100" smtClean="0">
                <a:latin typeface="Bookman Old Style" pitchFamily="18" charset="0"/>
              </a:rPr>
              <a:t>chorály </a:t>
            </a:r>
            <a:r>
              <a:rPr lang="cs-CZ" sz="2100" dirty="0" smtClean="0">
                <a:latin typeface="Bookman Old Style" pitchFamily="18" charset="0"/>
              </a:rPr>
              <a:t>= jednohlasé sborově zpívané písně</a:t>
            </a:r>
          </a:p>
          <a:p>
            <a:pPr lvl="1">
              <a:lnSpc>
                <a:spcPct val="220000"/>
              </a:lnSpc>
            </a:pPr>
            <a:r>
              <a:rPr lang="cs-CZ" sz="2100" dirty="0" smtClean="0">
                <a:latin typeface="Bookman Old Style" pitchFamily="18" charset="0"/>
              </a:rPr>
              <a:t>polyfonie = vícehlas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25000" lnSpcReduction="20000"/>
          </a:bodyPr>
          <a:lstStyle/>
          <a:p>
            <a:endParaRPr lang="cs-CZ" dirty="0" smtClean="0">
              <a:latin typeface="Bookman Old Style" pitchFamily="18" charset="0"/>
            </a:endParaRPr>
          </a:p>
          <a:p>
            <a:pPr algn="ctr"/>
            <a:endParaRPr lang="cs-CZ" sz="3100" b="0" dirty="0" smtClean="0">
              <a:latin typeface="Bookman Old Style" pitchFamily="18" charset="0"/>
            </a:endParaRPr>
          </a:p>
          <a:p>
            <a:pPr algn="ctr"/>
            <a:r>
              <a:rPr lang="cs-CZ" sz="12000" b="0" dirty="0" smtClean="0">
                <a:latin typeface="Bookman Old Style" pitchFamily="18" charset="0"/>
              </a:rPr>
              <a:t>Světská hudba</a:t>
            </a:r>
            <a:endParaRPr lang="cs-CZ" sz="12000" b="0" dirty="0">
              <a:latin typeface="Bookman Old Style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780927"/>
            <a:ext cx="4041775" cy="3345235"/>
          </a:xfrm>
        </p:spPr>
        <p:txBody>
          <a:bodyPr/>
          <a:lstStyle/>
          <a:p>
            <a:pPr lvl="1">
              <a:lnSpc>
                <a:spcPct val="220000"/>
              </a:lnSpc>
            </a:pPr>
            <a:r>
              <a:rPr lang="cs-CZ" sz="2100" dirty="0">
                <a:latin typeface="Bookman Old Style" pitchFamily="18" charset="0"/>
              </a:rPr>
              <a:t>milostné písně</a:t>
            </a:r>
          </a:p>
          <a:p>
            <a:pPr lvl="1">
              <a:lnSpc>
                <a:spcPct val="220000"/>
              </a:lnSpc>
            </a:pPr>
            <a:r>
              <a:rPr lang="cs-CZ" sz="2100" dirty="0">
                <a:latin typeface="Bookman Old Style" pitchFamily="18" charset="0"/>
              </a:rPr>
              <a:t>lidové písně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018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>
                <a:alpha val="86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Bookman Old Style" pitchFamily="18" charset="0"/>
              </a:rPr>
              <a:t>Dějiny udatného národa českého</a:t>
            </a:r>
            <a:endParaRPr lang="cs-CZ" dirty="0">
              <a:latin typeface="Bookman Old Styl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780928"/>
            <a:ext cx="8280920" cy="3312368"/>
          </a:xfrm>
        </p:spPr>
        <p:txBody>
          <a:bodyPr>
            <a:noAutofit/>
          </a:bodyPr>
          <a:lstStyle/>
          <a:p>
            <a:pPr algn="ctr">
              <a:lnSpc>
                <a:spcPct val="220000"/>
              </a:lnSpc>
            </a:pPr>
            <a:r>
              <a:rPr lang="cs-CZ" sz="4000" b="1" dirty="0" smtClean="0">
                <a:latin typeface="Bookman Old Style" pitchFamily="18" charset="0"/>
                <a:hlinkClick r:id="rId2"/>
              </a:rPr>
              <a:t>Kosmas</a:t>
            </a:r>
            <a:endParaRPr lang="cs-CZ" sz="4000" b="1" dirty="0" smtClean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28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9091393"/>
              </p:ext>
            </p:extLst>
          </p:nvPr>
        </p:nvGraphicFramePr>
        <p:xfrm>
          <a:off x="683568" y="3233738"/>
          <a:ext cx="8136904" cy="3256788"/>
        </p:xfrm>
        <a:graphic>
          <a:graphicData uri="http://schemas.openxmlformats.org/drawingml/2006/table">
            <a:tbl>
              <a:tblPr firstRow="1" firstCol="1" bandRow="1"/>
              <a:tblGrid>
                <a:gridCol w="1527069"/>
                <a:gridCol w="145186"/>
                <a:gridCol w="6464649"/>
              </a:tblGrid>
              <a:tr h="4832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</a:t>
                      </a: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VÁLKOVÁ, Veronika. </a:t>
                      </a:r>
                      <a:r>
                        <a:rPr lang="cs-CZ" sz="1100" i="1" dirty="0" smtClean="0">
                          <a:effectLst/>
                        </a:rPr>
                        <a:t>Dějepis 7, středověk a raný novověk</a:t>
                      </a:r>
                      <a:r>
                        <a:rPr lang="cs-CZ" sz="1100" dirty="0" smtClean="0">
                          <a:effectLst/>
                        </a:rPr>
                        <a:t>. Praha: SPN - pedagogické nakladatelství, 2009, ISBN 978-80-7235-373-6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30425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BORAK, </a:t>
                      </a:r>
                      <a:r>
                        <a:rPr lang="cs-CZ" sz="1100" dirty="0" err="1" smtClean="0">
                          <a:effectLst/>
                        </a:rPr>
                        <a:t>Matt</a:t>
                      </a:r>
                      <a:r>
                        <a:rPr lang="cs-CZ" sz="1100" dirty="0" smtClean="0">
                          <a:effectLst/>
                        </a:rPr>
                        <a:t>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3.1.2013]. Dostupný na WWW: http://cs.wikipedia.org/wiki/Soubor:RotundaRip.jpg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ZIVNER, Adam.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3.1.2013]. Dostupný na WWW: http://cs.wikipedia.org/wiki/Soubor:RotundaSvatehoMartinaNaVysehrade.jpg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3.1.2013]. Dostupný na WWW: http://cs.wikipedia.org/wiki/Soubor:Trebic_podklasteri_bazilika_velka_apsida.jpg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VAVŘÍK, Martin.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3.1.2013]. Dostupný na WWW: http://cs.wikipedia.org/wiki/Soubor:ZnojmoRotundaKateriny.jpg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PRAZAK.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3.1.2013]. Dostupný na WWW: http://cs.wikipedia.org/wiki/Soubor:Bazilika_Svat%C3%A9ho_Ji%C5%99%C3%AD.jpg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3.1.2013]. Dostupný na WWW: http://cs.wikipedia.org/wiki/Soubor:AberdeenBestiaryFolio004vChristInMajesty.jpg </a:t>
                      </a: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6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16907"/>
              </p:ext>
            </p:extLst>
          </p:nvPr>
        </p:nvGraphicFramePr>
        <p:xfrm>
          <a:off x="683568" y="3233738"/>
          <a:ext cx="8136904" cy="2307882"/>
        </p:xfrm>
        <a:graphic>
          <a:graphicData uri="http://schemas.openxmlformats.org/drawingml/2006/table">
            <a:tbl>
              <a:tblPr firstRow="1" firstCol="1" bandRow="1"/>
              <a:tblGrid>
                <a:gridCol w="1527069"/>
                <a:gridCol w="145186"/>
                <a:gridCol w="6464649"/>
              </a:tblGrid>
              <a:tr h="4832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</a:t>
                      </a:r>
                      <a:r>
                        <a:rPr lang="cs-CZ" sz="14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151216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3.1.2013]. Dostupný na WWW: http://cs.wikipedia.org/wiki/Soubor:Cosmas-Chronica_Boemorum.jpg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Wikipedia.cz</a:t>
                      </a:r>
                      <a:r>
                        <a:rPr lang="cs-CZ" sz="1100" dirty="0" smtClean="0">
                          <a:effectLst/>
                        </a:rPr>
                        <a:t> [online]. [cit. 3.1.2013]. Dostupný na WWW: http://cs.wikipedia.org/wiki/Soubor:Kosmas.jpg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</a:rPr>
                        <a:t>AUTOR NEUVEDEN. </a:t>
                      </a:r>
                      <a:r>
                        <a:rPr lang="cs-CZ" sz="1100" i="1" dirty="0" smtClean="0">
                          <a:effectLst/>
                        </a:rPr>
                        <a:t>Kosmas</a:t>
                      </a:r>
                      <a:r>
                        <a:rPr lang="cs-CZ" sz="1100" dirty="0" smtClean="0">
                          <a:effectLst/>
                        </a:rPr>
                        <a:t> [online]. [cit. 3.1.2013]. Dostupný na WWW: http://www.youtube.com/watch?v=odQjzO8tm6A </a:t>
                      </a: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079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1460</TotalTime>
  <Words>452</Words>
  <Application>Microsoft Office PowerPoint</Application>
  <PresentationFormat>Předvádění na obrazovce (4:3)</PresentationFormat>
  <Paragraphs>101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Raný středověk</vt:lpstr>
      <vt:lpstr>Románský sloh - architektura</vt:lpstr>
      <vt:lpstr>Rotunda svatého Jiří na hoře Říp</vt:lpstr>
      <vt:lpstr>Románský sloh - architektura</vt:lpstr>
      <vt:lpstr>Románský sloh - architektura</vt:lpstr>
      <vt:lpstr>Rotunda na Vyšehradě v Praze</vt:lpstr>
      <vt:lpstr>Rotunda ve Znojmě</vt:lpstr>
      <vt:lpstr>Bazilika v Třebíči</vt:lpstr>
      <vt:lpstr>Bazilika na Pražském hradě</vt:lpstr>
      <vt:lpstr>Románský sloh – výtvarné umění</vt:lpstr>
      <vt:lpstr>Románský sloh - vzdělanost</vt:lpstr>
      <vt:lpstr>Románský sloh - literatura</vt:lpstr>
      <vt:lpstr>Prezentace aplikace PowerPoint</vt:lpstr>
      <vt:lpstr>Románský sloh - hudba</vt:lpstr>
      <vt:lpstr>Dějiny udatného národa českého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ntb</cp:lastModifiedBy>
  <cp:revision>91</cp:revision>
  <dcterms:created xsi:type="dcterms:W3CDTF">2012-04-04T05:08:45Z</dcterms:created>
  <dcterms:modified xsi:type="dcterms:W3CDTF">2013-01-04T08:47:58Z</dcterms:modified>
</cp:coreProperties>
</file>