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58" r:id="rId5"/>
    <p:sldId id="260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B4689B-1C3F-432F-A790-7754D4DB333E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360A19-CC89-41FB-8E33-7C8E5149EB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12110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50BB47-9FB2-49BB-8B75-BAA2534E6493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2BC860-66B2-4659-950B-95F103B1E3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06795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6C0EE6-C3C1-40A6-9325-7B740B4F795E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4C8B95-F874-42F6-ABE8-F16E2AF5B7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90165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3690AC-0D3E-491D-911D-2A9682025A7B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FF386F-8088-4942-AAED-F05FBC95B5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39581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6361FC-7372-4545-ABFB-EF416102619B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240714-4503-4854-9F0D-760B19ADED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11298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01AA3F-68C8-4F0B-8191-5F05AFBC5E61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801967-D44F-48B6-BB59-83E42139DF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828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A9A947-7433-4838-9E69-4D0FE183C79B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020030-47A8-4879-9602-22C1A32FCE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7161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EBA05E-4D46-4111-9B42-F786B57547E0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5FB8E4-752B-4679-88C2-CDC86B0FAA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19184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C994C2-4933-46D9-BB1E-5BCD3A976D49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464F35-25D6-43E4-8235-4082233200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28850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BD8C22-E137-4EA3-86BE-766EF1764CA2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846657-69C1-4BFA-BD74-C63D6ED690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91694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3650D0-8780-4CFE-BACD-02C238B5830F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B76B61-47D7-4380-B2EC-852D146CBE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61521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AC4F55E-33D1-4538-85AA-5ECAB655AA60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CA04005-AFFC-45CC-9B7B-56D639E44A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oubor:Platycerium_bifurcatum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eg"/><Relationship Id="rId4" Type="http://schemas.openxmlformats.org/officeDocument/2006/relationships/hyperlink" Target="http://cs.wikipedia.org/wiki/Soubor:2009-03-30_Lettuce_roots.jpg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Kew.gardens.papyrus.plant.arp.jpg" TargetMode="External"/><Relationship Id="rId13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6.jpeg"/><Relationship Id="rId12" Type="http://schemas.openxmlformats.org/officeDocument/2006/relationships/hyperlink" Target="http://cs.wikipedia.org/wiki/Soubor:Epipremnum_aureum1542991393.jpg" TargetMode="External"/><Relationship Id="rId17" Type="http://schemas.openxmlformats.org/officeDocument/2006/relationships/image" Target="../media/image11.jpeg"/><Relationship Id="rId2" Type="http://schemas.openxmlformats.org/officeDocument/2006/relationships/hyperlink" Target="http://cs.wikipedia.org/wiki/Soubor:Kvet_ibisku.JPG" TargetMode="External"/><Relationship Id="rId16" Type="http://schemas.openxmlformats.org/officeDocument/2006/relationships/hyperlink" Target="http://cs.wikipedia.org/wiki/Soubor:Discocactus_araneispinus_habit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Monstera_deliciosa3.jpg" TargetMode="External"/><Relationship Id="rId11" Type="http://schemas.openxmlformats.org/officeDocument/2006/relationships/image" Target="../media/image8.jpeg"/><Relationship Id="rId5" Type="http://schemas.openxmlformats.org/officeDocument/2006/relationships/image" Target="../media/image5.jpeg"/><Relationship Id="rId15" Type="http://schemas.openxmlformats.org/officeDocument/2006/relationships/image" Target="../media/image10.jpeg"/><Relationship Id="rId10" Type="http://schemas.openxmlformats.org/officeDocument/2006/relationships/hyperlink" Target="http://cs.wikipedia.org/wiki/Soubor:Slezin%C3%ADk_hadcov%C3%BD.jpg" TargetMode="External"/><Relationship Id="rId4" Type="http://schemas.openxmlformats.org/officeDocument/2006/relationships/hyperlink" Target="http://cs.wikipedia.org/wiki/Soubor:Begonia-IMG_0089sm.jpg" TargetMode="External"/><Relationship Id="rId9" Type="http://schemas.openxmlformats.org/officeDocument/2006/relationships/image" Target="../media/image7.jpeg"/><Relationship Id="rId14" Type="http://schemas.openxmlformats.org/officeDocument/2006/relationships/hyperlink" Target="http://cs.wikipedia.org/wiki/Soubor:Fuchsia_Magellanica_Tas.jpg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Platycerium_bifurcatum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722313" y="2564904"/>
            <a:ext cx="7772400" cy="2016125"/>
          </a:xfrm>
        </p:spPr>
        <p:txBody>
          <a:bodyPr/>
          <a:lstStyle/>
          <a:p>
            <a:pPr eaLnBrk="1" hangingPunct="1"/>
            <a:r>
              <a:rPr lang="cs-CZ" sz="3200" b="1" dirty="0" smtClean="0"/>
              <a:t>VY_52_INOVACE_12_Pokojové rostliny- učební text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8175" y="5084763"/>
            <a:ext cx="5715000" cy="1439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Obdélník 3"/>
          <p:cNvSpPr>
            <a:spLocks noChangeArrowheads="1"/>
          </p:cNvSpPr>
          <p:nvPr/>
        </p:nvSpPr>
        <p:spPr bwMode="auto">
          <a:xfrm>
            <a:off x="625475" y="1916832"/>
            <a:ext cx="82804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400" dirty="0"/>
              <a:t>Základní škola a Mateřská škola Choustník, okres Tábor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229600" cy="1143000"/>
          </a:xfrm>
        </p:spPr>
        <p:txBody>
          <a:bodyPr/>
          <a:lstStyle/>
          <a:p>
            <a:pPr eaLnBrk="1" hangingPunct="1"/>
            <a:r>
              <a:rPr lang="cs-CZ" sz="3200" b="1" u="sng" smtClean="0"/>
              <a:t>POKOJOVÉ KVĚTINY: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23850" y="981075"/>
            <a:ext cx="8229600" cy="1800225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400" smtClean="0"/>
              <a:t>Rostliny z teplých podnebných pásů, mají různé nároky na vodu, světlo, teplo,půdu a nesnáší zimu</a:t>
            </a:r>
          </a:p>
          <a:p>
            <a:pPr eaLnBrk="1" hangingPunct="1">
              <a:buFont typeface="Arial" charset="0"/>
              <a:buNone/>
            </a:pPr>
            <a:r>
              <a:rPr lang="cs-CZ" sz="2400" b="1" smtClean="0"/>
              <a:t>Hydroponické pěstování- </a:t>
            </a:r>
            <a:r>
              <a:rPr lang="cs-CZ" sz="2400" smtClean="0"/>
              <a:t>ve vodním roztoku</a:t>
            </a:r>
          </a:p>
          <a:p>
            <a:pPr eaLnBrk="1" hangingPunct="1">
              <a:buFont typeface="Arial" charset="0"/>
              <a:buNone/>
            </a:pPr>
            <a:r>
              <a:rPr lang="cs-CZ" sz="2400" b="1" smtClean="0"/>
              <a:t>Epifytické pěstování- </a:t>
            </a:r>
            <a:r>
              <a:rPr lang="cs-CZ" sz="2400" smtClean="0"/>
              <a:t>vzdušnými kořeny</a:t>
            </a:r>
          </a:p>
          <a:p>
            <a:pPr eaLnBrk="1" hangingPunct="1">
              <a:buFont typeface="Arial" charset="0"/>
              <a:buNone/>
            </a:pPr>
            <a:endParaRPr lang="cs-CZ" sz="1400" smtClean="0"/>
          </a:p>
        </p:txBody>
      </p:sp>
      <p:pic>
        <p:nvPicPr>
          <p:cNvPr id="3076" name="Picture 5" descr="Popis obrázku chybí">
            <a:hlinkClick r:id="rId2" tooltip="Popis obrázku chybí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2781300"/>
            <a:ext cx="2381250" cy="3571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7" name="TextovéPole 5"/>
          <p:cNvSpPr txBox="1">
            <a:spLocks noChangeArrowheads="1"/>
          </p:cNvSpPr>
          <p:nvPr/>
        </p:nvSpPr>
        <p:spPr bwMode="auto">
          <a:xfrm>
            <a:off x="250825" y="6308725"/>
            <a:ext cx="396081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Obr.a- epifytní kapradina</a:t>
            </a:r>
          </a:p>
        </p:txBody>
      </p:sp>
      <p:pic>
        <p:nvPicPr>
          <p:cNvPr id="3078" name="Picture 7" descr="http://upload.wikimedia.org/wikipedia/commons/thumb/1/17/2009-03-30_Lettuce_roots.jpg/220px-2009-03-30_Lettuce_roots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063" y="2565400"/>
            <a:ext cx="2447925" cy="3671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9388460"/>
              </p:ext>
            </p:extLst>
          </p:nvPr>
        </p:nvGraphicFramePr>
        <p:xfrm>
          <a:off x="1524000" y="260350"/>
          <a:ext cx="6792912" cy="6203952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823864"/>
                <a:gridCol w="2704744"/>
                <a:gridCol w="2264304"/>
              </a:tblGrid>
              <a:tr h="59943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název</a:t>
                      </a:r>
                      <a:endParaRPr lang="cs-CZ" sz="1800" dirty="0"/>
                    </a:p>
                  </a:txBody>
                  <a:tcPr marL="91447" marR="91447" marT="45719" marB="45719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nároky</a:t>
                      </a:r>
                      <a:endParaRPr lang="cs-CZ" sz="1800" dirty="0"/>
                    </a:p>
                  </a:txBody>
                  <a:tcPr marL="91447" marR="91447" marT="45719" marB="45719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znaky</a:t>
                      </a:r>
                      <a:endParaRPr lang="cs-CZ" sz="1800" dirty="0"/>
                    </a:p>
                  </a:txBody>
                  <a:tcPr marL="91447" marR="91447" marT="45719" marB="45719"/>
                </a:tc>
              </a:tr>
              <a:tr h="634366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Chřest </a:t>
                      </a:r>
                      <a:r>
                        <a:rPr lang="cs-CZ" sz="1400" dirty="0" smtClean="0"/>
                        <a:t>- asparágus</a:t>
                      </a:r>
                      <a:endParaRPr lang="cs-CZ" sz="1400" dirty="0"/>
                    </a:p>
                  </a:txBody>
                  <a:tcPr marL="91447" marR="91447" marT="45719" marB="45719"/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/>
                        <a:t>Lipnicovité</a:t>
                      </a:r>
                      <a:r>
                        <a:rPr lang="cs-CZ" sz="1400" dirty="0" smtClean="0"/>
                        <a:t>- nároky </a:t>
                      </a:r>
                      <a:r>
                        <a:rPr lang="cs-CZ" sz="1400" dirty="0" smtClean="0"/>
                        <a:t>na světlo</a:t>
                      </a:r>
                      <a:endParaRPr lang="cs-CZ" sz="1400" dirty="0"/>
                    </a:p>
                  </a:txBody>
                  <a:tcPr marL="91447" marR="91447" marT="45719" marB="45719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Jižní</a:t>
                      </a:r>
                      <a:r>
                        <a:rPr lang="cs-CZ" sz="1400" baseline="0" dirty="0" smtClean="0"/>
                        <a:t> </a:t>
                      </a:r>
                      <a:r>
                        <a:rPr lang="cs-CZ" sz="1400" baseline="0" dirty="0" smtClean="0"/>
                        <a:t>Afrika- nekvetoucí</a:t>
                      </a:r>
                      <a:endParaRPr lang="cs-CZ" sz="1400" dirty="0"/>
                    </a:p>
                  </a:txBody>
                  <a:tcPr marL="91447" marR="91447" marT="45719" marB="45719"/>
                </a:tc>
              </a:tr>
              <a:tr h="634366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begonie</a:t>
                      </a:r>
                      <a:endParaRPr lang="cs-CZ" sz="1400" dirty="0"/>
                    </a:p>
                  </a:txBody>
                  <a:tcPr marL="91447" marR="91447" marT="45719" marB="45719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Světlo a vlhko</a:t>
                      </a:r>
                      <a:endParaRPr lang="cs-CZ" sz="1400" dirty="0"/>
                    </a:p>
                  </a:txBody>
                  <a:tcPr marL="91447" marR="91447" marT="45719" marB="45719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1000 druhů barevné listy a květy</a:t>
                      </a:r>
                      <a:endParaRPr lang="cs-CZ" sz="1400" dirty="0"/>
                    </a:p>
                  </a:txBody>
                  <a:tcPr marL="91447" marR="91447" marT="45719" marB="45719"/>
                </a:tc>
              </a:tr>
              <a:tr h="634366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šáchor</a:t>
                      </a:r>
                      <a:endParaRPr lang="cs-CZ" sz="1400" dirty="0"/>
                    </a:p>
                  </a:txBody>
                  <a:tcPr marL="91447" marR="91447" marT="45719" marB="45719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Voda,teplo 18 </a:t>
                      </a:r>
                      <a:r>
                        <a:rPr lang="cs-CZ" sz="1400" dirty="0" smtClean="0"/>
                        <a:t>stupňů</a:t>
                      </a:r>
                      <a:r>
                        <a:rPr lang="cs-CZ" sz="1400" baseline="0" dirty="0" smtClean="0"/>
                        <a:t> </a:t>
                      </a:r>
                      <a:r>
                        <a:rPr lang="cs-CZ" sz="1400" dirty="0" smtClean="0"/>
                        <a:t>C, světlo</a:t>
                      </a:r>
                      <a:endParaRPr lang="cs-CZ" sz="1400" dirty="0"/>
                    </a:p>
                  </a:txBody>
                  <a:tcPr marL="91447" marR="91447" marT="45719" marB="45719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Listy zajímavé, hydroponické</a:t>
                      </a:r>
                      <a:r>
                        <a:rPr lang="cs-CZ" sz="1400" baseline="0" dirty="0" smtClean="0"/>
                        <a:t> pěstování</a:t>
                      </a:r>
                      <a:endParaRPr lang="cs-CZ" sz="1400" dirty="0"/>
                    </a:p>
                  </a:txBody>
                  <a:tcPr marL="91447" marR="91447" marT="45719" marB="45719"/>
                </a:tc>
              </a:tr>
              <a:tr h="599439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ibišek</a:t>
                      </a:r>
                      <a:endParaRPr lang="cs-CZ" sz="1400" dirty="0"/>
                    </a:p>
                  </a:txBody>
                  <a:tcPr marL="91447" marR="91447" marT="45719" marB="45719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Světlo a mírné teplo</a:t>
                      </a:r>
                      <a:endParaRPr lang="cs-CZ" sz="1400" dirty="0"/>
                    </a:p>
                  </a:txBody>
                  <a:tcPr marL="91447" marR="91447" marT="45719" marB="45719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Keř s výraznými květy</a:t>
                      </a:r>
                      <a:endParaRPr lang="cs-CZ" sz="1400" dirty="0"/>
                    </a:p>
                  </a:txBody>
                  <a:tcPr marL="91447" marR="91447" marT="45719" marB="45719"/>
                </a:tc>
              </a:tr>
              <a:tr h="599439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Netík- kapradina</a:t>
                      </a:r>
                      <a:endParaRPr lang="cs-CZ" sz="1400" dirty="0"/>
                    </a:p>
                  </a:txBody>
                  <a:tcPr marL="91447" marR="91447" marT="45719" marB="45719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Stín, voda</a:t>
                      </a:r>
                      <a:endParaRPr lang="cs-CZ" sz="1400" dirty="0"/>
                    </a:p>
                  </a:txBody>
                  <a:tcPr marL="91447" marR="91447" marT="45719" marB="45719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Dekorativní listy</a:t>
                      </a:r>
                      <a:endParaRPr lang="cs-CZ" sz="1400" dirty="0"/>
                    </a:p>
                  </a:txBody>
                  <a:tcPr marL="91447" marR="91447" marT="45719" marB="45719"/>
                </a:tc>
              </a:tr>
              <a:tr h="634366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Pelargonie- muškát</a:t>
                      </a:r>
                      <a:endParaRPr lang="cs-CZ" sz="1400" dirty="0"/>
                    </a:p>
                  </a:txBody>
                  <a:tcPr marL="91447" marR="91447" marT="45719" marB="45719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Světlo, teplota v </a:t>
                      </a:r>
                      <a:r>
                        <a:rPr lang="cs-CZ" sz="1400" dirty="0" smtClean="0"/>
                        <a:t>zimě</a:t>
                      </a:r>
                      <a:r>
                        <a:rPr lang="cs-CZ" sz="1400" baseline="0" dirty="0" smtClean="0"/>
                        <a:t>  </a:t>
                      </a:r>
                      <a:r>
                        <a:rPr lang="cs-CZ" sz="1400" dirty="0" smtClean="0"/>
                        <a:t>10 stupně</a:t>
                      </a:r>
                      <a:r>
                        <a:rPr lang="cs-CZ" sz="1400" baseline="0" dirty="0" smtClean="0"/>
                        <a:t> </a:t>
                      </a:r>
                      <a:r>
                        <a:rPr lang="cs-CZ" sz="1400" dirty="0" smtClean="0"/>
                        <a:t>C</a:t>
                      </a:r>
                      <a:endParaRPr lang="cs-CZ" sz="1400" dirty="0"/>
                    </a:p>
                  </a:txBody>
                  <a:tcPr marL="91447" marR="91447" marT="45719" marB="45719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Spousta druhů květů i listů</a:t>
                      </a:r>
                      <a:endParaRPr lang="cs-CZ" sz="1400" dirty="0"/>
                    </a:p>
                  </a:txBody>
                  <a:tcPr marL="91447" marR="91447" marT="45719" marB="45719"/>
                </a:tc>
              </a:tr>
              <a:tr h="634366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kaktusy</a:t>
                      </a:r>
                      <a:endParaRPr lang="cs-CZ" sz="1400" dirty="0"/>
                    </a:p>
                  </a:txBody>
                  <a:tcPr marL="91447" marR="91447" marT="45719" marB="45719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Léto- slunce </a:t>
                      </a:r>
                      <a:r>
                        <a:rPr lang="cs-CZ" sz="1400" dirty="0" smtClean="0"/>
                        <a:t>a vláha</a:t>
                      </a:r>
                    </a:p>
                    <a:p>
                      <a:r>
                        <a:rPr lang="cs-CZ" sz="1400" dirty="0" smtClean="0"/>
                        <a:t>Zima- chladno </a:t>
                      </a:r>
                      <a:r>
                        <a:rPr lang="cs-CZ" sz="1400" dirty="0" smtClean="0"/>
                        <a:t>a sucho</a:t>
                      </a:r>
                      <a:endParaRPr lang="cs-CZ" sz="1400" dirty="0"/>
                    </a:p>
                  </a:txBody>
                  <a:tcPr marL="91447" marR="91447" marT="45719" marB="45719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Zajímavý tvar </a:t>
                      </a:r>
                      <a:endParaRPr lang="cs-CZ" sz="1400" dirty="0"/>
                    </a:p>
                  </a:txBody>
                  <a:tcPr marL="91447" marR="91447" marT="45719" marB="45719"/>
                </a:tc>
              </a:tr>
              <a:tr h="634366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Filodendron- monstera</a:t>
                      </a:r>
                      <a:endParaRPr lang="cs-CZ" sz="1400" dirty="0"/>
                    </a:p>
                  </a:txBody>
                  <a:tcPr marL="91447" marR="91447" marT="45719" marB="45719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Stín - teplo, vlhko</a:t>
                      </a:r>
                      <a:endParaRPr lang="cs-CZ" sz="1400" dirty="0"/>
                    </a:p>
                  </a:txBody>
                  <a:tcPr marL="91447" marR="91447" marT="45719" marB="45719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Tropický </a:t>
                      </a:r>
                      <a:r>
                        <a:rPr lang="cs-CZ" sz="1400" dirty="0" smtClean="0"/>
                        <a:t>plevel- vzdušné </a:t>
                      </a:r>
                      <a:r>
                        <a:rPr lang="cs-CZ" sz="1400" dirty="0" smtClean="0"/>
                        <a:t>kořeny</a:t>
                      </a:r>
                      <a:endParaRPr lang="cs-CZ" sz="1400" dirty="0"/>
                    </a:p>
                  </a:txBody>
                  <a:tcPr marL="91447" marR="91447" marT="45719" marB="45719"/>
                </a:tc>
              </a:tr>
              <a:tr h="599439">
                <a:tc>
                  <a:txBody>
                    <a:bodyPr/>
                    <a:lstStyle/>
                    <a:p>
                      <a:r>
                        <a:rPr lang="cs-CZ" sz="1400" dirty="0" err="1" smtClean="0"/>
                        <a:t>Scindapsus</a:t>
                      </a:r>
                      <a:r>
                        <a:rPr lang="cs-CZ" sz="1400" dirty="0" smtClean="0"/>
                        <a:t>- potos</a:t>
                      </a:r>
                      <a:endParaRPr lang="cs-CZ" sz="1400" dirty="0"/>
                    </a:p>
                  </a:txBody>
                  <a:tcPr marL="91447" marR="91447" marT="45719" marB="45719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Stín</a:t>
                      </a:r>
                      <a:r>
                        <a:rPr lang="cs-CZ" sz="1400" dirty="0" smtClean="0"/>
                        <a:t>, vlhko</a:t>
                      </a:r>
                      <a:endParaRPr lang="cs-CZ" sz="1400" dirty="0"/>
                    </a:p>
                  </a:txBody>
                  <a:tcPr marL="91447" marR="91447" marT="45719" marB="45719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Plazivka</a:t>
                      </a:r>
                      <a:r>
                        <a:rPr lang="cs-CZ" sz="1400" dirty="0" smtClean="0"/>
                        <a:t>, hydroponie</a:t>
                      </a:r>
                      <a:endParaRPr lang="cs-CZ" sz="1400" dirty="0"/>
                    </a:p>
                  </a:txBody>
                  <a:tcPr marL="91447" marR="91447" marT="45719" marB="45719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ovéPole 20"/>
          <p:cNvSpPr txBox="1">
            <a:spLocks noChangeArrowheads="1"/>
          </p:cNvSpPr>
          <p:nvPr/>
        </p:nvSpPr>
        <p:spPr bwMode="auto">
          <a:xfrm>
            <a:off x="395288" y="404813"/>
            <a:ext cx="180181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latin typeface="Calibri" pitchFamily="34" charset="0"/>
              </a:rPr>
              <a:t>ibišek</a:t>
            </a:r>
          </a:p>
        </p:txBody>
      </p:sp>
      <p:sp>
        <p:nvSpPr>
          <p:cNvPr id="5123" name="TextovéPole 21"/>
          <p:cNvSpPr txBox="1">
            <a:spLocks noChangeArrowheads="1"/>
          </p:cNvSpPr>
          <p:nvPr/>
        </p:nvSpPr>
        <p:spPr bwMode="auto">
          <a:xfrm>
            <a:off x="4140200" y="1557338"/>
            <a:ext cx="94138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b="1">
                <a:latin typeface="Calibri" pitchFamily="34" charset="0"/>
              </a:rPr>
              <a:t>begonie</a:t>
            </a:r>
          </a:p>
        </p:txBody>
      </p:sp>
      <p:sp>
        <p:nvSpPr>
          <p:cNvPr id="5124" name="TextovéPole 22"/>
          <p:cNvSpPr txBox="1">
            <a:spLocks noChangeArrowheads="1"/>
          </p:cNvSpPr>
          <p:nvPr/>
        </p:nvSpPr>
        <p:spPr bwMode="auto">
          <a:xfrm>
            <a:off x="7308850" y="2168525"/>
            <a:ext cx="18351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b="1">
                <a:latin typeface="Calibri" pitchFamily="34" charset="0"/>
              </a:rPr>
              <a:t>monstera</a:t>
            </a:r>
          </a:p>
        </p:txBody>
      </p:sp>
      <p:sp>
        <p:nvSpPr>
          <p:cNvPr id="5125" name="TextovéPole 24"/>
          <p:cNvSpPr txBox="1">
            <a:spLocks noChangeArrowheads="1"/>
          </p:cNvSpPr>
          <p:nvPr/>
        </p:nvSpPr>
        <p:spPr bwMode="auto">
          <a:xfrm>
            <a:off x="611188" y="4005263"/>
            <a:ext cx="107473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b="1">
                <a:latin typeface="Calibri" pitchFamily="34" charset="0"/>
              </a:rPr>
              <a:t>kaktus</a:t>
            </a:r>
          </a:p>
        </p:txBody>
      </p:sp>
      <p:sp>
        <p:nvSpPr>
          <p:cNvPr id="5126" name="TextovéPole 26"/>
          <p:cNvSpPr txBox="1">
            <a:spLocks noChangeArrowheads="1"/>
          </p:cNvSpPr>
          <p:nvPr/>
        </p:nvSpPr>
        <p:spPr bwMode="auto">
          <a:xfrm>
            <a:off x="0" y="6165850"/>
            <a:ext cx="1192213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b="1">
                <a:latin typeface="Calibri" pitchFamily="34" charset="0"/>
              </a:rPr>
              <a:t>fuchsie</a:t>
            </a:r>
          </a:p>
        </p:txBody>
      </p:sp>
      <p:sp>
        <p:nvSpPr>
          <p:cNvPr id="5127" name="TextovéPole 27"/>
          <p:cNvSpPr txBox="1">
            <a:spLocks noChangeArrowheads="1"/>
          </p:cNvSpPr>
          <p:nvPr/>
        </p:nvSpPr>
        <p:spPr bwMode="auto">
          <a:xfrm>
            <a:off x="3995738" y="5300663"/>
            <a:ext cx="9588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b="1">
                <a:latin typeface="Calibri" pitchFamily="34" charset="0"/>
              </a:rPr>
              <a:t>šáchor</a:t>
            </a:r>
          </a:p>
        </p:txBody>
      </p:sp>
      <p:sp>
        <p:nvSpPr>
          <p:cNvPr id="5128" name="TextovéPole 28"/>
          <p:cNvSpPr txBox="1">
            <a:spLocks noChangeArrowheads="1"/>
          </p:cNvSpPr>
          <p:nvPr/>
        </p:nvSpPr>
        <p:spPr bwMode="auto">
          <a:xfrm rot="10800000" flipV="1">
            <a:off x="5435600" y="3270250"/>
            <a:ext cx="3046413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b="1">
                <a:latin typeface="Calibri" pitchFamily="34" charset="0"/>
              </a:rPr>
              <a:t>kapradina</a:t>
            </a:r>
          </a:p>
        </p:txBody>
      </p:sp>
      <p:sp>
        <p:nvSpPr>
          <p:cNvPr id="5129" name="TextovéPole 29"/>
          <p:cNvSpPr txBox="1">
            <a:spLocks noChangeArrowheads="1"/>
          </p:cNvSpPr>
          <p:nvPr/>
        </p:nvSpPr>
        <p:spPr bwMode="auto">
          <a:xfrm>
            <a:off x="6300788" y="6308725"/>
            <a:ext cx="7239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b="1">
                <a:latin typeface="Calibri" pitchFamily="34" charset="0"/>
              </a:rPr>
              <a:t>potos</a:t>
            </a:r>
          </a:p>
        </p:txBody>
      </p:sp>
      <p:pic>
        <p:nvPicPr>
          <p:cNvPr id="5130" name="Picture 24" descr="Popis obrázku chybí">
            <a:hlinkClick r:id="rId2" tooltip="Popis obrázku chybí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188913"/>
            <a:ext cx="1531937" cy="1150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31" name="Obdélník 23"/>
          <p:cNvSpPr>
            <a:spLocks noChangeArrowheads="1"/>
          </p:cNvSpPr>
          <p:nvPr/>
        </p:nvSpPr>
        <p:spPr bwMode="auto">
          <a:xfrm>
            <a:off x="468313" y="1557338"/>
            <a:ext cx="73818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b="1">
                <a:solidFill>
                  <a:srgbClr val="000000"/>
                </a:solidFill>
                <a:latin typeface="Calibri" pitchFamily="34" charset="0"/>
              </a:rPr>
              <a:t>ibišek</a:t>
            </a:r>
          </a:p>
        </p:txBody>
      </p:sp>
      <p:sp>
        <p:nvSpPr>
          <p:cNvPr id="5132" name="TextovéPole 24"/>
          <p:cNvSpPr txBox="1">
            <a:spLocks noChangeArrowheads="1"/>
          </p:cNvSpPr>
          <p:nvPr/>
        </p:nvSpPr>
        <p:spPr bwMode="auto">
          <a:xfrm flipH="1">
            <a:off x="1619250" y="1341438"/>
            <a:ext cx="530225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obr.1</a:t>
            </a:r>
          </a:p>
        </p:txBody>
      </p:sp>
      <p:pic>
        <p:nvPicPr>
          <p:cNvPr id="5133" name="Picture 26" descr="begónie">
            <a:hlinkClick r:id="rId4" tooltip="begónie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838" y="0"/>
            <a:ext cx="2154237" cy="1619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34" name="TextovéPole 26"/>
          <p:cNvSpPr txBox="1">
            <a:spLocks noChangeArrowheads="1"/>
          </p:cNvSpPr>
          <p:nvPr/>
        </p:nvSpPr>
        <p:spPr bwMode="auto">
          <a:xfrm>
            <a:off x="5292725" y="1844675"/>
            <a:ext cx="1295400" cy="27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Obr.2</a:t>
            </a:r>
          </a:p>
        </p:txBody>
      </p:sp>
      <p:pic>
        <p:nvPicPr>
          <p:cNvPr id="5135" name="Picture 28" descr="http://upload.wikimedia.org/wikipedia/commons/thumb/0/04/Monstera_deliciosa3.jpg/250px-Monstera_deliciosa3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0188" y="-206375"/>
            <a:ext cx="1808162" cy="2411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36" name="TextovéPole 28"/>
          <p:cNvSpPr txBox="1">
            <a:spLocks noChangeArrowheads="1"/>
          </p:cNvSpPr>
          <p:nvPr/>
        </p:nvSpPr>
        <p:spPr bwMode="auto">
          <a:xfrm>
            <a:off x="8532813" y="1895475"/>
            <a:ext cx="611187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 b="1"/>
              <a:t>Obr.3</a:t>
            </a:r>
          </a:p>
        </p:txBody>
      </p:sp>
      <p:sp>
        <p:nvSpPr>
          <p:cNvPr id="5137" name="TextovéPole 31"/>
          <p:cNvSpPr txBox="1">
            <a:spLocks noChangeArrowheads="1"/>
          </p:cNvSpPr>
          <p:nvPr/>
        </p:nvSpPr>
        <p:spPr bwMode="auto">
          <a:xfrm>
            <a:off x="2051050" y="4005263"/>
            <a:ext cx="1657350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Obr.4</a:t>
            </a:r>
          </a:p>
        </p:txBody>
      </p:sp>
      <p:pic>
        <p:nvPicPr>
          <p:cNvPr id="5138" name="Picture 32" descr="šáchor papírodárný (Cyperus papyrus)">
            <a:hlinkClick r:id="rId8" tooltip="šáchor papírodárný (Cyperus papyrus)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6600" y="2276475"/>
            <a:ext cx="1912938" cy="2555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39" name="TextovéPole 33"/>
          <p:cNvSpPr txBox="1">
            <a:spLocks noChangeArrowheads="1"/>
          </p:cNvSpPr>
          <p:nvPr/>
        </p:nvSpPr>
        <p:spPr bwMode="auto">
          <a:xfrm>
            <a:off x="4067175" y="5638800"/>
            <a:ext cx="1296988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Obr.5</a:t>
            </a:r>
          </a:p>
        </p:txBody>
      </p:sp>
      <p:pic>
        <p:nvPicPr>
          <p:cNvPr id="5140" name="Picture 36" descr="Sleziník hadcový">
            <a:hlinkClick r:id="rId10" tooltip="Sleziník hadcový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5463" y="2492375"/>
            <a:ext cx="1773237" cy="133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41" name="TextovéPole 36"/>
          <p:cNvSpPr txBox="1">
            <a:spLocks noChangeArrowheads="1"/>
          </p:cNvSpPr>
          <p:nvPr/>
        </p:nvSpPr>
        <p:spPr bwMode="auto">
          <a:xfrm>
            <a:off x="7956550" y="3789363"/>
            <a:ext cx="1008063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Obr.6</a:t>
            </a:r>
          </a:p>
        </p:txBody>
      </p:sp>
      <p:pic>
        <p:nvPicPr>
          <p:cNvPr id="5142" name="Picture 38" descr="Epipremnum aureum patří mezi nejznámější pokojové rostliny.">
            <a:hlinkClick r:id="rId12" tooltip="Epipremnum aureum patří mezi nejznámější pokojové rostliny.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4221163"/>
            <a:ext cx="2746375" cy="2063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43" name="TextovéPole 38"/>
          <p:cNvSpPr txBox="1">
            <a:spLocks noChangeArrowheads="1"/>
          </p:cNvSpPr>
          <p:nvPr/>
        </p:nvSpPr>
        <p:spPr bwMode="auto">
          <a:xfrm>
            <a:off x="7524750" y="6381750"/>
            <a:ext cx="1619250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Obr.8</a:t>
            </a:r>
          </a:p>
        </p:txBody>
      </p:sp>
      <p:pic>
        <p:nvPicPr>
          <p:cNvPr id="5144" name="Picture 40" descr="Fuchsia magellanica">
            <a:hlinkClick r:id="rId14" tooltip="Fuchsia magellanica"/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450" y="4662488"/>
            <a:ext cx="1628775" cy="2195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45" name="TextovéPole 40"/>
          <p:cNvSpPr txBox="1">
            <a:spLocks noChangeArrowheads="1"/>
          </p:cNvSpPr>
          <p:nvPr/>
        </p:nvSpPr>
        <p:spPr bwMode="auto">
          <a:xfrm>
            <a:off x="2916238" y="6308725"/>
            <a:ext cx="1223962" cy="27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Obr.7</a:t>
            </a:r>
          </a:p>
        </p:txBody>
      </p:sp>
      <p:pic>
        <p:nvPicPr>
          <p:cNvPr id="5146" name="Picture 28" descr="Discocactus aranespinus">
            <a:hlinkClick r:id="rId16" tooltip="Discocactus aranespinus"/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1989138"/>
            <a:ext cx="2457450" cy="1876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ovéPole 1"/>
          <p:cNvSpPr txBox="1">
            <a:spLocks noChangeArrowheads="1"/>
          </p:cNvSpPr>
          <p:nvPr/>
        </p:nvSpPr>
        <p:spPr bwMode="auto">
          <a:xfrm>
            <a:off x="323850" y="692150"/>
            <a:ext cx="8135938" cy="230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Zdroje obrázků:</a:t>
            </a:r>
          </a:p>
          <a:p>
            <a:pPr eaLnBrk="1" hangingPunct="1"/>
            <a:r>
              <a:rPr lang="cs-CZ" sz="1200"/>
              <a:t>Obr.a- </a:t>
            </a:r>
            <a:r>
              <a:rPr lang="cs-CZ" sz="1200">
                <a:hlinkClick r:id="rId2"/>
              </a:rPr>
              <a:t>http://cs.wikipedia.org/wiki/Soubor:Platycerium_bifurcatum.jpg</a:t>
            </a:r>
            <a:endParaRPr lang="cs-CZ" sz="1200"/>
          </a:p>
          <a:p>
            <a:pPr eaLnBrk="1" hangingPunct="1"/>
            <a:r>
              <a:rPr lang="cs-CZ" sz="1200"/>
              <a:t>Obr.b-http://cs.wikipedia.org/wiki/Soubor:2009-03-30_Lettuce_roots.jpg</a:t>
            </a:r>
          </a:p>
          <a:p>
            <a:pPr eaLnBrk="1" hangingPunct="1"/>
            <a:r>
              <a:rPr lang="cs-CZ" sz="1200"/>
              <a:t>Obr.1-http://cs.wikipedia.org/wiki/Ibi%C5%A1ek</a:t>
            </a:r>
          </a:p>
          <a:p>
            <a:pPr eaLnBrk="1" hangingPunct="1"/>
            <a:r>
              <a:rPr lang="cs-CZ" sz="1200"/>
              <a:t>Obr.2-http://cs.wikipedia.org/wiki/Begonie</a:t>
            </a:r>
          </a:p>
          <a:p>
            <a:pPr eaLnBrk="1" hangingPunct="1"/>
            <a:r>
              <a:rPr lang="cs-CZ" sz="1200"/>
              <a:t>Obr.3-http://cs.wikipedia.org/wiki/Jedovat%C3%A9_pokojov%C3%A9_rostliny</a:t>
            </a:r>
          </a:p>
          <a:p>
            <a:pPr eaLnBrk="1" hangingPunct="1"/>
            <a:r>
              <a:rPr lang="cs-CZ" sz="1200"/>
              <a:t>Obr.4-http://cs.wikipedia.org/wiki/Soubor:Discocactus_araneispinus_habit.jpg</a:t>
            </a:r>
          </a:p>
          <a:p>
            <a:pPr eaLnBrk="1" hangingPunct="1"/>
            <a:r>
              <a:rPr lang="cs-CZ" sz="1200"/>
              <a:t>Obr.5-http://cs.wikipedia.org/wiki/%C5%A0%C3%A1chor_pap%C3%ADrod%C3%A1rn%C3%BD-</a:t>
            </a:r>
          </a:p>
          <a:p>
            <a:pPr eaLnBrk="1" hangingPunct="1"/>
            <a:r>
              <a:rPr lang="cs-CZ" sz="1200"/>
              <a:t>Obr.6-http://cs.wikipedia.org/wiki/Slezin%C3%ADk_hadcov%C3%BD</a:t>
            </a:r>
          </a:p>
          <a:p>
            <a:pPr eaLnBrk="1" hangingPunct="1"/>
            <a:r>
              <a:rPr lang="cs-CZ" sz="1200"/>
              <a:t>Obr.-7http://cs.wikipedia.org/wiki/Fuchsie</a:t>
            </a:r>
          </a:p>
          <a:p>
            <a:pPr eaLnBrk="1" hangingPunct="1"/>
            <a:r>
              <a:rPr lang="cs-CZ" sz="1200"/>
              <a:t>Obr.8-http://cs.wikipedia.org/wiki/Potos_%28rostlina%29</a:t>
            </a:r>
          </a:p>
          <a:p>
            <a:pPr eaLnBrk="1" hangingPunct="1"/>
            <a:endParaRPr lang="cs-CZ" sz="12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</TotalTime>
  <Words>199</Words>
  <Application>Microsoft Office PowerPoint</Application>
  <PresentationFormat>Předvádění na obrazovce (4:3)</PresentationFormat>
  <Paragraphs>66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VY_52_INOVACE_12_Pokojové rostliny- učební text</vt:lpstr>
      <vt:lpstr>POKOJOVÉ KVĚTINY: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EU -11</dc:title>
  <dc:creator>Hercík</dc:creator>
  <cp:lastModifiedBy>Hercíková</cp:lastModifiedBy>
  <cp:revision>20</cp:revision>
  <dcterms:created xsi:type="dcterms:W3CDTF">2011-01-01T16:46:54Z</dcterms:created>
  <dcterms:modified xsi:type="dcterms:W3CDTF">2011-06-29T18:40:02Z</dcterms:modified>
</cp:coreProperties>
</file>