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305" r:id="rId3"/>
    <p:sldId id="339" r:id="rId4"/>
    <p:sldId id="333" r:id="rId5"/>
    <p:sldId id="311" r:id="rId6"/>
    <p:sldId id="340" r:id="rId7"/>
    <p:sldId id="334" r:id="rId8"/>
    <p:sldId id="341" r:id="rId9"/>
    <p:sldId id="343" r:id="rId10"/>
    <p:sldId id="344" r:id="rId11"/>
    <p:sldId id="345" r:id="rId12"/>
    <p:sldId id="346" r:id="rId13"/>
    <p:sldId id="347" r:id="rId14"/>
    <p:sldId id="30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693444"/>
              </p:ext>
            </p:extLst>
          </p:nvPr>
        </p:nvGraphicFramePr>
        <p:xfrm>
          <a:off x="755576" y="2924944"/>
          <a:ext cx="7632849" cy="3312366"/>
        </p:xfrm>
        <a:graphic>
          <a:graphicData uri="http://schemas.openxmlformats.org/drawingml/2006/table">
            <a:tbl>
              <a:tblPr firstRow="1" firstCol="1" bandRow="1"/>
              <a:tblGrid>
                <a:gridCol w="1432473"/>
                <a:gridCol w="136192"/>
                <a:gridCol w="6064184"/>
              </a:tblGrid>
              <a:tr h="36792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6792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6792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VY_32_INOVACE_11A_9_Společnost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–vrcholný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 pozdní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středověk-venkov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6792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11A_Dě 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779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 6.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1. 2012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B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6792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8948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DUM je určen k  výkladu učiva a pochopení problematiky venkova ve vrcholném a pozdním středověku. Současně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lze tento DUM použít jako podklad pro zápis žáků či opakování daného učiva v závěru hodiny s tímto tématem.</a:t>
                      </a:r>
                      <a:endParaRPr lang="cs-CZ" sz="1200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Vrcholný a pozdní středověk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5000" dirty="0" smtClean="0">
                <a:solidFill>
                  <a:srgbClr val="FF0000"/>
                </a:solidFill>
                <a:latin typeface="Bookman Old Style" pitchFamily="18" charset="0"/>
              </a:rPr>
              <a:t>Venkov</a:t>
            </a:r>
          </a:p>
          <a:p>
            <a:pPr lvl="0"/>
            <a:endParaRPr lang="cs-CZ" sz="5000" dirty="0">
              <a:solidFill>
                <a:srgbClr val="FF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422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latin typeface="Bookman Old Style" pitchFamily="18" charset="0"/>
              </a:rPr>
              <a:t>Změny v zemědělství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3923928" y="1700808"/>
            <a:ext cx="4248472" cy="230425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latin typeface="Bookman Old Style" pitchFamily="18" charset="0"/>
              </a:rPr>
              <a:t>Vynález chomoutu</a:t>
            </a:r>
            <a:endParaRPr lang="cs-CZ" sz="25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5222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latin typeface="Bookman Old Style" pitchFamily="18" charset="0"/>
              </a:rPr>
              <a:t>Změny v zemědělství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3923928" y="1700808"/>
            <a:ext cx="4248472" cy="230425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latin typeface="Bookman Old Style" pitchFamily="18" charset="0"/>
              </a:rPr>
              <a:t>Vynález chomoutu</a:t>
            </a:r>
            <a:endParaRPr lang="cs-CZ" sz="2500" b="1" dirty="0">
              <a:latin typeface="Bookman Old Style" pitchFamily="18" charset="0"/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395536" y="3645024"/>
            <a:ext cx="4248472" cy="230425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latin typeface="Bookman Old Style" pitchFamily="18" charset="0"/>
              </a:rPr>
              <a:t>Vynález trojpolního hospodaření</a:t>
            </a:r>
            <a:endParaRPr lang="cs-CZ" sz="25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3351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323528" y="536437"/>
            <a:ext cx="4248472" cy="230425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rgbClr val="FF0000"/>
                </a:solidFill>
                <a:latin typeface="Bookman Old Style" pitchFamily="18" charset="0"/>
              </a:rPr>
              <a:t>Vynález chomoutu</a:t>
            </a:r>
            <a:endParaRPr lang="cs-CZ" sz="2500" b="1" dirty="0">
              <a:solidFill>
                <a:srgbClr val="FF0000"/>
              </a:solidFill>
              <a:latin typeface="Bookman Old Style" pitchFamily="18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2447764" y="2204864"/>
            <a:ext cx="6228692" cy="388843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latin typeface="Bookman Old Style" pitchFamily="18" charset="0"/>
              </a:rPr>
              <a:t>Výkon tažného zvířete mnohonásobně zvýšen</a:t>
            </a:r>
          </a:p>
          <a:p>
            <a:pPr marL="285750" indent="-285750" algn="ctr">
              <a:buFontTx/>
              <a:buChar char="-"/>
            </a:pPr>
            <a:r>
              <a:rPr lang="cs-CZ" sz="2400" dirty="0" smtClean="0">
                <a:latin typeface="Bookman Old Style" pitchFamily="18" charset="0"/>
              </a:rPr>
              <a:t>těžší náklad</a:t>
            </a:r>
          </a:p>
          <a:p>
            <a:pPr marL="285750" indent="-285750" algn="ctr">
              <a:buFontTx/>
              <a:buChar char="-"/>
            </a:pPr>
            <a:r>
              <a:rPr lang="cs-CZ" sz="2400" dirty="0" smtClean="0">
                <a:latin typeface="Bookman Old Style" pitchFamily="18" charset="0"/>
              </a:rPr>
              <a:t>větší síla při orání</a:t>
            </a:r>
          </a:p>
          <a:p>
            <a:pPr marL="285750" indent="-285750" algn="ctr">
              <a:buFontTx/>
              <a:buChar char="-"/>
            </a:pPr>
            <a:r>
              <a:rPr lang="cs-CZ" sz="2400" dirty="0" smtClean="0">
                <a:latin typeface="Bookman Old Style" pitchFamily="18" charset="0"/>
              </a:rPr>
              <a:t>půda lépe provzdušněna=větší úroda</a:t>
            </a:r>
            <a:endParaRPr lang="cs-CZ" sz="24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953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323528" y="536437"/>
            <a:ext cx="4248472" cy="230425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rgbClr val="FF0000"/>
                </a:solidFill>
                <a:latin typeface="Bookman Old Style" pitchFamily="18" charset="0"/>
              </a:rPr>
              <a:t>Vynález trojpolního hospodaření</a:t>
            </a:r>
            <a:endParaRPr lang="cs-CZ" sz="2500" b="1" dirty="0">
              <a:solidFill>
                <a:srgbClr val="FF0000"/>
              </a:solidFill>
              <a:latin typeface="Bookman Old Style" pitchFamily="18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2447764" y="2204864"/>
            <a:ext cx="6228692" cy="388843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latin typeface="Bookman Old Style" pitchFamily="18" charset="0"/>
              </a:rPr>
              <a:t>Tři části polností</a:t>
            </a:r>
          </a:p>
          <a:p>
            <a:pPr marL="457200" indent="-457200" algn="ctr">
              <a:buAutoNum type="arabicPeriod"/>
            </a:pPr>
            <a:r>
              <a:rPr lang="cs-CZ" sz="2400" i="1" dirty="0" smtClean="0">
                <a:latin typeface="Bookman Old Style" pitchFamily="18" charset="0"/>
              </a:rPr>
              <a:t>Ozim</a:t>
            </a:r>
          </a:p>
          <a:p>
            <a:pPr marL="457200" indent="-457200" algn="ctr">
              <a:buAutoNum type="arabicPeriod"/>
            </a:pPr>
            <a:r>
              <a:rPr lang="cs-CZ" sz="2400" i="1" dirty="0" smtClean="0">
                <a:latin typeface="Bookman Old Style" pitchFamily="18" charset="0"/>
              </a:rPr>
              <a:t>Jařina</a:t>
            </a:r>
          </a:p>
          <a:p>
            <a:pPr marL="457200" indent="-457200" algn="ctr">
              <a:buAutoNum type="arabicPeriod"/>
            </a:pPr>
            <a:r>
              <a:rPr lang="cs-CZ" sz="2400" i="1" dirty="0" smtClean="0">
                <a:latin typeface="Bookman Old Style" pitchFamily="18" charset="0"/>
              </a:rPr>
              <a:t>Úhor</a:t>
            </a:r>
          </a:p>
          <a:p>
            <a:pPr algn="ctr"/>
            <a:r>
              <a:rPr lang="cs-CZ" sz="2400" i="1" dirty="0" smtClean="0">
                <a:latin typeface="Bookman Old Style" pitchFamily="18" charset="0"/>
              </a:rPr>
              <a:t>- pravidelné střídání</a:t>
            </a:r>
            <a:endParaRPr lang="cs-CZ" sz="24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6790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láček 8"/>
          <p:cNvSpPr/>
          <p:nvPr/>
        </p:nvSpPr>
        <p:spPr>
          <a:xfrm>
            <a:off x="1115616" y="1124744"/>
            <a:ext cx="7092788" cy="432048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800" dirty="0" smtClean="0">
                <a:solidFill>
                  <a:srgbClr val="FF0000"/>
                </a:solidFill>
                <a:latin typeface="Bookman Old Style" pitchFamily="18" charset="0"/>
              </a:rPr>
              <a:t>Kolonizace –</a:t>
            </a:r>
            <a:r>
              <a:rPr lang="cs-CZ" sz="3800" dirty="0" smtClean="0">
                <a:latin typeface="Bookman Old Style" pitchFamily="18" charset="0"/>
              </a:rPr>
              <a:t> osídlování nového území</a:t>
            </a:r>
            <a:endParaRPr lang="cs-CZ" sz="38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8168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láček 8"/>
          <p:cNvSpPr/>
          <p:nvPr/>
        </p:nvSpPr>
        <p:spPr>
          <a:xfrm>
            <a:off x="107504" y="404664"/>
            <a:ext cx="8820980" cy="54006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rgbClr val="FF0000"/>
                </a:solidFill>
                <a:latin typeface="Bookman Old Style" pitchFamily="18" charset="0"/>
              </a:rPr>
              <a:t>Proměny vesnice</a:t>
            </a:r>
          </a:p>
        </p:txBody>
      </p:sp>
    </p:spTree>
    <p:extLst>
      <p:ext uri="{BB962C8B-B14F-4D97-AF65-F5344CB8AC3E}">
        <p14:creationId xmlns:p14="http://schemas.microsoft.com/office/powerpoint/2010/main" val="153015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láček 8"/>
          <p:cNvSpPr/>
          <p:nvPr/>
        </p:nvSpPr>
        <p:spPr>
          <a:xfrm>
            <a:off x="107504" y="404664"/>
            <a:ext cx="8820980" cy="54006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rgbClr val="FF0000"/>
                </a:solidFill>
                <a:latin typeface="Bookman Old Style" pitchFamily="18" charset="0"/>
              </a:rPr>
              <a:t>Proměny vesnice</a:t>
            </a:r>
          </a:p>
          <a:p>
            <a:pPr algn="ctr"/>
            <a:r>
              <a:rPr lang="cs-CZ" sz="2500" dirty="0" smtClean="0">
                <a:latin typeface="Bookman Old Style" pitchFamily="18" charset="0"/>
              </a:rPr>
              <a:t>▪ </a:t>
            </a:r>
            <a:r>
              <a:rPr lang="cs-CZ" sz="2500" i="1" dirty="0" smtClean="0">
                <a:latin typeface="Bookman Old Style" pitchFamily="18" charset="0"/>
              </a:rPr>
              <a:t>rozrůstání</a:t>
            </a:r>
            <a:r>
              <a:rPr lang="cs-CZ" sz="2500" dirty="0" smtClean="0">
                <a:latin typeface="Bookman Old Style" pitchFamily="18" charset="0"/>
              </a:rPr>
              <a:t> vesnic</a:t>
            </a:r>
          </a:p>
          <a:p>
            <a:pPr algn="ctr"/>
            <a:endParaRPr lang="cs-CZ" sz="25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84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láček 8"/>
          <p:cNvSpPr/>
          <p:nvPr/>
        </p:nvSpPr>
        <p:spPr>
          <a:xfrm>
            <a:off x="114467" y="404664"/>
            <a:ext cx="8820980" cy="54006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rgbClr val="FF0000"/>
                </a:solidFill>
                <a:latin typeface="Bookman Old Style" pitchFamily="18" charset="0"/>
              </a:rPr>
              <a:t>Proměny vesnice</a:t>
            </a:r>
          </a:p>
          <a:p>
            <a:pPr algn="ctr"/>
            <a:r>
              <a:rPr lang="cs-CZ" sz="2500" dirty="0" smtClean="0">
                <a:latin typeface="Bookman Old Style" pitchFamily="18" charset="0"/>
              </a:rPr>
              <a:t>▪ </a:t>
            </a:r>
            <a:r>
              <a:rPr lang="cs-CZ" sz="2500" i="1" dirty="0" smtClean="0">
                <a:latin typeface="Bookman Old Style" pitchFamily="18" charset="0"/>
              </a:rPr>
              <a:t>rozrůstání</a:t>
            </a:r>
            <a:r>
              <a:rPr lang="cs-CZ" sz="2500" dirty="0" smtClean="0">
                <a:latin typeface="Bookman Old Style" pitchFamily="18" charset="0"/>
              </a:rPr>
              <a:t> vesnic</a:t>
            </a:r>
          </a:p>
          <a:p>
            <a:pPr algn="ctr"/>
            <a:r>
              <a:rPr lang="cs-CZ" sz="2500" dirty="0" smtClean="0">
                <a:latin typeface="Bookman Old Style" pitchFamily="18" charset="0"/>
              </a:rPr>
              <a:t>▪ </a:t>
            </a:r>
            <a:r>
              <a:rPr lang="cs-CZ" sz="2500" i="1" dirty="0" smtClean="0">
                <a:latin typeface="Bookman Old Style" pitchFamily="18" charset="0"/>
              </a:rPr>
              <a:t>stavba domů </a:t>
            </a:r>
            <a:r>
              <a:rPr lang="cs-CZ" sz="2500" dirty="0" smtClean="0">
                <a:latin typeface="Bookman Old Style" pitchFamily="18" charset="0"/>
              </a:rPr>
              <a:t>– dřevo, kámen, cihly</a:t>
            </a:r>
          </a:p>
        </p:txBody>
      </p:sp>
    </p:spTree>
    <p:extLst>
      <p:ext uri="{BB962C8B-B14F-4D97-AF65-F5344CB8AC3E}">
        <p14:creationId xmlns:p14="http://schemas.microsoft.com/office/powerpoint/2010/main" val="41084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láček 8"/>
          <p:cNvSpPr/>
          <p:nvPr/>
        </p:nvSpPr>
        <p:spPr>
          <a:xfrm>
            <a:off x="107504" y="404664"/>
            <a:ext cx="8820980" cy="54006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rgbClr val="FF0000"/>
                </a:solidFill>
                <a:latin typeface="Bookman Old Style" pitchFamily="18" charset="0"/>
              </a:rPr>
              <a:t>Proměny vesnice</a:t>
            </a:r>
          </a:p>
          <a:p>
            <a:pPr algn="ctr"/>
            <a:r>
              <a:rPr lang="cs-CZ" sz="2500" dirty="0" smtClean="0">
                <a:latin typeface="Bookman Old Style" pitchFamily="18" charset="0"/>
              </a:rPr>
              <a:t>▪ </a:t>
            </a:r>
            <a:r>
              <a:rPr lang="cs-CZ" sz="2500" i="1" dirty="0" smtClean="0">
                <a:latin typeface="Bookman Old Style" pitchFamily="18" charset="0"/>
              </a:rPr>
              <a:t>rozrůstání</a:t>
            </a:r>
            <a:r>
              <a:rPr lang="cs-CZ" sz="2500" dirty="0" smtClean="0">
                <a:latin typeface="Bookman Old Style" pitchFamily="18" charset="0"/>
              </a:rPr>
              <a:t> vesnic</a:t>
            </a:r>
          </a:p>
          <a:p>
            <a:pPr algn="ctr"/>
            <a:r>
              <a:rPr lang="cs-CZ" sz="2500" dirty="0" smtClean="0">
                <a:latin typeface="Bookman Old Style" pitchFamily="18" charset="0"/>
              </a:rPr>
              <a:t>▪ </a:t>
            </a:r>
            <a:r>
              <a:rPr lang="cs-CZ" sz="2500" i="1" dirty="0" smtClean="0">
                <a:latin typeface="Bookman Old Style" pitchFamily="18" charset="0"/>
              </a:rPr>
              <a:t>stavba domů </a:t>
            </a:r>
            <a:r>
              <a:rPr lang="cs-CZ" sz="2500" dirty="0" smtClean="0">
                <a:latin typeface="Bookman Old Style" pitchFamily="18" charset="0"/>
              </a:rPr>
              <a:t>– dřevo, kámen, cihly</a:t>
            </a:r>
          </a:p>
          <a:p>
            <a:pPr algn="ctr"/>
            <a:r>
              <a:rPr lang="cs-CZ" sz="2500" dirty="0" smtClean="0">
                <a:latin typeface="Bookman Old Style" pitchFamily="18" charset="0"/>
              </a:rPr>
              <a:t>▪ usedlosti </a:t>
            </a:r>
            <a:r>
              <a:rPr lang="cs-CZ" sz="2500" i="1" dirty="0" smtClean="0">
                <a:latin typeface="Bookman Old Style" pitchFamily="18" charset="0"/>
              </a:rPr>
              <a:t>kolem návsi </a:t>
            </a:r>
            <a:r>
              <a:rPr lang="cs-CZ" sz="2500" dirty="0" smtClean="0">
                <a:latin typeface="Bookman Old Style" pitchFamily="18" charset="0"/>
              </a:rPr>
              <a:t>nebo </a:t>
            </a:r>
            <a:r>
              <a:rPr lang="cs-CZ" sz="2500" i="1" dirty="0" smtClean="0">
                <a:latin typeface="Bookman Old Style" pitchFamily="18" charset="0"/>
              </a:rPr>
              <a:t>podél hlavní cesty</a:t>
            </a:r>
          </a:p>
        </p:txBody>
      </p:sp>
    </p:spTree>
    <p:extLst>
      <p:ext uri="{BB962C8B-B14F-4D97-AF65-F5344CB8AC3E}">
        <p14:creationId xmlns:p14="http://schemas.microsoft.com/office/powerpoint/2010/main" val="41084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láček 8"/>
          <p:cNvSpPr/>
          <p:nvPr/>
        </p:nvSpPr>
        <p:spPr>
          <a:xfrm>
            <a:off x="107504" y="404664"/>
            <a:ext cx="8820980" cy="54006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rgbClr val="FF0000"/>
                </a:solidFill>
                <a:latin typeface="Bookman Old Style" pitchFamily="18" charset="0"/>
              </a:rPr>
              <a:t>Proměny vesnice</a:t>
            </a:r>
          </a:p>
          <a:p>
            <a:pPr algn="ctr"/>
            <a:r>
              <a:rPr lang="cs-CZ" sz="2500" dirty="0" smtClean="0">
                <a:latin typeface="Bookman Old Style" pitchFamily="18" charset="0"/>
              </a:rPr>
              <a:t>▪ </a:t>
            </a:r>
            <a:r>
              <a:rPr lang="cs-CZ" sz="2500" i="1" dirty="0" smtClean="0">
                <a:latin typeface="Bookman Old Style" pitchFamily="18" charset="0"/>
              </a:rPr>
              <a:t>rozrůstání</a:t>
            </a:r>
            <a:r>
              <a:rPr lang="cs-CZ" sz="2500" dirty="0" smtClean="0">
                <a:latin typeface="Bookman Old Style" pitchFamily="18" charset="0"/>
              </a:rPr>
              <a:t> vesnic</a:t>
            </a:r>
          </a:p>
          <a:p>
            <a:pPr algn="ctr"/>
            <a:r>
              <a:rPr lang="cs-CZ" sz="2500" dirty="0" smtClean="0">
                <a:latin typeface="Bookman Old Style" pitchFamily="18" charset="0"/>
              </a:rPr>
              <a:t>▪ </a:t>
            </a:r>
            <a:r>
              <a:rPr lang="cs-CZ" sz="2500" i="1" dirty="0" smtClean="0">
                <a:latin typeface="Bookman Old Style" pitchFamily="18" charset="0"/>
              </a:rPr>
              <a:t>stavba domů </a:t>
            </a:r>
            <a:r>
              <a:rPr lang="cs-CZ" sz="2500" dirty="0" smtClean="0">
                <a:latin typeface="Bookman Old Style" pitchFamily="18" charset="0"/>
              </a:rPr>
              <a:t>– dřevo, kámen, cihly</a:t>
            </a:r>
          </a:p>
          <a:p>
            <a:pPr algn="ctr"/>
            <a:r>
              <a:rPr lang="cs-CZ" sz="2500" dirty="0" smtClean="0">
                <a:latin typeface="Bookman Old Style" pitchFamily="18" charset="0"/>
              </a:rPr>
              <a:t>▪ usedlosti </a:t>
            </a:r>
            <a:r>
              <a:rPr lang="cs-CZ" sz="2500" i="1" dirty="0" smtClean="0">
                <a:latin typeface="Bookman Old Style" pitchFamily="18" charset="0"/>
              </a:rPr>
              <a:t>kolem návsi </a:t>
            </a:r>
            <a:r>
              <a:rPr lang="cs-CZ" sz="2500" dirty="0" smtClean="0">
                <a:latin typeface="Bookman Old Style" pitchFamily="18" charset="0"/>
              </a:rPr>
              <a:t>nebo </a:t>
            </a:r>
            <a:r>
              <a:rPr lang="cs-CZ" sz="2500" i="1" dirty="0" smtClean="0">
                <a:latin typeface="Bookman Old Style" pitchFamily="18" charset="0"/>
              </a:rPr>
              <a:t>podél hlavní cesty</a:t>
            </a:r>
          </a:p>
          <a:p>
            <a:pPr algn="ctr"/>
            <a:r>
              <a:rPr lang="cs-CZ" sz="2500" dirty="0" smtClean="0">
                <a:latin typeface="Bookman Old Style" pitchFamily="18" charset="0"/>
              </a:rPr>
              <a:t>▪ větší vesnice – </a:t>
            </a:r>
            <a:r>
              <a:rPr lang="cs-CZ" sz="2500" i="1" dirty="0" smtClean="0">
                <a:latin typeface="Bookman Old Style" pitchFamily="18" charset="0"/>
              </a:rPr>
              <a:t>farní kostel, vodní mlýn, kovárna, krčma</a:t>
            </a:r>
          </a:p>
        </p:txBody>
      </p:sp>
    </p:spTree>
    <p:extLst>
      <p:ext uri="{BB962C8B-B14F-4D97-AF65-F5344CB8AC3E}">
        <p14:creationId xmlns:p14="http://schemas.microsoft.com/office/powerpoint/2010/main" val="41084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láček 8"/>
          <p:cNvSpPr/>
          <p:nvPr/>
        </p:nvSpPr>
        <p:spPr>
          <a:xfrm>
            <a:off x="107504" y="404664"/>
            <a:ext cx="8820980" cy="54006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rgbClr val="FF0000"/>
                </a:solidFill>
                <a:latin typeface="Bookman Old Style" pitchFamily="18" charset="0"/>
              </a:rPr>
              <a:t>Proměny vesnice</a:t>
            </a:r>
          </a:p>
          <a:p>
            <a:pPr algn="ctr"/>
            <a:r>
              <a:rPr lang="cs-CZ" sz="2500" dirty="0" smtClean="0">
                <a:latin typeface="Bookman Old Style" pitchFamily="18" charset="0"/>
              </a:rPr>
              <a:t>▪ </a:t>
            </a:r>
            <a:r>
              <a:rPr lang="cs-CZ" sz="2500" i="1" dirty="0" smtClean="0">
                <a:latin typeface="Bookman Old Style" pitchFamily="18" charset="0"/>
              </a:rPr>
              <a:t>rozrůstání</a:t>
            </a:r>
            <a:r>
              <a:rPr lang="cs-CZ" sz="2500" dirty="0" smtClean="0">
                <a:latin typeface="Bookman Old Style" pitchFamily="18" charset="0"/>
              </a:rPr>
              <a:t> vesnic</a:t>
            </a:r>
          </a:p>
          <a:p>
            <a:pPr algn="ctr"/>
            <a:r>
              <a:rPr lang="cs-CZ" sz="2500" dirty="0" smtClean="0">
                <a:latin typeface="Bookman Old Style" pitchFamily="18" charset="0"/>
              </a:rPr>
              <a:t>▪ </a:t>
            </a:r>
            <a:r>
              <a:rPr lang="cs-CZ" sz="2500" i="1" dirty="0" smtClean="0">
                <a:latin typeface="Bookman Old Style" pitchFamily="18" charset="0"/>
              </a:rPr>
              <a:t>stavba domů </a:t>
            </a:r>
            <a:r>
              <a:rPr lang="cs-CZ" sz="2500" dirty="0" smtClean="0">
                <a:latin typeface="Bookman Old Style" pitchFamily="18" charset="0"/>
              </a:rPr>
              <a:t>– dřevo, kámen, cihly</a:t>
            </a:r>
          </a:p>
          <a:p>
            <a:pPr algn="ctr"/>
            <a:r>
              <a:rPr lang="cs-CZ" sz="2500" dirty="0" smtClean="0">
                <a:latin typeface="Bookman Old Style" pitchFamily="18" charset="0"/>
              </a:rPr>
              <a:t>▪ usedlosti </a:t>
            </a:r>
            <a:r>
              <a:rPr lang="cs-CZ" sz="2500" i="1" dirty="0" smtClean="0">
                <a:latin typeface="Bookman Old Style" pitchFamily="18" charset="0"/>
              </a:rPr>
              <a:t>kolem návsi </a:t>
            </a:r>
            <a:r>
              <a:rPr lang="cs-CZ" sz="2500" dirty="0" smtClean="0">
                <a:latin typeface="Bookman Old Style" pitchFamily="18" charset="0"/>
              </a:rPr>
              <a:t>nebo </a:t>
            </a:r>
            <a:r>
              <a:rPr lang="cs-CZ" sz="2500" i="1" dirty="0" smtClean="0">
                <a:latin typeface="Bookman Old Style" pitchFamily="18" charset="0"/>
              </a:rPr>
              <a:t>podél hlavní cesty</a:t>
            </a:r>
          </a:p>
          <a:p>
            <a:pPr algn="ctr"/>
            <a:r>
              <a:rPr lang="cs-CZ" sz="2500" dirty="0" smtClean="0">
                <a:latin typeface="Bookman Old Style" pitchFamily="18" charset="0"/>
              </a:rPr>
              <a:t>▪ větší vesnice – </a:t>
            </a:r>
            <a:r>
              <a:rPr lang="cs-CZ" sz="2500" i="1" dirty="0" smtClean="0">
                <a:latin typeface="Bookman Old Style" pitchFamily="18" charset="0"/>
              </a:rPr>
              <a:t>farní kostel, vodní mlýn, kovárna, krčma</a:t>
            </a:r>
          </a:p>
          <a:p>
            <a:pPr algn="ctr"/>
            <a:r>
              <a:rPr lang="cs-CZ" sz="2500" dirty="0" smtClean="0">
                <a:latin typeface="Bookman Old Style" pitchFamily="18" charset="0"/>
              </a:rPr>
              <a:t>▪ </a:t>
            </a:r>
            <a:r>
              <a:rPr lang="cs-CZ" sz="2500" i="1" dirty="0" smtClean="0">
                <a:latin typeface="Bookman Old Style" pitchFamily="18" charset="0"/>
              </a:rPr>
              <a:t>rychtář</a:t>
            </a:r>
            <a:r>
              <a:rPr lang="cs-CZ" sz="2500" dirty="0" smtClean="0">
                <a:latin typeface="Bookman Old Style" pitchFamily="18" charset="0"/>
              </a:rPr>
              <a:t> – v čele vesnice</a:t>
            </a:r>
            <a:endParaRPr lang="cs-CZ" sz="25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84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9694348"/>
              </p:ext>
            </p:extLst>
          </p:nvPr>
        </p:nvGraphicFramePr>
        <p:xfrm>
          <a:off x="683568" y="3233738"/>
          <a:ext cx="8136904" cy="1443786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7, středověk a raný novověk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978-80-7235-373-6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196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1501</TotalTime>
  <Words>243</Words>
  <Application>Microsoft Office PowerPoint</Application>
  <PresentationFormat>Předvádění na obrazovce (4:3)</PresentationFormat>
  <Paragraphs>72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Vrcholný a pozdní středověk</vt:lpstr>
      <vt:lpstr>Změny v zemědělství</vt:lpstr>
      <vt:lpstr>Změny v zemědělství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91</cp:revision>
  <dcterms:created xsi:type="dcterms:W3CDTF">2012-04-04T05:08:45Z</dcterms:created>
  <dcterms:modified xsi:type="dcterms:W3CDTF">2013-01-04T08:42:26Z</dcterms:modified>
</cp:coreProperties>
</file>