
<file path=[Content_Types].xml><?xml version="1.0" encoding="utf-8"?>
<Types xmlns="http://schemas.openxmlformats.org/package/2006/content-types">
  <Default Extension="jpeg" ContentType="image/jpeg"/>
  <Default Extension="emf" ContentType="image/x-emf"/>
  <Default Extension="wmf" ContentType="image/x-w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bookmarkIdSeed="5">
  <p:sldMasterIdLst>
    <p:sldMasterId id="2147483648" r:id="rId1"/>
  </p:sldMasterIdLst>
  <p:sldIdLst>
    <p:sldId id="262" r:id="rId2"/>
    <p:sldId id="305" r:id="rId3"/>
    <p:sldId id="339" r:id="rId4"/>
    <p:sldId id="333" r:id="rId5"/>
    <p:sldId id="348" r:id="rId6"/>
    <p:sldId id="349" r:id="rId7"/>
    <p:sldId id="350" r:id="rId8"/>
    <p:sldId id="353" r:id="rId9"/>
    <p:sldId id="354" r:id="rId10"/>
    <p:sldId id="355" r:id="rId11"/>
    <p:sldId id="356" r:id="rId12"/>
    <p:sldId id="351" r:id="rId13"/>
    <p:sldId id="372" r:id="rId14"/>
    <p:sldId id="357" r:id="rId15"/>
    <p:sldId id="358" r:id="rId16"/>
    <p:sldId id="359" r:id="rId17"/>
    <p:sldId id="360" r:id="rId18"/>
    <p:sldId id="361" r:id="rId19"/>
    <p:sldId id="362" r:id="rId20"/>
    <p:sldId id="363" r:id="rId21"/>
    <p:sldId id="364" r:id="rId22"/>
    <p:sldId id="365" r:id="rId23"/>
    <p:sldId id="366" r:id="rId24"/>
    <p:sldId id="367" r:id="rId25"/>
    <p:sldId id="368" r:id="rId26"/>
    <p:sldId id="370" r:id="rId27"/>
    <p:sldId id="373" r:id="rId28"/>
    <p:sldId id="371" r:id="rId29"/>
    <p:sldId id="369" r:id="rId30"/>
    <p:sldId id="301" r:id="rId31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Střední styl 2 – zvýraznění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>
        <p:scale>
          <a:sx n="76" d="100"/>
          <a:sy n="76" d="100"/>
        </p:scale>
        <p:origin x="-1206" y="-72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ABEE89A-9886-403C-B21D-7EDA1601A55F}" type="datetimeFigureOut">
              <a:rPr lang="cs-CZ" smtClean="0"/>
              <a:pPr/>
              <a:t>4.1.2013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ED4FB3-AE61-4049-A4BA-9013305EC030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02470296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ABEE89A-9886-403C-B21D-7EDA1601A55F}" type="datetimeFigureOut">
              <a:rPr lang="cs-CZ" smtClean="0"/>
              <a:pPr/>
              <a:t>4.1.2013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ED4FB3-AE61-4049-A4BA-9013305EC030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28117867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ABEE89A-9886-403C-B21D-7EDA1601A55F}" type="datetimeFigureOut">
              <a:rPr lang="cs-CZ" smtClean="0"/>
              <a:pPr/>
              <a:t>4.1.2013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ED4FB3-AE61-4049-A4BA-9013305EC030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26470555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ABEE89A-9886-403C-B21D-7EDA1601A55F}" type="datetimeFigureOut">
              <a:rPr lang="cs-CZ" smtClean="0"/>
              <a:pPr/>
              <a:t>4.1.2013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ED4FB3-AE61-4049-A4BA-9013305EC030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67392315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ABEE89A-9886-403C-B21D-7EDA1601A55F}" type="datetimeFigureOut">
              <a:rPr lang="cs-CZ" smtClean="0"/>
              <a:pPr/>
              <a:t>4.1.2013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ED4FB3-AE61-4049-A4BA-9013305EC030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85253452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ABEE89A-9886-403C-B21D-7EDA1601A55F}" type="datetimeFigureOut">
              <a:rPr lang="cs-CZ" smtClean="0"/>
              <a:pPr/>
              <a:t>4.1.2013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ED4FB3-AE61-4049-A4BA-9013305EC030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55918201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ABEE89A-9886-403C-B21D-7EDA1601A55F}" type="datetimeFigureOut">
              <a:rPr lang="cs-CZ" smtClean="0"/>
              <a:pPr/>
              <a:t>4.1.2013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ED4FB3-AE61-4049-A4BA-9013305EC030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52916165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ABEE89A-9886-403C-B21D-7EDA1601A55F}" type="datetimeFigureOut">
              <a:rPr lang="cs-CZ" smtClean="0"/>
              <a:pPr/>
              <a:t>4.1.2013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ED4FB3-AE61-4049-A4BA-9013305EC030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76366424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ABEE89A-9886-403C-B21D-7EDA1601A55F}" type="datetimeFigureOut">
              <a:rPr lang="cs-CZ" smtClean="0"/>
              <a:pPr/>
              <a:t>4.1.2013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ED4FB3-AE61-4049-A4BA-9013305EC030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856868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ABEE89A-9886-403C-B21D-7EDA1601A55F}" type="datetimeFigureOut">
              <a:rPr lang="cs-CZ" smtClean="0"/>
              <a:pPr/>
              <a:t>4.1.2013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ED4FB3-AE61-4049-A4BA-9013305EC030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24745315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ABEE89A-9886-403C-B21D-7EDA1601A55F}" type="datetimeFigureOut">
              <a:rPr lang="cs-CZ" smtClean="0"/>
              <a:pPr/>
              <a:t>4.1.2013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ED4FB3-AE61-4049-A4BA-9013305EC030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72741105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 cstate="print"/>
          <a:srcRect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ABEE89A-9886-403C-B21D-7EDA1601A55F}" type="datetimeFigureOut">
              <a:rPr lang="cs-CZ" smtClean="0"/>
              <a:pPr/>
              <a:t>4.1.2013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2ED4FB3-AE61-4049-A4BA-9013305EC030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19561939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emf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wmf"/><Relationship Id="rId1" Type="http://schemas.openxmlformats.org/officeDocument/2006/relationships/slideLayout" Target="../slideLayouts/slideLayout6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wmf"/><Relationship Id="rId1" Type="http://schemas.openxmlformats.org/officeDocument/2006/relationships/slideLayout" Target="../slideLayouts/slideLayout6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wmf"/><Relationship Id="rId1" Type="http://schemas.openxmlformats.org/officeDocument/2006/relationships/slideLayout" Target="../slideLayouts/slideLayout6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wmf"/><Relationship Id="rId1" Type="http://schemas.openxmlformats.org/officeDocument/2006/relationships/slideLayout" Target="../slideLayouts/slideLayout6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wmf"/><Relationship Id="rId1" Type="http://schemas.openxmlformats.org/officeDocument/2006/relationships/slideLayout" Target="../slideLayouts/slideLayout6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wmf"/><Relationship Id="rId1" Type="http://schemas.openxmlformats.org/officeDocument/2006/relationships/slideLayout" Target="../slideLayouts/slideLayout6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wmf"/><Relationship Id="rId1" Type="http://schemas.openxmlformats.org/officeDocument/2006/relationships/slideLayout" Target="../slideLayouts/slideLayout6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wmf"/><Relationship Id="rId1" Type="http://schemas.openxmlformats.org/officeDocument/2006/relationships/slideLayout" Target="../slideLayouts/slideLayout6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wmf"/><Relationship Id="rId1" Type="http://schemas.openxmlformats.org/officeDocument/2006/relationships/slideLayout" Target="../slideLayouts/slideLayout6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wmf"/><Relationship Id="rId1" Type="http://schemas.openxmlformats.org/officeDocument/2006/relationships/slideLayout" Target="../slideLayouts/slideLayout6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emf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Tabulka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371361394"/>
              </p:ext>
            </p:extLst>
          </p:nvPr>
        </p:nvGraphicFramePr>
        <p:xfrm>
          <a:off x="1368425" y="2924944"/>
          <a:ext cx="6405925" cy="3198178"/>
        </p:xfrm>
        <a:graphic>
          <a:graphicData uri="http://schemas.openxmlformats.org/drawingml/2006/table">
            <a:tbl>
              <a:tblPr firstRow="1" firstCol="1" bandRow="1"/>
              <a:tblGrid>
                <a:gridCol w="1202213"/>
                <a:gridCol w="114300"/>
                <a:gridCol w="5089412"/>
              </a:tblGrid>
              <a:tr h="312420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b="1" dirty="0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Název školy:</a:t>
                      </a:r>
                      <a:endParaRPr lang="cs-CZ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 anchor="b">
                    <a:lnL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b="1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 </a:t>
                      </a:r>
                      <a:endParaRPr lang="cs-CZ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>
                    <a:lnL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9FF66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Základní škola a Mateřská škola, Hradec Králové, Úprkova 1</a:t>
                      </a:r>
                      <a:endParaRPr lang="cs-CZ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 anchor="b">
                    <a:lnL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FF99"/>
                    </a:solidFill>
                  </a:tcPr>
                </a:tc>
              </a:tr>
              <a:tr h="312420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b="1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Autor:</a:t>
                      </a:r>
                      <a:endParaRPr lang="cs-CZ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 anchor="b">
                    <a:lnL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b="1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 </a:t>
                      </a:r>
                      <a:endParaRPr lang="cs-CZ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>
                    <a:lnL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9FF66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dirty="0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Mgr. </a:t>
                      </a:r>
                      <a:r>
                        <a:rPr lang="cs-CZ" sz="1400" dirty="0" smtClean="0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Medková Blanka</a:t>
                      </a:r>
                      <a:endParaRPr lang="cs-CZ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 anchor="b">
                    <a:lnL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FF99"/>
                    </a:solidFill>
                  </a:tcPr>
                </a:tc>
              </a:tr>
              <a:tr h="312420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b="1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Název:</a:t>
                      </a:r>
                      <a:endParaRPr lang="cs-CZ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 anchor="b">
                    <a:lnL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b="1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 </a:t>
                      </a:r>
                      <a:endParaRPr lang="cs-CZ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>
                    <a:lnL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9FF66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dirty="0" smtClean="0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VY_32_INOVACE_11A</a:t>
                      </a:r>
                      <a:r>
                        <a:rPr lang="cs-CZ" sz="1400" dirty="0" smtClean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_10_Společnost</a:t>
                      </a:r>
                      <a:r>
                        <a:rPr lang="cs-CZ" sz="1400" baseline="0" dirty="0" smtClean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–vrcholný </a:t>
                      </a:r>
                      <a:r>
                        <a:rPr lang="cs-CZ" sz="1400" baseline="0" dirty="0" smtClean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a pozdní středověk - město</a:t>
                      </a:r>
                      <a:endParaRPr lang="cs-CZ" sz="1400" dirty="0">
                        <a:solidFill>
                          <a:srgbClr val="FF0000"/>
                        </a:solidFill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44450" marR="44450" marT="0" marB="0" anchor="b">
                    <a:lnL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FF99"/>
                    </a:solidFill>
                  </a:tcPr>
                </a:tc>
              </a:tr>
              <a:tr h="312420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b="1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Téma:</a:t>
                      </a:r>
                      <a:endParaRPr lang="cs-CZ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 anchor="b">
                    <a:lnL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b="1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 </a:t>
                      </a:r>
                      <a:endParaRPr lang="cs-CZ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>
                    <a:lnL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9FF66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dirty="0" smtClean="0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11A_Dě 7.roč</a:t>
                      </a:r>
                      <a:r>
                        <a:rPr lang="cs-CZ" sz="1400" dirty="0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.</a:t>
                      </a:r>
                      <a:endParaRPr lang="cs-CZ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 anchor="b">
                    <a:lnL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FF99"/>
                    </a:solidFill>
                  </a:tcPr>
                </a:tc>
              </a:tr>
              <a:tr h="312420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b="1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Datum ověření:</a:t>
                      </a:r>
                      <a:endParaRPr lang="cs-CZ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 anchor="b">
                    <a:lnL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b="1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 </a:t>
                      </a:r>
                      <a:endParaRPr lang="cs-CZ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>
                    <a:lnL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9FF66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dirty="0">
                          <a:solidFill>
                            <a:schemeClr val="tx1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VM </a:t>
                      </a:r>
                      <a:r>
                        <a:rPr lang="cs-CZ" sz="1400" dirty="0" smtClean="0">
                          <a:solidFill>
                            <a:schemeClr val="tx1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ověřen dne 10. </a:t>
                      </a:r>
                      <a:r>
                        <a:rPr lang="cs-CZ" sz="1400" smtClean="0">
                          <a:solidFill>
                            <a:schemeClr val="tx1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1. </a:t>
                      </a:r>
                      <a:r>
                        <a:rPr lang="cs-CZ" sz="1400" dirty="0" smtClean="0">
                          <a:solidFill>
                            <a:schemeClr val="tx1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2012 ve třídě 7. B </a:t>
                      </a:r>
                      <a:endParaRPr lang="cs-CZ" sz="1100" dirty="0">
                        <a:solidFill>
                          <a:schemeClr val="tx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 anchor="b">
                    <a:lnL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FF99"/>
                    </a:solidFill>
                  </a:tcPr>
                </a:tc>
              </a:tr>
              <a:tr h="312420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b="1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Číslo projektu:</a:t>
                      </a:r>
                      <a:endParaRPr lang="cs-CZ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 anchor="b">
                    <a:lnL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b="1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 </a:t>
                      </a:r>
                      <a:endParaRPr lang="cs-CZ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>
                    <a:lnL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9FF66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dirty="0">
                          <a:solidFill>
                            <a:srgbClr val="000000"/>
                          </a:solidFill>
                          <a:effectLst/>
                          <a:latin typeface="Arial"/>
                          <a:ea typeface="Times New Roman"/>
                          <a:cs typeface="Times New Roman"/>
                        </a:rPr>
                        <a:t>CZ.1.07/1.4.00/21.3215 </a:t>
                      </a:r>
                      <a:endParaRPr lang="cs-CZ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 anchor="b">
                    <a:lnL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FF99"/>
                    </a:solidFill>
                  </a:tcPr>
                </a:tc>
              </a:tr>
              <a:tr h="312420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b="1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Anotace:</a:t>
                      </a:r>
                      <a:endParaRPr lang="cs-CZ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>
                    <a:lnL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b="1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 </a:t>
                      </a:r>
                      <a:endParaRPr lang="cs-CZ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>
                    <a:lnL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9FF66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dirty="0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DUM je </a:t>
                      </a:r>
                      <a:r>
                        <a:rPr lang="cs-CZ" sz="1400" dirty="0" smtClean="0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určen k </a:t>
                      </a:r>
                      <a:r>
                        <a:rPr lang="cs-CZ" sz="1400" dirty="0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 </a:t>
                      </a:r>
                      <a:r>
                        <a:rPr lang="cs-CZ" sz="1400" dirty="0" smtClean="0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výkladu učiva a pochopení problematiky měst ve vrcholném a pozdním středověku. Současně</a:t>
                      </a:r>
                      <a:r>
                        <a:rPr lang="cs-CZ" sz="1400" baseline="0" dirty="0" smtClean="0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 lze tento DUM použít jako podklad pro zápis žáků či opakování daného učiva v závěru hodiny s tímto tématem.</a:t>
                      </a:r>
                      <a:endParaRPr lang="cs-CZ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 anchor="b">
                    <a:lnL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FF99"/>
                    </a:solidFill>
                  </a:tcPr>
                </a:tc>
              </a:tr>
            </a:tbl>
          </a:graphicData>
        </a:graphic>
      </p:graphicFrame>
      <p:pic>
        <p:nvPicPr>
          <p:cNvPr id="8194" name="Obrázek 0" descr="Popis: logo EU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1560" y="232668"/>
            <a:ext cx="7903033" cy="8477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193" name="obrázek 5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58759" y="1909763"/>
            <a:ext cx="2152650" cy="7810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Rectangle 3"/>
          <p:cNvSpPr>
            <a:spLocks noChangeArrowheads="1"/>
          </p:cNvSpPr>
          <p:nvPr/>
        </p:nvSpPr>
        <p:spPr bwMode="auto">
          <a:xfrm>
            <a:off x="1368425" y="2224088"/>
            <a:ext cx="7019999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cs-CZ"/>
          </a:p>
        </p:txBody>
      </p:sp>
      <p:sp>
        <p:nvSpPr>
          <p:cNvPr id="4" name="Rectangle 4"/>
          <p:cNvSpPr>
            <a:spLocks noChangeArrowheads="1"/>
          </p:cNvSpPr>
          <p:nvPr/>
        </p:nvSpPr>
        <p:spPr bwMode="auto">
          <a:xfrm>
            <a:off x="755576" y="1268760"/>
            <a:ext cx="7759017" cy="80021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cs-CZ" sz="1400" b="0" i="0" u="none" strike="noStrike" cap="none" normalizeH="0" baseline="0" dirty="0" smtClean="0" bmk="OLE_LINK4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Tento materi</a:t>
            </a:r>
            <a:r>
              <a:rPr kumimoji="0" lang="cs-CZ" sz="1400" b="0" i="0" u="none" strike="noStrike" cap="none" normalizeH="0" baseline="0" dirty="0" smtClean="0" bmk="OLE_LINK4">
                <a:ln>
                  <a:noFill/>
                </a:ln>
                <a:solidFill>
                  <a:schemeClr val="tx1"/>
                </a:solidFill>
                <a:effectLst/>
                <a:latin typeface="Calibri"/>
                <a:ea typeface="Calibri" pitchFamily="34" charset="0"/>
                <a:cs typeface="Times New Roman" pitchFamily="18" charset="0"/>
              </a:rPr>
              <a:t>á</a:t>
            </a:r>
            <a:r>
              <a:rPr kumimoji="0" lang="cs-CZ" sz="1400" b="0" i="0" u="none" strike="noStrike" cap="none" normalizeH="0" baseline="0" dirty="0" smtClean="0" bmk="OLE_LINK4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l byl vytvořen </a:t>
            </a:r>
            <a:r>
              <a:rPr kumimoji="0" lang="cs-CZ" sz="1400" b="0" i="0" u="none" strike="noStrike" cap="none" normalizeH="0" baseline="0" dirty="0" smtClean="0" bmk="OLE_LINK4">
                <a:ln>
                  <a:noFill/>
                </a:ln>
                <a:solidFill>
                  <a:schemeClr val="tx1"/>
                </a:solidFill>
                <a:effectLst/>
                <a:latin typeface="Calibri"/>
                <a:ea typeface="Calibri" pitchFamily="34" charset="0"/>
                <a:cs typeface="Times New Roman" pitchFamily="18" charset="0"/>
              </a:rPr>
              <a:t> </a:t>
            </a:r>
            <a:r>
              <a:rPr kumimoji="0" lang="cs-CZ" sz="1400" b="0" i="0" u="none" strike="noStrike" cap="none" normalizeH="0" baseline="0" dirty="0" smtClean="0" bmk="OLE_LINK4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r</a:t>
            </a:r>
            <a:r>
              <a:rPr kumimoji="0" lang="cs-CZ" sz="1400" b="0" i="0" u="none" strike="noStrike" cap="none" normalizeH="0" baseline="0" dirty="0" smtClean="0" bmk="OLE_LINK4">
                <a:ln>
                  <a:noFill/>
                </a:ln>
                <a:solidFill>
                  <a:schemeClr val="tx1"/>
                </a:solidFill>
                <a:effectLst/>
                <a:latin typeface="Calibri"/>
                <a:ea typeface="Calibri" pitchFamily="34" charset="0"/>
                <a:cs typeface="Times New Roman" pitchFamily="18" charset="0"/>
              </a:rPr>
              <a:t>á</a:t>
            </a:r>
            <a:r>
              <a:rPr kumimoji="0" lang="cs-CZ" sz="1400" b="0" i="0" u="none" strike="noStrike" cap="none" normalizeH="0" baseline="0" dirty="0" smtClean="0" bmk="OLE_LINK4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mci projektu EU pen</a:t>
            </a:r>
            <a:r>
              <a:rPr kumimoji="0" lang="cs-CZ" sz="1400" b="0" i="0" u="none" strike="noStrike" cap="none" normalizeH="0" baseline="0" dirty="0" smtClean="0" bmk="OLE_LINK4">
                <a:ln>
                  <a:noFill/>
                </a:ln>
                <a:solidFill>
                  <a:schemeClr val="tx1"/>
                </a:solidFill>
                <a:effectLst/>
                <a:latin typeface="Calibri"/>
                <a:ea typeface="Calibri" pitchFamily="34" charset="0"/>
                <a:cs typeface="Times New Roman" pitchFamily="18" charset="0"/>
              </a:rPr>
              <a:t>í</a:t>
            </a:r>
            <a:r>
              <a:rPr kumimoji="0" lang="cs-CZ" sz="1400" b="0" i="0" u="none" strike="noStrike" cap="none" normalizeH="0" baseline="0" dirty="0" smtClean="0" bmk="OLE_LINK4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ze </a:t>
            </a:r>
            <a:r>
              <a:rPr kumimoji="0" lang="cs-CZ" sz="1400" b="0" i="0" u="none" strike="noStrike" cap="none" normalizeH="0" baseline="0" dirty="0" smtClean="0" bmk="OLE_LINK4">
                <a:ln>
                  <a:noFill/>
                </a:ln>
                <a:solidFill>
                  <a:schemeClr val="tx1"/>
                </a:solidFill>
                <a:effectLst/>
                <a:latin typeface="Calibri"/>
                <a:ea typeface="Calibri" pitchFamily="34" charset="0"/>
                <a:cs typeface="Times New Roman" pitchFamily="18" charset="0"/>
              </a:rPr>
              <a:t>š</a:t>
            </a:r>
            <a:r>
              <a:rPr kumimoji="0" lang="cs-CZ" sz="1400" b="0" i="0" u="none" strike="noStrike" cap="none" normalizeH="0" baseline="0" dirty="0" smtClean="0" bmk="OLE_LINK4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kol</a:t>
            </a:r>
            <a:r>
              <a:rPr kumimoji="0" lang="cs-CZ" sz="1400" b="0" i="0" u="none" strike="noStrike" cap="none" normalizeH="0" baseline="0" dirty="0" smtClean="0" bmk="OLE_LINK4">
                <a:ln>
                  <a:noFill/>
                </a:ln>
                <a:solidFill>
                  <a:schemeClr val="tx1"/>
                </a:solidFill>
                <a:effectLst/>
                <a:latin typeface="Calibri"/>
                <a:ea typeface="Calibri" pitchFamily="34" charset="0"/>
                <a:cs typeface="Times New Roman" pitchFamily="18" charset="0"/>
              </a:rPr>
              <a:t>á</a:t>
            </a:r>
            <a:r>
              <a:rPr kumimoji="0" lang="cs-CZ" sz="1400" b="0" i="0" u="none" strike="noStrike" cap="none" normalizeH="0" baseline="0" dirty="0" smtClean="0" bmk="OLE_LINK4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m</a:t>
            </a:r>
            <a:endParaRPr kumimoji="0" lang="cs-CZ" sz="1100" b="0" i="0" u="none" strike="noStrike" cap="none" normalizeH="0" baseline="0" dirty="0" smtClean="0" bmk="OLE_LINK4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cs-CZ" sz="1400" b="0" i="0" u="none" strike="noStrike" cap="none" normalizeH="0" baseline="0" dirty="0" smtClean="0" bmk="OLE_LINK4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Operačn</a:t>
            </a:r>
            <a:r>
              <a:rPr kumimoji="0" lang="cs-CZ" sz="1400" b="0" i="0" u="none" strike="noStrike" cap="none" normalizeH="0" baseline="0" dirty="0" smtClean="0" bmk="OLE_LINK4">
                <a:ln>
                  <a:noFill/>
                </a:ln>
                <a:solidFill>
                  <a:schemeClr val="tx1"/>
                </a:solidFill>
                <a:effectLst/>
                <a:latin typeface="Calibri"/>
                <a:ea typeface="Calibri" pitchFamily="34" charset="0"/>
                <a:cs typeface="Times New Roman" pitchFamily="18" charset="0"/>
              </a:rPr>
              <a:t>í</a:t>
            </a:r>
            <a:r>
              <a:rPr kumimoji="0" lang="cs-CZ" sz="1400" b="0" i="0" u="none" strike="noStrike" cap="none" normalizeH="0" baseline="0" dirty="0" smtClean="0" bmk="OLE_LINK4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ho programu Vzděl</a:t>
            </a:r>
            <a:r>
              <a:rPr kumimoji="0" lang="cs-CZ" sz="1400" b="0" i="0" u="none" strike="noStrike" cap="none" normalizeH="0" baseline="0" dirty="0" smtClean="0" bmk="OLE_LINK4">
                <a:ln>
                  <a:noFill/>
                </a:ln>
                <a:solidFill>
                  <a:schemeClr val="tx1"/>
                </a:solidFill>
                <a:effectLst/>
                <a:latin typeface="Calibri"/>
                <a:ea typeface="Calibri" pitchFamily="34" charset="0"/>
                <a:cs typeface="Times New Roman" pitchFamily="18" charset="0"/>
              </a:rPr>
              <a:t>á</a:t>
            </a:r>
            <a:r>
              <a:rPr kumimoji="0" lang="cs-CZ" sz="1400" b="0" i="0" u="none" strike="noStrike" cap="none" normalizeH="0" baseline="0" dirty="0" smtClean="0" bmk="OLE_LINK4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v</a:t>
            </a:r>
            <a:r>
              <a:rPr kumimoji="0" lang="cs-CZ" sz="1400" b="0" i="0" u="none" strike="noStrike" cap="none" normalizeH="0" baseline="0" dirty="0" smtClean="0" bmk="OLE_LINK4">
                <a:ln>
                  <a:noFill/>
                </a:ln>
                <a:solidFill>
                  <a:schemeClr val="tx1"/>
                </a:solidFill>
                <a:effectLst/>
                <a:latin typeface="Calibri"/>
                <a:ea typeface="Calibri" pitchFamily="34" charset="0"/>
                <a:cs typeface="Times New Roman" pitchFamily="18" charset="0"/>
              </a:rPr>
              <a:t>á</a:t>
            </a:r>
            <a:r>
              <a:rPr kumimoji="0" lang="cs-CZ" sz="1400" b="0" i="0" u="none" strike="noStrike" cap="none" normalizeH="0" baseline="0" dirty="0" smtClean="0" bmk="OLE_LINK4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n</a:t>
            </a:r>
            <a:r>
              <a:rPr kumimoji="0" lang="cs-CZ" sz="1400" b="0" i="0" u="none" strike="noStrike" cap="none" normalizeH="0" baseline="0" dirty="0" smtClean="0" bmk="OLE_LINK4">
                <a:ln>
                  <a:noFill/>
                </a:ln>
                <a:solidFill>
                  <a:schemeClr val="tx1"/>
                </a:solidFill>
                <a:effectLst/>
                <a:latin typeface="Calibri"/>
                <a:ea typeface="Calibri" pitchFamily="34" charset="0"/>
                <a:cs typeface="Times New Roman" pitchFamily="18" charset="0"/>
              </a:rPr>
              <a:t>í</a:t>
            </a:r>
            <a:r>
              <a:rPr kumimoji="0" lang="cs-CZ" sz="1400" b="0" i="0" u="none" strike="noStrike" cap="none" normalizeH="0" baseline="0" dirty="0" smtClean="0" bmk="OLE_LINK4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pro konkurenceschopnost</a:t>
            </a:r>
            <a:endParaRPr kumimoji="0" lang="cs-CZ" sz="11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cs-CZ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</p:txBody>
      </p:sp>
      <p:sp>
        <p:nvSpPr>
          <p:cNvPr id="5" name="Rectangle 5"/>
          <p:cNvSpPr>
            <a:spLocks noChangeArrowheads="1"/>
          </p:cNvSpPr>
          <p:nvPr/>
        </p:nvSpPr>
        <p:spPr bwMode="auto">
          <a:xfrm>
            <a:off x="1368425" y="3986213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cs-CZ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59360485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/>
        <p:txBody>
          <a:bodyPr>
            <a:normAutofit/>
          </a:bodyPr>
          <a:lstStyle/>
          <a:p>
            <a:r>
              <a:rPr lang="cs-CZ" dirty="0" smtClean="0">
                <a:latin typeface="Bookman Old Style" pitchFamily="18" charset="0"/>
              </a:rPr>
              <a:t>Vrcholný a pozdní středověk</a:t>
            </a:r>
            <a:endParaRPr lang="cs-CZ" dirty="0">
              <a:latin typeface="Bookman Old Style" pitchFamily="18" charset="0"/>
            </a:endParaRPr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/>
        <p:txBody>
          <a:bodyPr>
            <a:normAutofit/>
          </a:bodyPr>
          <a:lstStyle/>
          <a:p>
            <a:pPr lvl="0"/>
            <a:r>
              <a:rPr lang="cs-CZ" sz="5000" dirty="0" smtClean="0">
                <a:solidFill>
                  <a:srgbClr val="FF0000"/>
                </a:solidFill>
                <a:latin typeface="Bookman Old Style" pitchFamily="18" charset="0"/>
              </a:rPr>
              <a:t>Město</a:t>
            </a:r>
          </a:p>
          <a:p>
            <a:pPr lvl="0"/>
            <a:endParaRPr lang="cs-CZ" sz="5000" dirty="0">
              <a:solidFill>
                <a:srgbClr val="FF0000"/>
              </a:solidFill>
              <a:latin typeface="Bookman Old Style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68422111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dirty="0" smtClean="0">
                <a:latin typeface="Bookman Old Style" pitchFamily="18" charset="0"/>
              </a:rPr>
              <a:t>Město</a:t>
            </a:r>
            <a:endParaRPr lang="cs-CZ" dirty="0">
              <a:latin typeface="Bookman Old Style" pitchFamily="18" charset="0"/>
            </a:endParaRPr>
          </a:p>
        </p:txBody>
      </p:sp>
      <p:sp>
        <p:nvSpPr>
          <p:cNvPr id="3" name="Svislý svitek 2"/>
          <p:cNvSpPr/>
          <p:nvPr/>
        </p:nvSpPr>
        <p:spPr>
          <a:xfrm>
            <a:off x="1403648" y="1340768"/>
            <a:ext cx="6480720" cy="5112568"/>
          </a:xfrm>
          <a:prstGeom prst="verticalScroll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4500" b="1" dirty="0" smtClean="0">
                <a:latin typeface="Bookman Old Style" pitchFamily="18" charset="0"/>
              </a:rPr>
              <a:t>Rozvoj zemědělství</a:t>
            </a:r>
            <a:r>
              <a:rPr lang="cs-CZ" sz="4500" b="1" dirty="0" smtClean="0">
                <a:latin typeface="Times New Roman"/>
                <a:cs typeface="Times New Roman"/>
              </a:rPr>
              <a:t>→</a:t>
            </a:r>
            <a:endParaRPr lang="cs-CZ" sz="4500" b="1" dirty="0" smtClean="0">
              <a:latin typeface="Bookman Old Style" pitchFamily="18" charset="0"/>
            </a:endParaRPr>
          </a:p>
          <a:p>
            <a:pPr algn="ctr"/>
            <a:r>
              <a:rPr lang="cs-CZ" sz="4500" b="1" dirty="0" smtClean="0">
                <a:latin typeface="Times New Roman"/>
                <a:cs typeface="Times New Roman"/>
              </a:rPr>
              <a:t>→</a:t>
            </a:r>
            <a:r>
              <a:rPr lang="cs-CZ" sz="4500" b="1" dirty="0" smtClean="0">
                <a:latin typeface="Bookman Old Style" pitchFamily="18" charset="0"/>
              </a:rPr>
              <a:t>rozvoj měst </a:t>
            </a:r>
          </a:p>
          <a:p>
            <a:pPr algn="ctr"/>
            <a:r>
              <a:rPr lang="cs-CZ" sz="3500" i="1" dirty="0" smtClean="0">
                <a:latin typeface="Bookman Old Style" pitchFamily="18" charset="0"/>
              </a:rPr>
              <a:t>(zvýšený počet řemeslníků a obchodníků)</a:t>
            </a:r>
            <a:endParaRPr lang="cs-CZ" sz="3500" i="1" dirty="0">
              <a:latin typeface="Bookman Old Style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00522289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dirty="0" smtClean="0">
                <a:latin typeface="Bookman Old Style" pitchFamily="18" charset="0"/>
              </a:rPr>
              <a:t>Vznik měst</a:t>
            </a:r>
            <a:endParaRPr lang="cs-CZ" dirty="0">
              <a:latin typeface="Bookman Old Style" pitchFamily="18" charset="0"/>
            </a:endParaRPr>
          </a:p>
        </p:txBody>
      </p:sp>
      <p:sp>
        <p:nvSpPr>
          <p:cNvPr id="3" name="Vodorovný svitek 2"/>
          <p:cNvSpPr/>
          <p:nvPr/>
        </p:nvSpPr>
        <p:spPr>
          <a:xfrm>
            <a:off x="755576" y="764704"/>
            <a:ext cx="7416824" cy="5616624"/>
          </a:xfrm>
          <a:prstGeom prst="horizontalScroll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500" i="1" dirty="0" smtClean="0">
                <a:latin typeface="Bookman Old Style" pitchFamily="18" charset="0"/>
              </a:rPr>
              <a:t>2 způsoby vzniku</a:t>
            </a:r>
            <a:endParaRPr lang="cs-CZ" sz="2500" dirty="0">
              <a:latin typeface="Bookman Old Style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27335133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dirty="0" smtClean="0">
                <a:latin typeface="Bookman Old Style" pitchFamily="18" charset="0"/>
              </a:rPr>
              <a:t>Vznik měst</a:t>
            </a:r>
            <a:endParaRPr lang="cs-CZ" dirty="0">
              <a:latin typeface="Bookman Old Style" pitchFamily="18" charset="0"/>
            </a:endParaRPr>
          </a:p>
        </p:txBody>
      </p:sp>
      <p:sp>
        <p:nvSpPr>
          <p:cNvPr id="3" name="Vodorovný svitek 2"/>
          <p:cNvSpPr/>
          <p:nvPr/>
        </p:nvSpPr>
        <p:spPr>
          <a:xfrm>
            <a:off x="755576" y="764704"/>
            <a:ext cx="7416824" cy="5616624"/>
          </a:xfrm>
          <a:prstGeom prst="horizontalScroll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500" i="1" dirty="0" smtClean="0">
                <a:latin typeface="Bookman Old Style" pitchFamily="18" charset="0"/>
              </a:rPr>
              <a:t>2 způsoby vzniku</a:t>
            </a:r>
          </a:p>
          <a:p>
            <a:pPr marL="342900" indent="-342900" algn="ctr">
              <a:buAutoNum type="arabicPeriod"/>
            </a:pPr>
            <a:r>
              <a:rPr lang="cs-CZ" sz="2500" b="1" dirty="0" smtClean="0">
                <a:latin typeface="Bookman Old Style" pitchFamily="18" charset="0"/>
              </a:rPr>
              <a:t>Povýšením osady řemeslníků a kupců na město</a:t>
            </a:r>
            <a:endParaRPr lang="cs-CZ" sz="2500" dirty="0">
              <a:latin typeface="Bookman Old Style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77910956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dirty="0" smtClean="0">
                <a:latin typeface="Bookman Old Style" pitchFamily="18" charset="0"/>
              </a:rPr>
              <a:t>Vznik měst</a:t>
            </a:r>
            <a:endParaRPr lang="cs-CZ" dirty="0">
              <a:latin typeface="Bookman Old Style" pitchFamily="18" charset="0"/>
            </a:endParaRPr>
          </a:p>
        </p:txBody>
      </p:sp>
      <p:sp>
        <p:nvSpPr>
          <p:cNvPr id="3" name="Vodorovný svitek 2"/>
          <p:cNvSpPr/>
          <p:nvPr/>
        </p:nvSpPr>
        <p:spPr>
          <a:xfrm>
            <a:off x="755576" y="764704"/>
            <a:ext cx="7416824" cy="5616624"/>
          </a:xfrm>
          <a:prstGeom prst="horizontalScroll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500" i="1" dirty="0" smtClean="0">
                <a:latin typeface="Bookman Old Style" pitchFamily="18" charset="0"/>
              </a:rPr>
              <a:t>2 způsoby vzniku</a:t>
            </a:r>
          </a:p>
          <a:p>
            <a:pPr marL="342900" indent="-342900" algn="ctr">
              <a:buAutoNum type="arabicPeriod"/>
            </a:pPr>
            <a:r>
              <a:rPr lang="cs-CZ" sz="2500" b="1" dirty="0" smtClean="0">
                <a:latin typeface="Bookman Old Style" pitchFamily="18" charset="0"/>
              </a:rPr>
              <a:t>Povýšením osady řemeslníků a kupců na město</a:t>
            </a:r>
          </a:p>
          <a:p>
            <a:pPr marL="342900" indent="-342900" algn="ctr">
              <a:buAutoNum type="arabicPeriod"/>
            </a:pPr>
            <a:r>
              <a:rPr lang="cs-CZ" sz="2500" b="1" dirty="0" smtClean="0">
                <a:latin typeface="Bookman Old Style" pitchFamily="18" charset="0"/>
              </a:rPr>
              <a:t>Založením města na „zeleném drnu“</a:t>
            </a:r>
            <a:endParaRPr lang="cs-CZ" sz="2500" dirty="0">
              <a:latin typeface="Bookman Old Style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77910956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dirty="0" smtClean="0">
                <a:latin typeface="Bookman Old Style" pitchFamily="18" charset="0"/>
              </a:rPr>
              <a:t>Vznik měst</a:t>
            </a:r>
            <a:endParaRPr lang="cs-CZ" dirty="0">
              <a:latin typeface="Bookman Old Style" pitchFamily="18" charset="0"/>
            </a:endParaRPr>
          </a:p>
        </p:txBody>
      </p:sp>
      <p:sp>
        <p:nvSpPr>
          <p:cNvPr id="3" name="Vodorovný svitek 2"/>
          <p:cNvSpPr/>
          <p:nvPr/>
        </p:nvSpPr>
        <p:spPr>
          <a:xfrm>
            <a:off x="755576" y="764704"/>
            <a:ext cx="7416824" cy="5616624"/>
          </a:xfrm>
          <a:prstGeom prst="horizontalScroll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500" i="1" dirty="0" smtClean="0">
                <a:latin typeface="Bookman Old Style" pitchFamily="18" charset="0"/>
              </a:rPr>
              <a:t>2 způsoby vzniku</a:t>
            </a:r>
          </a:p>
          <a:p>
            <a:pPr marL="342900" indent="-342900" algn="ctr">
              <a:buAutoNum type="arabicPeriod"/>
            </a:pPr>
            <a:r>
              <a:rPr lang="cs-CZ" sz="2500" b="1" dirty="0" smtClean="0">
                <a:latin typeface="Bookman Old Style" pitchFamily="18" charset="0"/>
              </a:rPr>
              <a:t>Povýšením osady řemeslníků a kupců na město</a:t>
            </a:r>
          </a:p>
          <a:p>
            <a:pPr marL="342900" indent="-342900" algn="ctr">
              <a:buAutoNum type="arabicPeriod"/>
            </a:pPr>
            <a:r>
              <a:rPr lang="cs-CZ" sz="2500" b="1" dirty="0" smtClean="0">
                <a:latin typeface="Bookman Old Style" pitchFamily="18" charset="0"/>
              </a:rPr>
              <a:t>Založením města na „zeleném drnu“</a:t>
            </a:r>
          </a:p>
          <a:p>
            <a:pPr algn="ctr"/>
            <a:r>
              <a:rPr lang="cs-CZ" sz="2500" dirty="0" smtClean="0">
                <a:latin typeface="Bookman Old Style" pitchFamily="18" charset="0"/>
              </a:rPr>
              <a:t>Pozemky královské=</a:t>
            </a:r>
            <a:endParaRPr lang="cs-CZ" sz="2500" dirty="0">
              <a:latin typeface="Bookman Old Style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77910956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dirty="0" smtClean="0">
                <a:latin typeface="Bookman Old Style" pitchFamily="18" charset="0"/>
              </a:rPr>
              <a:t>Vznik měst</a:t>
            </a:r>
            <a:endParaRPr lang="cs-CZ" dirty="0">
              <a:latin typeface="Bookman Old Style" pitchFamily="18" charset="0"/>
            </a:endParaRPr>
          </a:p>
        </p:txBody>
      </p:sp>
      <p:sp>
        <p:nvSpPr>
          <p:cNvPr id="3" name="Vodorovný svitek 2"/>
          <p:cNvSpPr/>
          <p:nvPr/>
        </p:nvSpPr>
        <p:spPr>
          <a:xfrm>
            <a:off x="755576" y="764704"/>
            <a:ext cx="7416824" cy="5616624"/>
          </a:xfrm>
          <a:prstGeom prst="horizontalScroll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500" i="1" dirty="0" smtClean="0">
                <a:latin typeface="Bookman Old Style" pitchFamily="18" charset="0"/>
              </a:rPr>
              <a:t>2 způsoby vzniku</a:t>
            </a:r>
          </a:p>
          <a:p>
            <a:pPr marL="342900" indent="-342900" algn="ctr">
              <a:buAutoNum type="arabicPeriod"/>
            </a:pPr>
            <a:r>
              <a:rPr lang="cs-CZ" sz="2500" b="1" dirty="0" smtClean="0">
                <a:latin typeface="Bookman Old Style" pitchFamily="18" charset="0"/>
              </a:rPr>
              <a:t>Povýšením osady řemeslníků a kupců na město</a:t>
            </a:r>
          </a:p>
          <a:p>
            <a:pPr marL="342900" indent="-342900" algn="ctr">
              <a:buAutoNum type="arabicPeriod"/>
            </a:pPr>
            <a:r>
              <a:rPr lang="cs-CZ" sz="2500" b="1" dirty="0" smtClean="0">
                <a:latin typeface="Bookman Old Style" pitchFamily="18" charset="0"/>
              </a:rPr>
              <a:t>Založením města na „zeleném drnu“</a:t>
            </a:r>
          </a:p>
          <a:p>
            <a:pPr algn="ctr"/>
            <a:r>
              <a:rPr lang="cs-CZ" sz="2500" dirty="0" smtClean="0">
                <a:latin typeface="Bookman Old Style" pitchFamily="18" charset="0"/>
              </a:rPr>
              <a:t>Pozemky královské=</a:t>
            </a:r>
            <a:r>
              <a:rPr lang="cs-CZ" sz="2500" b="1" dirty="0" smtClean="0">
                <a:latin typeface="Bookman Old Style" pitchFamily="18" charset="0"/>
              </a:rPr>
              <a:t>město královské </a:t>
            </a:r>
            <a:r>
              <a:rPr lang="cs-CZ" sz="2500" dirty="0" smtClean="0">
                <a:latin typeface="Bookman Old Style" pitchFamily="18" charset="0"/>
              </a:rPr>
              <a:t>– </a:t>
            </a:r>
            <a:endParaRPr lang="cs-CZ" sz="2500" dirty="0">
              <a:latin typeface="Bookman Old Style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77910956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dirty="0" smtClean="0">
                <a:latin typeface="Bookman Old Style" pitchFamily="18" charset="0"/>
              </a:rPr>
              <a:t>Vznik měst</a:t>
            </a:r>
            <a:endParaRPr lang="cs-CZ" dirty="0">
              <a:latin typeface="Bookman Old Style" pitchFamily="18" charset="0"/>
            </a:endParaRPr>
          </a:p>
        </p:txBody>
      </p:sp>
      <p:sp>
        <p:nvSpPr>
          <p:cNvPr id="3" name="Vodorovný svitek 2"/>
          <p:cNvSpPr/>
          <p:nvPr/>
        </p:nvSpPr>
        <p:spPr>
          <a:xfrm>
            <a:off x="755576" y="764704"/>
            <a:ext cx="7416824" cy="5616624"/>
          </a:xfrm>
          <a:prstGeom prst="horizontalScroll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500" i="1" dirty="0" smtClean="0">
                <a:latin typeface="Bookman Old Style" pitchFamily="18" charset="0"/>
              </a:rPr>
              <a:t>2 způsoby vzniku</a:t>
            </a:r>
          </a:p>
          <a:p>
            <a:pPr marL="342900" indent="-342900" algn="ctr">
              <a:buAutoNum type="arabicPeriod"/>
            </a:pPr>
            <a:r>
              <a:rPr lang="cs-CZ" sz="2500" b="1" dirty="0" smtClean="0">
                <a:latin typeface="Bookman Old Style" pitchFamily="18" charset="0"/>
              </a:rPr>
              <a:t>Povýšením osady řemeslníků a kupců na město</a:t>
            </a:r>
          </a:p>
          <a:p>
            <a:pPr marL="342900" indent="-342900" algn="ctr">
              <a:buAutoNum type="arabicPeriod"/>
            </a:pPr>
            <a:r>
              <a:rPr lang="cs-CZ" sz="2500" b="1" dirty="0" smtClean="0">
                <a:latin typeface="Bookman Old Style" pitchFamily="18" charset="0"/>
              </a:rPr>
              <a:t>Založením města na „zeleném drnu“</a:t>
            </a:r>
          </a:p>
          <a:p>
            <a:pPr algn="ctr"/>
            <a:r>
              <a:rPr lang="cs-CZ" sz="2500" dirty="0" smtClean="0">
                <a:latin typeface="Bookman Old Style" pitchFamily="18" charset="0"/>
              </a:rPr>
              <a:t>Pozemky královské=</a:t>
            </a:r>
            <a:r>
              <a:rPr lang="cs-CZ" sz="2500" b="1" dirty="0" smtClean="0">
                <a:latin typeface="Bookman Old Style" pitchFamily="18" charset="0"/>
              </a:rPr>
              <a:t>město královské </a:t>
            </a:r>
            <a:r>
              <a:rPr lang="cs-CZ" sz="2500" dirty="0" smtClean="0">
                <a:latin typeface="Bookman Old Style" pitchFamily="18" charset="0"/>
              </a:rPr>
              <a:t>– měšťané poddaní krále</a:t>
            </a:r>
            <a:endParaRPr lang="cs-CZ" sz="2500" dirty="0">
              <a:latin typeface="Bookman Old Style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77910956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dirty="0" smtClean="0">
                <a:latin typeface="Bookman Old Style" pitchFamily="18" charset="0"/>
              </a:rPr>
              <a:t>Vznik měst</a:t>
            </a:r>
            <a:endParaRPr lang="cs-CZ" dirty="0">
              <a:latin typeface="Bookman Old Style" pitchFamily="18" charset="0"/>
            </a:endParaRPr>
          </a:p>
        </p:txBody>
      </p:sp>
      <p:sp>
        <p:nvSpPr>
          <p:cNvPr id="3" name="Vodorovný svitek 2"/>
          <p:cNvSpPr/>
          <p:nvPr/>
        </p:nvSpPr>
        <p:spPr>
          <a:xfrm>
            <a:off x="755576" y="764704"/>
            <a:ext cx="7416824" cy="5616624"/>
          </a:xfrm>
          <a:prstGeom prst="horizontalScroll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500" i="1" dirty="0" smtClean="0">
                <a:latin typeface="Bookman Old Style" pitchFamily="18" charset="0"/>
              </a:rPr>
              <a:t>2 způsoby vzniku</a:t>
            </a:r>
          </a:p>
          <a:p>
            <a:pPr marL="342900" indent="-342900" algn="ctr">
              <a:buAutoNum type="arabicPeriod"/>
            </a:pPr>
            <a:r>
              <a:rPr lang="cs-CZ" sz="2500" b="1" dirty="0" smtClean="0">
                <a:latin typeface="Bookman Old Style" pitchFamily="18" charset="0"/>
              </a:rPr>
              <a:t>Povýšením osady řemeslníků a kupců na město</a:t>
            </a:r>
          </a:p>
          <a:p>
            <a:pPr marL="342900" indent="-342900" algn="ctr">
              <a:buAutoNum type="arabicPeriod"/>
            </a:pPr>
            <a:r>
              <a:rPr lang="cs-CZ" sz="2500" b="1" dirty="0" smtClean="0">
                <a:latin typeface="Bookman Old Style" pitchFamily="18" charset="0"/>
              </a:rPr>
              <a:t>Založením města na „zeleném drnu“</a:t>
            </a:r>
          </a:p>
          <a:p>
            <a:pPr algn="ctr"/>
            <a:r>
              <a:rPr lang="cs-CZ" sz="2500" dirty="0" smtClean="0">
                <a:latin typeface="Bookman Old Style" pitchFamily="18" charset="0"/>
              </a:rPr>
              <a:t>Pozemky královské=</a:t>
            </a:r>
            <a:r>
              <a:rPr lang="cs-CZ" sz="2500" b="1" dirty="0" smtClean="0">
                <a:latin typeface="Bookman Old Style" pitchFamily="18" charset="0"/>
              </a:rPr>
              <a:t>město královské </a:t>
            </a:r>
            <a:r>
              <a:rPr lang="cs-CZ" sz="2500" dirty="0" smtClean="0">
                <a:latin typeface="Bookman Old Style" pitchFamily="18" charset="0"/>
              </a:rPr>
              <a:t>– měšťané poddaní krále</a:t>
            </a:r>
          </a:p>
          <a:p>
            <a:pPr algn="ctr"/>
            <a:r>
              <a:rPr lang="cs-CZ" sz="2500" dirty="0" smtClean="0">
                <a:latin typeface="Bookman Old Style" pitchFamily="18" charset="0"/>
              </a:rPr>
              <a:t>Pozemky šlechtice či kláštera=</a:t>
            </a:r>
            <a:endParaRPr lang="cs-CZ" sz="2500" dirty="0">
              <a:latin typeface="Bookman Old Style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77910956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dirty="0" smtClean="0">
                <a:latin typeface="Bookman Old Style" pitchFamily="18" charset="0"/>
              </a:rPr>
              <a:t>Vznik měst</a:t>
            </a:r>
            <a:endParaRPr lang="cs-CZ" dirty="0">
              <a:latin typeface="Bookman Old Style" pitchFamily="18" charset="0"/>
            </a:endParaRPr>
          </a:p>
        </p:txBody>
      </p:sp>
      <p:sp>
        <p:nvSpPr>
          <p:cNvPr id="3" name="Vodorovný svitek 2"/>
          <p:cNvSpPr/>
          <p:nvPr/>
        </p:nvSpPr>
        <p:spPr>
          <a:xfrm>
            <a:off x="755576" y="764704"/>
            <a:ext cx="7416824" cy="5616624"/>
          </a:xfrm>
          <a:prstGeom prst="horizontalScroll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500" i="1" dirty="0" smtClean="0">
                <a:latin typeface="Bookman Old Style" pitchFamily="18" charset="0"/>
              </a:rPr>
              <a:t>2 způsoby vzniku</a:t>
            </a:r>
          </a:p>
          <a:p>
            <a:pPr marL="342900" indent="-342900" algn="ctr">
              <a:buAutoNum type="arabicPeriod"/>
            </a:pPr>
            <a:r>
              <a:rPr lang="cs-CZ" sz="2500" b="1" dirty="0" smtClean="0">
                <a:latin typeface="Bookman Old Style" pitchFamily="18" charset="0"/>
              </a:rPr>
              <a:t>Povýšením osady řemeslníků a kupců na město</a:t>
            </a:r>
          </a:p>
          <a:p>
            <a:pPr marL="342900" indent="-342900" algn="ctr">
              <a:buAutoNum type="arabicPeriod"/>
            </a:pPr>
            <a:r>
              <a:rPr lang="cs-CZ" sz="2500" b="1" dirty="0" smtClean="0">
                <a:latin typeface="Bookman Old Style" pitchFamily="18" charset="0"/>
              </a:rPr>
              <a:t>Založením města na „zeleném drnu“</a:t>
            </a:r>
          </a:p>
          <a:p>
            <a:pPr algn="ctr"/>
            <a:r>
              <a:rPr lang="cs-CZ" sz="2500" dirty="0" smtClean="0">
                <a:latin typeface="Bookman Old Style" pitchFamily="18" charset="0"/>
              </a:rPr>
              <a:t>Pozemky královské=</a:t>
            </a:r>
            <a:r>
              <a:rPr lang="cs-CZ" sz="2500" b="1" dirty="0" smtClean="0">
                <a:latin typeface="Bookman Old Style" pitchFamily="18" charset="0"/>
              </a:rPr>
              <a:t>město královské </a:t>
            </a:r>
            <a:r>
              <a:rPr lang="cs-CZ" sz="2500" dirty="0" smtClean="0">
                <a:latin typeface="Bookman Old Style" pitchFamily="18" charset="0"/>
              </a:rPr>
              <a:t>– měšťané poddaní krále</a:t>
            </a:r>
          </a:p>
          <a:p>
            <a:pPr algn="ctr"/>
            <a:r>
              <a:rPr lang="cs-CZ" sz="2500" dirty="0" smtClean="0">
                <a:latin typeface="Bookman Old Style" pitchFamily="18" charset="0"/>
              </a:rPr>
              <a:t>Pozemky šlechtice či kláštera=</a:t>
            </a:r>
            <a:r>
              <a:rPr lang="cs-CZ" sz="2500" b="1" dirty="0" smtClean="0">
                <a:latin typeface="Bookman Old Style" pitchFamily="18" charset="0"/>
              </a:rPr>
              <a:t>město poddanské </a:t>
            </a:r>
            <a:r>
              <a:rPr lang="cs-CZ" sz="2500" dirty="0" smtClean="0">
                <a:latin typeface="Bookman Old Style" pitchFamily="18" charset="0"/>
              </a:rPr>
              <a:t>– </a:t>
            </a:r>
            <a:endParaRPr lang="cs-CZ" sz="2500" dirty="0">
              <a:latin typeface="Bookman Old Style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77910956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cs-CZ" dirty="0" smtClean="0">
                <a:latin typeface="Bookman Old Style" pitchFamily="18" charset="0"/>
              </a:rPr>
              <a:t>Města vzniklá povýšením osad</a:t>
            </a:r>
            <a:endParaRPr lang="cs-CZ" dirty="0">
              <a:latin typeface="Bookman Old Style" pitchFamily="18" charset="0"/>
            </a:endParaRPr>
          </a:p>
        </p:txBody>
      </p:sp>
      <p:sp>
        <p:nvSpPr>
          <p:cNvPr id="3" name="Vodorovný svitek 2"/>
          <p:cNvSpPr/>
          <p:nvPr/>
        </p:nvSpPr>
        <p:spPr>
          <a:xfrm>
            <a:off x="1259632" y="1268760"/>
            <a:ext cx="6912768" cy="5112568"/>
          </a:xfrm>
          <a:prstGeom prst="horizontalScroll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500" dirty="0">
                <a:latin typeface="Bookman Old Style" pitchFamily="18" charset="0"/>
              </a:rPr>
              <a:t>k</a:t>
            </a:r>
            <a:r>
              <a:rPr lang="cs-CZ" sz="2500" dirty="0" smtClean="0">
                <a:latin typeface="Bookman Old Style" pitchFamily="18" charset="0"/>
              </a:rPr>
              <a:t>řižovatky obchodních tras</a:t>
            </a:r>
          </a:p>
          <a:p>
            <a:pPr algn="ctr"/>
            <a:r>
              <a:rPr lang="cs-CZ" sz="2500" dirty="0" smtClean="0">
                <a:latin typeface="Bookman Old Style" pitchFamily="18" charset="0"/>
              </a:rPr>
              <a:t>brody přes velké řeky</a:t>
            </a:r>
          </a:p>
          <a:p>
            <a:pPr algn="ctr"/>
            <a:r>
              <a:rPr lang="cs-CZ" sz="2500" dirty="0" smtClean="0">
                <a:latin typeface="Bookman Old Style" pitchFamily="18" charset="0"/>
              </a:rPr>
              <a:t>blízkost hradů</a:t>
            </a:r>
          </a:p>
          <a:p>
            <a:pPr algn="ctr"/>
            <a:endParaRPr lang="cs-CZ" sz="2500" dirty="0">
              <a:latin typeface="Bookman Old Style" pitchFamily="18" charset="0"/>
            </a:endParaRPr>
          </a:p>
          <a:p>
            <a:pPr algn="ctr"/>
            <a:r>
              <a:rPr lang="cs-CZ" sz="2500" dirty="0" smtClean="0">
                <a:latin typeface="Bookman Old Style" pitchFamily="18" charset="0"/>
              </a:rPr>
              <a:t>Praha, Brno, Znojmo, Litoměřice</a:t>
            </a:r>
            <a:endParaRPr lang="cs-CZ" sz="2500" dirty="0">
              <a:latin typeface="Bookman Old Style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77910956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dirty="0" smtClean="0">
                <a:latin typeface="Bookman Old Style" pitchFamily="18" charset="0"/>
              </a:rPr>
              <a:t>Města nově zakládaná</a:t>
            </a:r>
            <a:endParaRPr lang="cs-CZ" dirty="0">
              <a:latin typeface="Bookman Old Style" pitchFamily="18" charset="0"/>
            </a:endParaRPr>
          </a:p>
        </p:txBody>
      </p:sp>
      <p:sp>
        <p:nvSpPr>
          <p:cNvPr id="3" name="Vodorovný svitek 2"/>
          <p:cNvSpPr/>
          <p:nvPr/>
        </p:nvSpPr>
        <p:spPr>
          <a:xfrm>
            <a:off x="1259632" y="1268760"/>
            <a:ext cx="6912768" cy="5112568"/>
          </a:xfrm>
          <a:prstGeom prst="horizontalScroll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500" dirty="0" smtClean="0">
                <a:latin typeface="Bookman Old Style" pitchFamily="18" charset="0"/>
              </a:rPr>
              <a:t>zakládaná </a:t>
            </a:r>
          </a:p>
          <a:p>
            <a:pPr algn="ctr"/>
            <a:r>
              <a:rPr lang="cs-CZ" sz="2500" dirty="0" smtClean="0">
                <a:latin typeface="Bookman Old Style" pitchFamily="18" charset="0"/>
              </a:rPr>
              <a:t>na zeleném drnu=tam, kde předtím žádné sídliště nebylo</a:t>
            </a:r>
          </a:p>
          <a:p>
            <a:pPr algn="ctr"/>
            <a:endParaRPr lang="cs-CZ" sz="2500" dirty="0">
              <a:latin typeface="Bookman Old Style" pitchFamily="18" charset="0"/>
            </a:endParaRPr>
          </a:p>
          <a:p>
            <a:pPr algn="ctr"/>
            <a:r>
              <a:rPr lang="cs-CZ" sz="2500" dirty="0" smtClean="0">
                <a:latin typeface="Bookman Old Style" pitchFamily="18" charset="0"/>
              </a:rPr>
              <a:t>České Budějovice, Polička, Plzeň</a:t>
            </a:r>
            <a:endParaRPr lang="cs-CZ" sz="2500" dirty="0">
              <a:latin typeface="Bookman Old Style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55072842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dirty="0" smtClean="0">
                <a:latin typeface="Bookman Old Style" pitchFamily="18" charset="0"/>
              </a:rPr>
              <a:t>Městská práva</a:t>
            </a:r>
            <a:endParaRPr lang="cs-CZ" dirty="0">
              <a:latin typeface="Bookman Old Style" pitchFamily="18" charset="0"/>
            </a:endParaRPr>
          </a:p>
        </p:txBody>
      </p:sp>
      <p:sp>
        <p:nvSpPr>
          <p:cNvPr id="3" name="Vodorovný svitek 2"/>
          <p:cNvSpPr/>
          <p:nvPr/>
        </p:nvSpPr>
        <p:spPr>
          <a:xfrm>
            <a:off x="1237195" y="1268760"/>
            <a:ext cx="6912768" cy="5112568"/>
          </a:xfrm>
          <a:prstGeom prst="horizontalScroll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500" dirty="0" smtClean="0">
                <a:latin typeface="Bookman Old Style" pitchFamily="18" charset="0"/>
              </a:rPr>
              <a:t>právo postavit si hradby</a:t>
            </a:r>
          </a:p>
        </p:txBody>
      </p:sp>
    </p:spTree>
    <p:extLst>
      <p:ext uri="{BB962C8B-B14F-4D97-AF65-F5344CB8AC3E}">
        <p14:creationId xmlns:p14="http://schemas.microsoft.com/office/powerpoint/2010/main" val="124724256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dirty="0" smtClean="0">
                <a:latin typeface="Bookman Old Style" pitchFamily="18" charset="0"/>
              </a:rPr>
              <a:t>Městská práva</a:t>
            </a:r>
            <a:endParaRPr lang="cs-CZ" dirty="0">
              <a:latin typeface="Bookman Old Style" pitchFamily="18" charset="0"/>
            </a:endParaRPr>
          </a:p>
        </p:txBody>
      </p:sp>
      <p:sp>
        <p:nvSpPr>
          <p:cNvPr id="3" name="Vodorovný svitek 2"/>
          <p:cNvSpPr/>
          <p:nvPr/>
        </p:nvSpPr>
        <p:spPr>
          <a:xfrm>
            <a:off x="1237195" y="1268760"/>
            <a:ext cx="6912768" cy="5112568"/>
          </a:xfrm>
          <a:prstGeom prst="horizontalScroll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500" dirty="0" smtClean="0">
                <a:latin typeface="Bookman Old Style" pitchFamily="18" charset="0"/>
              </a:rPr>
              <a:t>právo postavit si hradby</a:t>
            </a:r>
          </a:p>
          <a:p>
            <a:pPr algn="ctr"/>
            <a:r>
              <a:rPr lang="cs-CZ" sz="2500" i="1" dirty="0" smtClean="0">
                <a:latin typeface="Bookman Old Style" pitchFamily="18" charset="0"/>
              </a:rPr>
              <a:t>právo mít městský znak</a:t>
            </a:r>
          </a:p>
        </p:txBody>
      </p:sp>
    </p:spTree>
    <p:extLst>
      <p:ext uri="{BB962C8B-B14F-4D97-AF65-F5344CB8AC3E}">
        <p14:creationId xmlns:p14="http://schemas.microsoft.com/office/powerpoint/2010/main" val="58890426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dirty="0" smtClean="0">
                <a:latin typeface="Bookman Old Style" pitchFamily="18" charset="0"/>
              </a:rPr>
              <a:t>Městská práva</a:t>
            </a:r>
            <a:endParaRPr lang="cs-CZ" dirty="0">
              <a:latin typeface="Bookman Old Style" pitchFamily="18" charset="0"/>
            </a:endParaRPr>
          </a:p>
        </p:txBody>
      </p:sp>
      <p:sp>
        <p:nvSpPr>
          <p:cNvPr id="3" name="Vodorovný svitek 2"/>
          <p:cNvSpPr/>
          <p:nvPr/>
        </p:nvSpPr>
        <p:spPr>
          <a:xfrm>
            <a:off x="1237195" y="1268760"/>
            <a:ext cx="6912768" cy="5112568"/>
          </a:xfrm>
          <a:prstGeom prst="horizontalScroll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500" dirty="0" smtClean="0">
                <a:latin typeface="Bookman Old Style" pitchFamily="18" charset="0"/>
              </a:rPr>
              <a:t>právo postavit si hradby</a:t>
            </a:r>
          </a:p>
          <a:p>
            <a:pPr algn="ctr"/>
            <a:r>
              <a:rPr lang="cs-CZ" sz="2500" i="1" dirty="0" smtClean="0">
                <a:latin typeface="Bookman Old Style" pitchFamily="18" charset="0"/>
              </a:rPr>
              <a:t>právo mít městský znak</a:t>
            </a:r>
          </a:p>
          <a:p>
            <a:pPr algn="ctr"/>
            <a:r>
              <a:rPr lang="cs-CZ" sz="2500" dirty="0" smtClean="0">
                <a:latin typeface="Bookman Old Style" pitchFamily="18" charset="0"/>
              </a:rPr>
              <a:t>soudní a hrdelní právo</a:t>
            </a:r>
          </a:p>
        </p:txBody>
      </p:sp>
    </p:spTree>
    <p:extLst>
      <p:ext uri="{BB962C8B-B14F-4D97-AF65-F5344CB8AC3E}">
        <p14:creationId xmlns:p14="http://schemas.microsoft.com/office/powerpoint/2010/main" val="58890426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dirty="0" smtClean="0">
                <a:latin typeface="Bookman Old Style" pitchFamily="18" charset="0"/>
              </a:rPr>
              <a:t>Městská práva</a:t>
            </a:r>
            <a:endParaRPr lang="cs-CZ" dirty="0">
              <a:latin typeface="Bookman Old Style" pitchFamily="18" charset="0"/>
            </a:endParaRPr>
          </a:p>
        </p:txBody>
      </p:sp>
      <p:sp>
        <p:nvSpPr>
          <p:cNvPr id="3" name="Vodorovný svitek 2"/>
          <p:cNvSpPr/>
          <p:nvPr/>
        </p:nvSpPr>
        <p:spPr>
          <a:xfrm>
            <a:off x="1237195" y="1268760"/>
            <a:ext cx="6912768" cy="5112568"/>
          </a:xfrm>
          <a:prstGeom prst="horizontalScroll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500" dirty="0" smtClean="0">
                <a:latin typeface="Bookman Old Style" pitchFamily="18" charset="0"/>
              </a:rPr>
              <a:t>právo postavit si hradby</a:t>
            </a:r>
          </a:p>
          <a:p>
            <a:pPr algn="ctr"/>
            <a:r>
              <a:rPr lang="cs-CZ" sz="2500" i="1" dirty="0" smtClean="0">
                <a:latin typeface="Bookman Old Style" pitchFamily="18" charset="0"/>
              </a:rPr>
              <a:t>právo mít městský znak</a:t>
            </a:r>
          </a:p>
          <a:p>
            <a:pPr algn="ctr"/>
            <a:r>
              <a:rPr lang="cs-CZ" sz="2500" dirty="0" smtClean="0">
                <a:latin typeface="Bookman Old Style" pitchFamily="18" charset="0"/>
              </a:rPr>
              <a:t>soudní a hrdelní právo</a:t>
            </a:r>
          </a:p>
          <a:p>
            <a:pPr algn="ctr"/>
            <a:r>
              <a:rPr lang="cs-CZ" sz="2500" i="1" dirty="0" smtClean="0">
                <a:latin typeface="Bookman Old Style" pitchFamily="18" charset="0"/>
              </a:rPr>
              <a:t>právo pořádat trhy</a:t>
            </a:r>
          </a:p>
        </p:txBody>
      </p:sp>
    </p:spTree>
    <p:extLst>
      <p:ext uri="{BB962C8B-B14F-4D97-AF65-F5344CB8AC3E}">
        <p14:creationId xmlns:p14="http://schemas.microsoft.com/office/powerpoint/2010/main" val="58890426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dirty="0" smtClean="0">
                <a:latin typeface="Bookman Old Style" pitchFamily="18" charset="0"/>
              </a:rPr>
              <a:t>Městská práva</a:t>
            </a:r>
            <a:endParaRPr lang="cs-CZ" dirty="0">
              <a:latin typeface="Bookman Old Style" pitchFamily="18" charset="0"/>
            </a:endParaRPr>
          </a:p>
        </p:txBody>
      </p:sp>
      <p:sp>
        <p:nvSpPr>
          <p:cNvPr id="3" name="Vodorovný svitek 2"/>
          <p:cNvSpPr/>
          <p:nvPr/>
        </p:nvSpPr>
        <p:spPr>
          <a:xfrm>
            <a:off x="1237195" y="1268760"/>
            <a:ext cx="6912768" cy="5112568"/>
          </a:xfrm>
          <a:prstGeom prst="horizontalScroll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500" dirty="0" smtClean="0">
                <a:latin typeface="Bookman Old Style" pitchFamily="18" charset="0"/>
              </a:rPr>
              <a:t>právo postavit si hradby</a:t>
            </a:r>
          </a:p>
          <a:p>
            <a:pPr algn="ctr"/>
            <a:r>
              <a:rPr lang="cs-CZ" sz="2500" i="1" dirty="0" smtClean="0">
                <a:latin typeface="Bookman Old Style" pitchFamily="18" charset="0"/>
              </a:rPr>
              <a:t>právo mít městský znak</a:t>
            </a:r>
          </a:p>
          <a:p>
            <a:pPr algn="ctr"/>
            <a:r>
              <a:rPr lang="cs-CZ" sz="2500" dirty="0" smtClean="0">
                <a:latin typeface="Bookman Old Style" pitchFamily="18" charset="0"/>
              </a:rPr>
              <a:t>soudní a hrdelní právo</a:t>
            </a:r>
          </a:p>
          <a:p>
            <a:pPr algn="ctr"/>
            <a:r>
              <a:rPr lang="cs-CZ" sz="2500" i="1" dirty="0" smtClean="0">
                <a:latin typeface="Bookman Old Style" pitchFamily="18" charset="0"/>
              </a:rPr>
              <a:t>právo pořádat trhy</a:t>
            </a:r>
          </a:p>
          <a:p>
            <a:pPr algn="ctr"/>
            <a:r>
              <a:rPr lang="cs-CZ" sz="2500" dirty="0" smtClean="0">
                <a:latin typeface="Bookman Old Style" pitchFamily="18" charset="0"/>
              </a:rPr>
              <a:t>právo mílové</a:t>
            </a:r>
          </a:p>
        </p:txBody>
      </p:sp>
    </p:spTree>
    <p:extLst>
      <p:ext uri="{BB962C8B-B14F-4D97-AF65-F5344CB8AC3E}">
        <p14:creationId xmlns:p14="http://schemas.microsoft.com/office/powerpoint/2010/main" val="58890426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dirty="0" smtClean="0">
                <a:latin typeface="Bookman Old Style" pitchFamily="18" charset="0"/>
              </a:rPr>
              <a:t>Městská práva</a:t>
            </a:r>
            <a:endParaRPr lang="cs-CZ" dirty="0">
              <a:latin typeface="Bookman Old Style" pitchFamily="18" charset="0"/>
            </a:endParaRPr>
          </a:p>
        </p:txBody>
      </p:sp>
      <p:sp>
        <p:nvSpPr>
          <p:cNvPr id="3" name="Vodorovný svitek 2"/>
          <p:cNvSpPr/>
          <p:nvPr/>
        </p:nvSpPr>
        <p:spPr>
          <a:xfrm>
            <a:off x="1237195" y="1268760"/>
            <a:ext cx="6912768" cy="5112568"/>
          </a:xfrm>
          <a:prstGeom prst="horizontalScroll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500" dirty="0" smtClean="0">
                <a:latin typeface="Bookman Old Style" pitchFamily="18" charset="0"/>
              </a:rPr>
              <a:t>právo postavit si hradby</a:t>
            </a:r>
          </a:p>
          <a:p>
            <a:pPr algn="ctr"/>
            <a:r>
              <a:rPr lang="cs-CZ" sz="2500" i="1" dirty="0" smtClean="0">
                <a:latin typeface="Bookman Old Style" pitchFamily="18" charset="0"/>
              </a:rPr>
              <a:t>právo mít městský znak</a:t>
            </a:r>
          </a:p>
          <a:p>
            <a:pPr algn="ctr"/>
            <a:r>
              <a:rPr lang="cs-CZ" sz="2500" dirty="0" smtClean="0">
                <a:latin typeface="Bookman Old Style" pitchFamily="18" charset="0"/>
              </a:rPr>
              <a:t>soudní a hrdelní právo</a:t>
            </a:r>
          </a:p>
          <a:p>
            <a:pPr algn="ctr"/>
            <a:r>
              <a:rPr lang="cs-CZ" sz="2500" i="1" dirty="0" smtClean="0">
                <a:latin typeface="Bookman Old Style" pitchFamily="18" charset="0"/>
              </a:rPr>
              <a:t>právo pořádat trhy</a:t>
            </a:r>
          </a:p>
          <a:p>
            <a:pPr algn="ctr"/>
            <a:r>
              <a:rPr lang="cs-CZ" sz="2500" dirty="0" smtClean="0">
                <a:latin typeface="Bookman Old Style" pitchFamily="18" charset="0"/>
              </a:rPr>
              <a:t>právo mílové</a:t>
            </a:r>
          </a:p>
          <a:p>
            <a:pPr algn="ctr"/>
            <a:r>
              <a:rPr lang="cs-CZ" sz="2500" i="1" dirty="0">
                <a:latin typeface="Bookman Old Style" pitchFamily="18" charset="0"/>
              </a:rPr>
              <a:t>p</a:t>
            </a:r>
            <a:r>
              <a:rPr lang="cs-CZ" sz="2500" i="1" dirty="0" smtClean="0">
                <a:latin typeface="Bookman Old Style" pitchFamily="18" charset="0"/>
              </a:rPr>
              <a:t>rávo várečné</a:t>
            </a:r>
            <a:endParaRPr lang="cs-CZ" sz="2500" i="1" dirty="0">
              <a:latin typeface="Bookman Old Style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58890426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dirty="0" smtClean="0">
                <a:latin typeface="Bookman Old Style" pitchFamily="18" charset="0"/>
              </a:rPr>
              <a:t>Pojmy</a:t>
            </a:r>
            <a:endParaRPr lang="cs-CZ" dirty="0">
              <a:latin typeface="Bookman Old Style" pitchFamily="18" charset="0"/>
            </a:endParaRPr>
          </a:p>
        </p:txBody>
      </p:sp>
      <p:sp>
        <p:nvSpPr>
          <p:cNvPr id="4" name="Svislý svitek 3"/>
          <p:cNvSpPr/>
          <p:nvPr/>
        </p:nvSpPr>
        <p:spPr>
          <a:xfrm>
            <a:off x="683568" y="1556792"/>
            <a:ext cx="3888432" cy="4320480"/>
          </a:xfrm>
          <a:prstGeom prst="verticalScroll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8000" b="1" dirty="0" smtClean="0">
                <a:solidFill>
                  <a:srgbClr val="FFFF00"/>
                </a:solidFill>
                <a:latin typeface="Bookman Old Style" pitchFamily="18" charset="0"/>
              </a:rPr>
              <a:t>cech</a:t>
            </a:r>
            <a:endParaRPr lang="cs-CZ" sz="8000" b="1" dirty="0">
              <a:solidFill>
                <a:srgbClr val="FFFF00"/>
              </a:solidFill>
              <a:latin typeface="Bookman Old Style" pitchFamily="18" charset="0"/>
            </a:endParaRPr>
          </a:p>
        </p:txBody>
      </p:sp>
      <p:sp>
        <p:nvSpPr>
          <p:cNvPr id="6" name="Svislý svitek 5"/>
          <p:cNvSpPr/>
          <p:nvPr/>
        </p:nvSpPr>
        <p:spPr>
          <a:xfrm>
            <a:off x="4749918" y="1582194"/>
            <a:ext cx="3888432" cy="4320480"/>
          </a:xfrm>
          <a:prstGeom prst="verticalScroll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pic>
        <p:nvPicPr>
          <p:cNvPr id="1026" name="Picture 2" descr="C:\Users\ntb\AppData\Local\Microsoft\Windows\Temporary Internet Files\Content.IE5\5ZL9O5N4\MC900434411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96136" y="2802632"/>
            <a:ext cx="1625600" cy="1828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6250335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dirty="0" smtClean="0">
                <a:latin typeface="Bookman Old Style" pitchFamily="18" charset="0"/>
              </a:rPr>
              <a:t>Pojmy</a:t>
            </a:r>
            <a:endParaRPr lang="cs-CZ" dirty="0">
              <a:latin typeface="Bookman Old Style" pitchFamily="18" charset="0"/>
            </a:endParaRPr>
          </a:p>
        </p:txBody>
      </p:sp>
      <p:sp>
        <p:nvSpPr>
          <p:cNvPr id="4" name="Svislý svitek 3"/>
          <p:cNvSpPr/>
          <p:nvPr/>
        </p:nvSpPr>
        <p:spPr>
          <a:xfrm>
            <a:off x="683568" y="1556792"/>
            <a:ext cx="3888432" cy="4320480"/>
          </a:xfrm>
          <a:prstGeom prst="verticalScroll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8000" b="1" dirty="0" smtClean="0">
                <a:solidFill>
                  <a:srgbClr val="FFFF00"/>
                </a:solidFill>
                <a:latin typeface="Bookman Old Style" pitchFamily="18" charset="0"/>
              </a:rPr>
              <a:t>cech</a:t>
            </a:r>
            <a:endParaRPr lang="cs-CZ" sz="8000" b="1" dirty="0">
              <a:solidFill>
                <a:srgbClr val="FFFF00"/>
              </a:solidFill>
              <a:latin typeface="Bookman Old Style" pitchFamily="18" charset="0"/>
            </a:endParaRPr>
          </a:p>
        </p:txBody>
      </p:sp>
      <p:sp>
        <p:nvSpPr>
          <p:cNvPr id="6" name="Svislý svitek 5"/>
          <p:cNvSpPr/>
          <p:nvPr/>
        </p:nvSpPr>
        <p:spPr>
          <a:xfrm>
            <a:off x="4749918" y="1582194"/>
            <a:ext cx="3888432" cy="4320480"/>
          </a:xfrm>
          <a:prstGeom prst="verticalScroll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000" b="1" dirty="0" smtClean="0">
                <a:latin typeface="Bookman Old Style" pitchFamily="18" charset="0"/>
              </a:rPr>
              <a:t>Sdružení řemeslníků téhož řemesla v jednom městě.</a:t>
            </a:r>
          </a:p>
          <a:p>
            <a:pPr marL="285750" indent="-285750" algn="ctr">
              <a:buFontTx/>
              <a:buChar char="-"/>
            </a:pPr>
            <a:r>
              <a:rPr lang="cs-CZ" sz="2000" b="1" dirty="0" smtClean="0">
                <a:latin typeface="Bookman Old Style" pitchFamily="18" charset="0"/>
              </a:rPr>
              <a:t>dohlížení na kvalitu výrobků</a:t>
            </a:r>
          </a:p>
          <a:p>
            <a:pPr marL="285750" indent="-285750" algn="ctr">
              <a:buFontTx/>
              <a:buChar char="-"/>
            </a:pPr>
            <a:r>
              <a:rPr lang="cs-CZ" sz="2000" b="1" dirty="0" smtClean="0">
                <a:latin typeface="Bookman Old Style" pitchFamily="18" charset="0"/>
              </a:rPr>
              <a:t>obrana před konkurencí</a:t>
            </a:r>
          </a:p>
          <a:p>
            <a:pPr marL="285750" indent="-285750" algn="ctr">
              <a:buFontTx/>
              <a:buChar char="-"/>
            </a:pPr>
            <a:r>
              <a:rPr lang="cs-CZ" sz="2000" b="1" dirty="0" smtClean="0">
                <a:latin typeface="Bookman Old Style" pitchFamily="18" charset="0"/>
              </a:rPr>
              <a:t>podpora členů v cechu v nouzi</a:t>
            </a:r>
            <a:endParaRPr lang="cs-CZ" sz="2000" b="1" dirty="0">
              <a:latin typeface="Bookman Old Style" pitchFamily="18" charset="0"/>
            </a:endParaRPr>
          </a:p>
        </p:txBody>
      </p:sp>
      <p:pic>
        <p:nvPicPr>
          <p:cNvPr id="2050" name="Picture 2" descr="C:\Users\ntb\AppData\Local\Microsoft\Windows\Temporary Internet Files\Content.IE5\5ZL9O5N4\MC900424466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36665" y="476672"/>
            <a:ext cx="1703887" cy="146556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24095689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dirty="0" smtClean="0">
                <a:latin typeface="Bookman Old Style" pitchFamily="18" charset="0"/>
              </a:rPr>
              <a:t>Pojmy</a:t>
            </a:r>
            <a:endParaRPr lang="cs-CZ" dirty="0">
              <a:latin typeface="Bookman Old Style" pitchFamily="18" charset="0"/>
            </a:endParaRPr>
          </a:p>
        </p:txBody>
      </p:sp>
      <p:sp>
        <p:nvSpPr>
          <p:cNvPr id="4" name="Svislý svitek 3"/>
          <p:cNvSpPr/>
          <p:nvPr/>
        </p:nvSpPr>
        <p:spPr>
          <a:xfrm>
            <a:off x="683568" y="1556792"/>
            <a:ext cx="3888432" cy="4320480"/>
          </a:xfrm>
          <a:prstGeom prst="verticalScroll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6000" b="1" dirty="0" smtClean="0">
                <a:solidFill>
                  <a:srgbClr val="FFFF00"/>
                </a:solidFill>
                <a:latin typeface="Bookman Old Style" pitchFamily="18" charset="0"/>
              </a:rPr>
              <a:t>konšel</a:t>
            </a:r>
            <a:endParaRPr lang="cs-CZ" sz="6000" b="1" dirty="0">
              <a:solidFill>
                <a:srgbClr val="FFFF00"/>
              </a:solidFill>
              <a:latin typeface="Bookman Old Style" pitchFamily="18" charset="0"/>
            </a:endParaRPr>
          </a:p>
        </p:txBody>
      </p:sp>
      <p:sp>
        <p:nvSpPr>
          <p:cNvPr id="6" name="Svislý svitek 5"/>
          <p:cNvSpPr/>
          <p:nvPr/>
        </p:nvSpPr>
        <p:spPr>
          <a:xfrm>
            <a:off x="4749918" y="1582194"/>
            <a:ext cx="3888432" cy="4320480"/>
          </a:xfrm>
          <a:prstGeom prst="verticalScroll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pic>
        <p:nvPicPr>
          <p:cNvPr id="1026" name="Picture 2" descr="C:\Users\ntb\AppData\Local\Microsoft\Windows\Temporary Internet Files\Content.IE5\5ZL9O5N4\MC900434411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96136" y="2802632"/>
            <a:ext cx="1625600" cy="1828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14309166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dirty="0" smtClean="0">
                <a:latin typeface="Bookman Old Style" pitchFamily="18" charset="0"/>
              </a:rPr>
              <a:t>Pojmy</a:t>
            </a:r>
            <a:endParaRPr lang="cs-CZ" dirty="0">
              <a:latin typeface="Bookman Old Style" pitchFamily="18" charset="0"/>
            </a:endParaRPr>
          </a:p>
        </p:txBody>
      </p:sp>
      <p:sp>
        <p:nvSpPr>
          <p:cNvPr id="4" name="Svislý svitek 3"/>
          <p:cNvSpPr/>
          <p:nvPr/>
        </p:nvSpPr>
        <p:spPr>
          <a:xfrm>
            <a:off x="683568" y="1556792"/>
            <a:ext cx="3888432" cy="4320480"/>
          </a:xfrm>
          <a:prstGeom prst="verticalScroll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sz="6000" b="1" dirty="0" smtClean="0">
              <a:solidFill>
                <a:srgbClr val="FFFF00"/>
              </a:solidFill>
              <a:latin typeface="Bookman Old Style" pitchFamily="18" charset="0"/>
            </a:endParaRPr>
          </a:p>
          <a:p>
            <a:pPr algn="ctr"/>
            <a:r>
              <a:rPr lang="cs-CZ" sz="6000" b="1" dirty="0" smtClean="0">
                <a:solidFill>
                  <a:srgbClr val="FFFF00"/>
                </a:solidFill>
                <a:latin typeface="Bookman Old Style" pitchFamily="18" charset="0"/>
              </a:rPr>
              <a:t>konšel</a:t>
            </a:r>
            <a:endParaRPr lang="cs-CZ" sz="6000" b="1" dirty="0">
              <a:solidFill>
                <a:srgbClr val="FFFF00"/>
              </a:solidFill>
              <a:latin typeface="Bookman Old Style" pitchFamily="18" charset="0"/>
            </a:endParaRPr>
          </a:p>
          <a:p>
            <a:pPr algn="ctr"/>
            <a:endParaRPr lang="cs-CZ" sz="8000" b="1" dirty="0">
              <a:solidFill>
                <a:srgbClr val="FFFF00"/>
              </a:solidFill>
              <a:latin typeface="Bookman Old Style" pitchFamily="18" charset="0"/>
            </a:endParaRPr>
          </a:p>
        </p:txBody>
      </p:sp>
      <p:sp>
        <p:nvSpPr>
          <p:cNvPr id="6" name="Svislý svitek 5"/>
          <p:cNvSpPr/>
          <p:nvPr/>
        </p:nvSpPr>
        <p:spPr>
          <a:xfrm>
            <a:off x="4749918" y="1582194"/>
            <a:ext cx="3888432" cy="4320480"/>
          </a:xfrm>
          <a:prstGeom prst="verticalScroll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4500" b="1" dirty="0" smtClean="0">
                <a:latin typeface="Bookman Old Style" pitchFamily="18" charset="0"/>
              </a:rPr>
              <a:t>městský radní</a:t>
            </a:r>
            <a:endParaRPr lang="cs-CZ" sz="4500" b="1" dirty="0">
              <a:latin typeface="Bookman Old Style" pitchFamily="18" charset="0"/>
            </a:endParaRPr>
          </a:p>
        </p:txBody>
      </p:sp>
      <p:pic>
        <p:nvPicPr>
          <p:cNvPr id="2050" name="Picture 2" descr="C:\Users\ntb\AppData\Local\Microsoft\Windows\Temporary Internet Files\Content.IE5\5ZL9O5N4\MC900424466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36665" y="476672"/>
            <a:ext cx="1703887" cy="146556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6209270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dirty="0" smtClean="0">
                <a:latin typeface="Bookman Old Style" pitchFamily="18" charset="0"/>
              </a:rPr>
              <a:t>Pojmy</a:t>
            </a:r>
            <a:endParaRPr lang="cs-CZ" dirty="0">
              <a:latin typeface="Bookman Old Style" pitchFamily="18" charset="0"/>
            </a:endParaRPr>
          </a:p>
        </p:txBody>
      </p:sp>
      <p:sp>
        <p:nvSpPr>
          <p:cNvPr id="4" name="Svislý svitek 3"/>
          <p:cNvSpPr/>
          <p:nvPr/>
        </p:nvSpPr>
        <p:spPr>
          <a:xfrm>
            <a:off x="683568" y="1556792"/>
            <a:ext cx="3888432" cy="4320480"/>
          </a:xfrm>
          <a:prstGeom prst="verticalScroll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500" b="1" dirty="0" smtClean="0">
                <a:solidFill>
                  <a:srgbClr val="FFFF00"/>
                </a:solidFill>
                <a:latin typeface="Bookman Old Style" pitchFamily="18" charset="0"/>
              </a:rPr>
              <a:t>privilegium</a:t>
            </a:r>
            <a:endParaRPr lang="cs-CZ" sz="3500" b="1" dirty="0">
              <a:solidFill>
                <a:srgbClr val="FFFF00"/>
              </a:solidFill>
              <a:latin typeface="Bookman Old Style" pitchFamily="18" charset="0"/>
            </a:endParaRPr>
          </a:p>
        </p:txBody>
      </p:sp>
      <p:sp>
        <p:nvSpPr>
          <p:cNvPr id="6" name="Svislý svitek 5"/>
          <p:cNvSpPr/>
          <p:nvPr/>
        </p:nvSpPr>
        <p:spPr>
          <a:xfrm>
            <a:off x="4749918" y="1582194"/>
            <a:ext cx="3888432" cy="4320480"/>
          </a:xfrm>
          <a:prstGeom prst="verticalScroll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pic>
        <p:nvPicPr>
          <p:cNvPr id="1026" name="Picture 2" descr="C:\Users\ntb\AppData\Local\Microsoft\Windows\Temporary Internet Files\Content.IE5\5ZL9O5N4\MC900434411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96136" y="2802632"/>
            <a:ext cx="1625600" cy="1828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23626209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dirty="0" smtClean="0">
                <a:latin typeface="Bookman Old Style" pitchFamily="18" charset="0"/>
              </a:rPr>
              <a:t>Pojmy</a:t>
            </a:r>
            <a:endParaRPr lang="cs-CZ" dirty="0">
              <a:latin typeface="Bookman Old Style" pitchFamily="18" charset="0"/>
            </a:endParaRPr>
          </a:p>
        </p:txBody>
      </p:sp>
      <p:sp>
        <p:nvSpPr>
          <p:cNvPr id="4" name="Svislý svitek 3"/>
          <p:cNvSpPr/>
          <p:nvPr/>
        </p:nvSpPr>
        <p:spPr>
          <a:xfrm>
            <a:off x="683568" y="1556792"/>
            <a:ext cx="3888432" cy="4320480"/>
          </a:xfrm>
          <a:prstGeom prst="verticalScroll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sz="6000" b="1" dirty="0" smtClean="0">
              <a:solidFill>
                <a:srgbClr val="FFFF00"/>
              </a:solidFill>
              <a:latin typeface="Bookman Old Style" pitchFamily="18" charset="0"/>
            </a:endParaRPr>
          </a:p>
          <a:p>
            <a:pPr algn="ctr"/>
            <a:r>
              <a:rPr lang="cs-CZ" sz="3500" b="1" dirty="0" smtClean="0">
                <a:solidFill>
                  <a:srgbClr val="FFFF00"/>
                </a:solidFill>
                <a:latin typeface="Bookman Old Style" pitchFamily="18" charset="0"/>
              </a:rPr>
              <a:t>privilegium</a:t>
            </a:r>
          </a:p>
          <a:p>
            <a:pPr algn="ctr"/>
            <a:endParaRPr lang="cs-CZ" sz="3500" b="1" dirty="0">
              <a:solidFill>
                <a:srgbClr val="FFFF00"/>
              </a:solidFill>
              <a:latin typeface="Bookman Old Style" pitchFamily="18" charset="0"/>
            </a:endParaRPr>
          </a:p>
          <a:p>
            <a:pPr algn="ctr"/>
            <a:endParaRPr lang="cs-CZ" sz="3500" b="1" dirty="0">
              <a:solidFill>
                <a:srgbClr val="FFFF00"/>
              </a:solidFill>
              <a:latin typeface="Bookman Old Style" pitchFamily="18" charset="0"/>
            </a:endParaRPr>
          </a:p>
        </p:txBody>
      </p:sp>
      <p:sp>
        <p:nvSpPr>
          <p:cNvPr id="6" name="Svislý svitek 5"/>
          <p:cNvSpPr/>
          <p:nvPr/>
        </p:nvSpPr>
        <p:spPr>
          <a:xfrm>
            <a:off x="4749918" y="1582194"/>
            <a:ext cx="3888432" cy="4320480"/>
          </a:xfrm>
          <a:prstGeom prst="verticalScroll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4500" b="1" dirty="0" smtClean="0">
                <a:latin typeface="Bookman Old Style" pitchFamily="18" charset="0"/>
              </a:rPr>
              <a:t>výsada</a:t>
            </a:r>
            <a:endParaRPr lang="cs-CZ" sz="4500" b="1" dirty="0">
              <a:latin typeface="Bookman Old Style" pitchFamily="18" charset="0"/>
            </a:endParaRPr>
          </a:p>
        </p:txBody>
      </p:sp>
      <p:pic>
        <p:nvPicPr>
          <p:cNvPr id="2050" name="Picture 2" descr="C:\Users\ntb\AppData\Local\Microsoft\Windows\Temporary Internet Files\Content.IE5\5ZL9O5N4\MC900424466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36665" y="476672"/>
            <a:ext cx="1703887" cy="146556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98067428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dirty="0" smtClean="0">
                <a:latin typeface="Bookman Old Style" pitchFamily="18" charset="0"/>
              </a:rPr>
              <a:t>Pojmy</a:t>
            </a:r>
            <a:endParaRPr lang="cs-CZ" dirty="0">
              <a:latin typeface="Bookman Old Style" pitchFamily="18" charset="0"/>
            </a:endParaRPr>
          </a:p>
        </p:txBody>
      </p:sp>
      <p:sp>
        <p:nvSpPr>
          <p:cNvPr id="4" name="Svislý svitek 3"/>
          <p:cNvSpPr/>
          <p:nvPr/>
        </p:nvSpPr>
        <p:spPr>
          <a:xfrm>
            <a:off x="683568" y="1556792"/>
            <a:ext cx="3888432" cy="4320480"/>
          </a:xfrm>
          <a:prstGeom prst="verticalScroll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500" b="1" dirty="0" smtClean="0">
                <a:solidFill>
                  <a:srgbClr val="FFFF00"/>
                </a:solidFill>
                <a:latin typeface="Bookman Old Style" pitchFamily="18" charset="0"/>
              </a:rPr>
              <a:t>purkmistr</a:t>
            </a:r>
            <a:endParaRPr lang="cs-CZ" sz="3500" b="1" dirty="0">
              <a:solidFill>
                <a:srgbClr val="FFFF00"/>
              </a:solidFill>
              <a:latin typeface="Bookman Old Style" pitchFamily="18" charset="0"/>
            </a:endParaRPr>
          </a:p>
        </p:txBody>
      </p:sp>
      <p:sp>
        <p:nvSpPr>
          <p:cNvPr id="6" name="Svislý svitek 5"/>
          <p:cNvSpPr/>
          <p:nvPr/>
        </p:nvSpPr>
        <p:spPr>
          <a:xfrm>
            <a:off x="4749918" y="1582194"/>
            <a:ext cx="3888432" cy="4320480"/>
          </a:xfrm>
          <a:prstGeom prst="verticalScroll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pic>
        <p:nvPicPr>
          <p:cNvPr id="1026" name="Picture 2" descr="C:\Users\ntb\AppData\Local\Microsoft\Windows\Temporary Internet Files\Content.IE5\5ZL9O5N4\MC900434411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96136" y="2802632"/>
            <a:ext cx="1625600" cy="1828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98574534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dirty="0" smtClean="0">
                <a:latin typeface="Bookman Old Style" pitchFamily="18" charset="0"/>
              </a:rPr>
              <a:t>Pojmy</a:t>
            </a:r>
            <a:endParaRPr lang="cs-CZ" dirty="0">
              <a:latin typeface="Bookman Old Style" pitchFamily="18" charset="0"/>
            </a:endParaRPr>
          </a:p>
        </p:txBody>
      </p:sp>
      <p:sp>
        <p:nvSpPr>
          <p:cNvPr id="4" name="Svislý svitek 3"/>
          <p:cNvSpPr/>
          <p:nvPr/>
        </p:nvSpPr>
        <p:spPr>
          <a:xfrm>
            <a:off x="683568" y="1556792"/>
            <a:ext cx="3888432" cy="4320480"/>
          </a:xfrm>
          <a:prstGeom prst="verticalScroll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sz="6000" b="1" dirty="0" smtClean="0">
              <a:solidFill>
                <a:srgbClr val="FFFF00"/>
              </a:solidFill>
              <a:latin typeface="Bookman Old Style" pitchFamily="18" charset="0"/>
            </a:endParaRPr>
          </a:p>
          <a:p>
            <a:pPr algn="ctr"/>
            <a:r>
              <a:rPr lang="cs-CZ" sz="3500" b="1" dirty="0" smtClean="0">
                <a:solidFill>
                  <a:srgbClr val="FFFF00"/>
                </a:solidFill>
                <a:latin typeface="Bookman Old Style" pitchFamily="18" charset="0"/>
              </a:rPr>
              <a:t>purkmistr</a:t>
            </a:r>
            <a:endParaRPr lang="cs-CZ" sz="3500" b="1" dirty="0">
              <a:solidFill>
                <a:srgbClr val="FFFF00"/>
              </a:solidFill>
              <a:latin typeface="Bookman Old Style" pitchFamily="18" charset="0"/>
            </a:endParaRPr>
          </a:p>
          <a:p>
            <a:pPr algn="ctr"/>
            <a:endParaRPr lang="cs-CZ" sz="3500" b="1" dirty="0">
              <a:solidFill>
                <a:srgbClr val="FFFF00"/>
              </a:solidFill>
              <a:latin typeface="Bookman Old Style" pitchFamily="18" charset="0"/>
            </a:endParaRPr>
          </a:p>
        </p:txBody>
      </p:sp>
      <p:sp>
        <p:nvSpPr>
          <p:cNvPr id="6" name="Svislý svitek 5"/>
          <p:cNvSpPr/>
          <p:nvPr/>
        </p:nvSpPr>
        <p:spPr>
          <a:xfrm>
            <a:off x="4749918" y="1582194"/>
            <a:ext cx="3888432" cy="4320480"/>
          </a:xfrm>
          <a:prstGeom prst="verticalScroll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500" b="1" dirty="0" smtClean="0">
                <a:latin typeface="Bookman Old Style" pitchFamily="18" charset="0"/>
              </a:rPr>
              <a:t>předseda městské rady</a:t>
            </a:r>
            <a:endParaRPr lang="cs-CZ" sz="3500" b="1" dirty="0">
              <a:latin typeface="Bookman Old Style" pitchFamily="18" charset="0"/>
            </a:endParaRPr>
          </a:p>
        </p:txBody>
      </p:sp>
      <p:pic>
        <p:nvPicPr>
          <p:cNvPr id="2050" name="Picture 2" descr="C:\Users\ntb\AppData\Local\Microsoft\Windows\Temporary Internet Files\Content.IE5\5ZL9O5N4\MC900424466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36665" y="476672"/>
            <a:ext cx="1703887" cy="146556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59365538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dirty="0" smtClean="0">
                <a:latin typeface="Bookman Old Style" pitchFamily="18" charset="0"/>
              </a:rPr>
              <a:t>Pojmy</a:t>
            </a:r>
            <a:endParaRPr lang="cs-CZ" dirty="0">
              <a:latin typeface="Bookman Old Style" pitchFamily="18" charset="0"/>
            </a:endParaRPr>
          </a:p>
        </p:txBody>
      </p:sp>
      <p:sp>
        <p:nvSpPr>
          <p:cNvPr id="4" name="Svislý svitek 3"/>
          <p:cNvSpPr/>
          <p:nvPr/>
        </p:nvSpPr>
        <p:spPr>
          <a:xfrm>
            <a:off x="683568" y="1556792"/>
            <a:ext cx="3888432" cy="4320480"/>
          </a:xfrm>
          <a:prstGeom prst="verticalScroll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500" b="1" dirty="0" smtClean="0">
                <a:solidFill>
                  <a:srgbClr val="FFFF00"/>
                </a:solidFill>
                <a:latin typeface="Bookman Old Style" pitchFamily="18" charset="0"/>
              </a:rPr>
              <a:t>tovaryš</a:t>
            </a:r>
            <a:endParaRPr lang="cs-CZ" sz="3500" b="1" dirty="0">
              <a:solidFill>
                <a:srgbClr val="FFFF00"/>
              </a:solidFill>
              <a:latin typeface="Bookman Old Style" pitchFamily="18" charset="0"/>
            </a:endParaRPr>
          </a:p>
        </p:txBody>
      </p:sp>
      <p:sp>
        <p:nvSpPr>
          <p:cNvPr id="6" name="Svislý svitek 5"/>
          <p:cNvSpPr/>
          <p:nvPr/>
        </p:nvSpPr>
        <p:spPr>
          <a:xfrm>
            <a:off x="4749918" y="1582194"/>
            <a:ext cx="3888432" cy="4320480"/>
          </a:xfrm>
          <a:prstGeom prst="verticalScroll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pic>
        <p:nvPicPr>
          <p:cNvPr id="1026" name="Picture 2" descr="C:\Users\ntb\AppData\Local\Microsoft\Windows\Temporary Internet Files\Content.IE5\5ZL9O5N4\MC900434411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96136" y="2802632"/>
            <a:ext cx="1625600" cy="1828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16569054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dirty="0" smtClean="0">
                <a:latin typeface="Bookman Old Style" pitchFamily="18" charset="0"/>
              </a:rPr>
              <a:t>Pojmy</a:t>
            </a:r>
            <a:endParaRPr lang="cs-CZ" dirty="0">
              <a:latin typeface="Bookman Old Style" pitchFamily="18" charset="0"/>
            </a:endParaRPr>
          </a:p>
        </p:txBody>
      </p:sp>
      <p:sp>
        <p:nvSpPr>
          <p:cNvPr id="4" name="Svislý svitek 3"/>
          <p:cNvSpPr/>
          <p:nvPr/>
        </p:nvSpPr>
        <p:spPr>
          <a:xfrm>
            <a:off x="683568" y="1556792"/>
            <a:ext cx="3888432" cy="4320480"/>
          </a:xfrm>
          <a:prstGeom prst="verticalScroll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sz="6000" b="1" dirty="0" smtClean="0">
              <a:solidFill>
                <a:srgbClr val="FFFF00"/>
              </a:solidFill>
              <a:latin typeface="Bookman Old Style" pitchFamily="18" charset="0"/>
            </a:endParaRPr>
          </a:p>
          <a:p>
            <a:pPr algn="ctr"/>
            <a:r>
              <a:rPr lang="cs-CZ" sz="3500" b="1" dirty="0" smtClean="0">
                <a:solidFill>
                  <a:srgbClr val="FFFF00"/>
                </a:solidFill>
                <a:latin typeface="Bookman Old Style" pitchFamily="18" charset="0"/>
              </a:rPr>
              <a:t>tovaryš</a:t>
            </a:r>
          </a:p>
          <a:p>
            <a:pPr algn="ctr"/>
            <a:endParaRPr lang="cs-CZ" sz="3500" b="1" dirty="0">
              <a:solidFill>
                <a:srgbClr val="FFFF00"/>
              </a:solidFill>
              <a:latin typeface="Bookman Old Style" pitchFamily="18" charset="0"/>
            </a:endParaRPr>
          </a:p>
          <a:p>
            <a:pPr algn="ctr"/>
            <a:endParaRPr lang="cs-CZ" sz="3500" b="1" dirty="0">
              <a:solidFill>
                <a:srgbClr val="FFFF00"/>
              </a:solidFill>
              <a:latin typeface="Bookman Old Style" pitchFamily="18" charset="0"/>
            </a:endParaRPr>
          </a:p>
        </p:txBody>
      </p:sp>
      <p:sp>
        <p:nvSpPr>
          <p:cNvPr id="6" name="Svislý svitek 5"/>
          <p:cNvSpPr/>
          <p:nvPr/>
        </p:nvSpPr>
        <p:spPr>
          <a:xfrm>
            <a:off x="4749918" y="1582194"/>
            <a:ext cx="3888432" cy="4320480"/>
          </a:xfrm>
          <a:prstGeom prst="verticalScroll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500" b="1" dirty="0" smtClean="0">
                <a:latin typeface="Bookman Old Style" pitchFamily="18" charset="0"/>
              </a:rPr>
              <a:t>vyučený řemeslník bez mistrovských zkoušek, pracoval v dílně za mzdu</a:t>
            </a:r>
            <a:endParaRPr lang="cs-CZ" sz="2500" b="1" dirty="0">
              <a:latin typeface="Bookman Old Style" pitchFamily="18" charset="0"/>
            </a:endParaRPr>
          </a:p>
        </p:txBody>
      </p:sp>
      <p:pic>
        <p:nvPicPr>
          <p:cNvPr id="2050" name="Picture 2" descr="C:\Users\ntb\AppData\Local\Microsoft\Windows\Temporary Internet Files\Content.IE5\5ZL9O5N4\MC900424466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36665" y="476672"/>
            <a:ext cx="1703887" cy="146556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16340372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Tabulka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62957647"/>
              </p:ext>
            </p:extLst>
          </p:nvPr>
        </p:nvGraphicFramePr>
        <p:xfrm>
          <a:off x="683568" y="3233738"/>
          <a:ext cx="8136904" cy="1803826"/>
        </p:xfrm>
        <a:graphic>
          <a:graphicData uri="http://schemas.openxmlformats.org/drawingml/2006/table">
            <a:tbl>
              <a:tblPr firstRow="1" firstCol="1" bandRow="1"/>
              <a:tblGrid>
                <a:gridCol w="1527069"/>
                <a:gridCol w="145186"/>
                <a:gridCol w="6464649"/>
              </a:tblGrid>
              <a:tr h="483294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b="1" dirty="0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Použití zdroje</a:t>
                      </a:r>
                      <a:r>
                        <a:rPr lang="cs-CZ" sz="1400" b="1" dirty="0" smtClean="0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:</a:t>
                      </a:r>
                      <a:endParaRPr lang="cs-CZ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>
                    <a:lnL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b="1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 </a:t>
                      </a:r>
                      <a:endParaRPr lang="cs-CZ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>
                    <a:lnL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9FF6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1400" dirty="0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 </a:t>
                      </a:r>
                      <a:r>
                        <a:rPr lang="cs-CZ" sz="1100" dirty="0" smtClean="0">
                          <a:effectLst/>
                        </a:rPr>
                        <a:t>VÁLKOVÁ, Veronika. </a:t>
                      </a:r>
                      <a:r>
                        <a:rPr lang="cs-CZ" sz="1100" i="1" dirty="0" smtClean="0">
                          <a:effectLst/>
                        </a:rPr>
                        <a:t>Dějepis 7, středověk a raný novověk</a:t>
                      </a:r>
                      <a:r>
                        <a:rPr lang="cs-CZ" sz="1100" dirty="0" smtClean="0">
                          <a:effectLst/>
                        </a:rPr>
                        <a:t>. Praha: SPN - pedagogické nakladatelství, 2009, ISBN 978-80-7235-373-6</a:t>
                      </a:r>
                      <a:endParaRPr lang="cs-CZ" sz="1100" dirty="0" smtClean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44450" marR="44450" marT="0" marB="0">
                    <a:lnL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FF99"/>
                    </a:solidFill>
                  </a:tcPr>
                </a:tc>
              </a:tr>
              <a:tr h="1008112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b="1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Citace:</a:t>
                      </a:r>
                      <a:endParaRPr lang="cs-CZ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>
                    <a:lnL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b="1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 </a:t>
                      </a:r>
                      <a:endParaRPr lang="cs-CZ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>
                    <a:lnL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9FF6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1100" dirty="0" smtClean="0">
                          <a:effectLst/>
                        </a:rPr>
                        <a:t>http://office.microsoft.com</a:t>
                      </a:r>
                    </a:p>
                  </a:txBody>
                  <a:tcPr marL="44450" marR="44450" marT="0" marB="0">
                    <a:lnL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FF99"/>
                    </a:solidFill>
                  </a:tcPr>
                </a:tc>
              </a:tr>
              <a:tr h="312420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b="1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Anotace:</a:t>
                      </a:r>
                      <a:endParaRPr lang="cs-CZ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>
                    <a:lnL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b="1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 </a:t>
                      </a:r>
                      <a:endParaRPr lang="cs-CZ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>
                    <a:lnL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9FF66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 anchor="b">
                    <a:lnL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FF99"/>
                    </a:solidFill>
                  </a:tcPr>
                </a:tc>
              </a:tr>
            </a:tbl>
          </a:graphicData>
        </a:graphic>
      </p:graphicFrame>
      <p:pic>
        <p:nvPicPr>
          <p:cNvPr id="9218" name="Obrázek 0" descr="Popis: logo EU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1559" y="548680"/>
            <a:ext cx="7920881" cy="8477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217" name="obrázek 5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95674" y="2158008"/>
            <a:ext cx="2152650" cy="7810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Rectangle 3"/>
          <p:cNvSpPr>
            <a:spLocks noChangeArrowheads="1"/>
          </p:cNvSpPr>
          <p:nvPr/>
        </p:nvSpPr>
        <p:spPr bwMode="auto">
          <a:xfrm>
            <a:off x="1368425" y="3005138"/>
            <a:ext cx="9144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cs-CZ"/>
          </a:p>
        </p:txBody>
      </p:sp>
      <p:sp>
        <p:nvSpPr>
          <p:cNvPr id="4" name="Rectangle 4"/>
          <p:cNvSpPr>
            <a:spLocks noChangeArrowheads="1"/>
          </p:cNvSpPr>
          <p:nvPr/>
        </p:nvSpPr>
        <p:spPr bwMode="auto">
          <a:xfrm>
            <a:off x="611559" y="1556792"/>
            <a:ext cx="7920881" cy="80021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cs-CZ" sz="1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Tento materi</a:t>
            </a:r>
            <a:r>
              <a:rPr kumimoji="0" lang="cs-CZ" sz="1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/>
                <a:ea typeface="Calibri" pitchFamily="34" charset="0"/>
                <a:cs typeface="Times New Roman" pitchFamily="18" charset="0"/>
              </a:rPr>
              <a:t>á</a:t>
            </a:r>
            <a:r>
              <a:rPr kumimoji="0" lang="cs-CZ" sz="1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l byl vytvořen </a:t>
            </a:r>
            <a:r>
              <a:rPr kumimoji="0" lang="cs-CZ" sz="1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/>
                <a:ea typeface="Calibri" pitchFamily="34" charset="0"/>
                <a:cs typeface="Times New Roman" pitchFamily="18" charset="0"/>
              </a:rPr>
              <a:t> </a:t>
            </a:r>
            <a:r>
              <a:rPr kumimoji="0" lang="cs-CZ" sz="1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r</a:t>
            </a:r>
            <a:r>
              <a:rPr kumimoji="0" lang="cs-CZ" sz="1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/>
                <a:ea typeface="Calibri" pitchFamily="34" charset="0"/>
                <a:cs typeface="Times New Roman" pitchFamily="18" charset="0"/>
              </a:rPr>
              <a:t>á</a:t>
            </a:r>
            <a:r>
              <a:rPr kumimoji="0" lang="cs-CZ" sz="1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mci projektu EU pen</a:t>
            </a:r>
            <a:r>
              <a:rPr kumimoji="0" lang="cs-CZ" sz="1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/>
                <a:ea typeface="Calibri" pitchFamily="34" charset="0"/>
                <a:cs typeface="Times New Roman" pitchFamily="18" charset="0"/>
              </a:rPr>
              <a:t>í</a:t>
            </a:r>
            <a:r>
              <a:rPr kumimoji="0" lang="cs-CZ" sz="1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ze </a:t>
            </a:r>
            <a:r>
              <a:rPr kumimoji="0" lang="cs-CZ" sz="1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/>
                <a:ea typeface="Calibri" pitchFamily="34" charset="0"/>
                <a:cs typeface="Times New Roman" pitchFamily="18" charset="0"/>
              </a:rPr>
              <a:t>š</a:t>
            </a:r>
            <a:r>
              <a:rPr kumimoji="0" lang="cs-CZ" sz="1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kol</a:t>
            </a:r>
            <a:r>
              <a:rPr kumimoji="0" lang="cs-CZ" sz="1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/>
                <a:ea typeface="Calibri" pitchFamily="34" charset="0"/>
                <a:cs typeface="Times New Roman" pitchFamily="18" charset="0"/>
              </a:rPr>
              <a:t>á</a:t>
            </a:r>
            <a:r>
              <a:rPr kumimoji="0" lang="cs-CZ" sz="1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m</a:t>
            </a:r>
            <a:endParaRPr kumimoji="0" lang="cs-CZ" sz="11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cs-CZ" sz="1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Operačn</a:t>
            </a:r>
            <a:r>
              <a:rPr kumimoji="0" lang="cs-CZ" sz="1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/>
                <a:ea typeface="Calibri" pitchFamily="34" charset="0"/>
                <a:cs typeface="Times New Roman" pitchFamily="18" charset="0"/>
              </a:rPr>
              <a:t>í</a:t>
            </a:r>
            <a:r>
              <a:rPr kumimoji="0" lang="cs-CZ" sz="1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ho programu Vzděl</a:t>
            </a:r>
            <a:r>
              <a:rPr kumimoji="0" lang="cs-CZ" sz="1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/>
                <a:ea typeface="Calibri" pitchFamily="34" charset="0"/>
                <a:cs typeface="Times New Roman" pitchFamily="18" charset="0"/>
              </a:rPr>
              <a:t>á</a:t>
            </a:r>
            <a:r>
              <a:rPr kumimoji="0" lang="cs-CZ" sz="1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v</a:t>
            </a:r>
            <a:r>
              <a:rPr kumimoji="0" lang="cs-CZ" sz="1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/>
                <a:ea typeface="Calibri" pitchFamily="34" charset="0"/>
                <a:cs typeface="Times New Roman" pitchFamily="18" charset="0"/>
              </a:rPr>
              <a:t>á</a:t>
            </a:r>
            <a:r>
              <a:rPr kumimoji="0" lang="cs-CZ" sz="1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n</a:t>
            </a:r>
            <a:r>
              <a:rPr kumimoji="0" lang="cs-CZ" sz="1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/>
                <a:ea typeface="Calibri" pitchFamily="34" charset="0"/>
                <a:cs typeface="Times New Roman" pitchFamily="18" charset="0"/>
              </a:rPr>
              <a:t>í</a:t>
            </a:r>
            <a:r>
              <a:rPr kumimoji="0" lang="cs-CZ" sz="1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pro konkurenceschopnost</a:t>
            </a:r>
            <a:endParaRPr kumimoji="0" lang="cs-CZ" sz="11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cs-CZ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</p:txBody>
      </p:sp>
      <p:sp>
        <p:nvSpPr>
          <p:cNvPr id="5" name="Rectangle 5"/>
          <p:cNvSpPr>
            <a:spLocks noChangeArrowheads="1"/>
          </p:cNvSpPr>
          <p:nvPr/>
        </p:nvSpPr>
        <p:spPr bwMode="auto">
          <a:xfrm>
            <a:off x="1368425" y="4767263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cs-CZ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40196578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1552</TotalTime>
  <Words>450</Words>
  <Application>Microsoft Office PowerPoint</Application>
  <PresentationFormat>Předvádění na obrazovce (4:3)</PresentationFormat>
  <Paragraphs>145</Paragraphs>
  <Slides>30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30</vt:i4>
      </vt:variant>
    </vt:vector>
  </HeadingPairs>
  <TitlesOfParts>
    <vt:vector size="31" baseType="lpstr">
      <vt:lpstr>Motiv systému Office</vt:lpstr>
      <vt:lpstr>Prezentace aplikace PowerPoint</vt:lpstr>
      <vt:lpstr>Vrcholný a pozdní středověk</vt:lpstr>
      <vt:lpstr>Město</vt:lpstr>
      <vt:lpstr>Vznik měst</vt:lpstr>
      <vt:lpstr>Vznik měst</vt:lpstr>
      <vt:lpstr>Vznik měst</vt:lpstr>
      <vt:lpstr>Vznik měst</vt:lpstr>
      <vt:lpstr>Vznik měst</vt:lpstr>
      <vt:lpstr>Vznik měst</vt:lpstr>
      <vt:lpstr>Vznik měst</vt:lpstr>
      <vt:lpstr>Vznik měst</vt:lpstr>
      <vt:lpstr>Města vzniklá povýšením osad</vt:lpstr>
      <vt:lpstr>Města nově zakládaná</vt:lpstr>
      <vt:lpstr>Městská práva</vt:lpstr>
      <vt:lpstr>Městská práva</vt:lpstr>
      <vt:lpstr>Městská práva</vt:lpstr>
      <vt:lpstr>Městská práva</vt:lpstr>
      <vt:lpstr>Městská práva</vt:lpstr>
      <vt:lpstr>Městská práva</vt:lpstr>
      <vt:lpstr>Pojmy</vt:lpstr>
      <vt:lpstr>Pojmy</vt:lpstr>
      <vt:lpstr>Pojmy</vt:lpstr>
      <vt:lpstr>Pojmy</vt:lpstr>
      <vt:lpstr>Pojmy</vt:lpstr>
      <vt:lpstr>Pojmy</vt:lpstr>
      <vt:lpstr>Pojmy</vt:lpstr>
      <vt:lpstr>Pojmy</vt:lpstr>
      <vt:lpstr>Pojmy</vt:lpstr>
      <vt:lpstr>Pojmy</vt:lpstr>
      <vt:lpstr>Prezentace aplikace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administrator</dc:creator>
  <cp:lastModifiedBy>ntb</cp:lastModifiedBy>
  <cp:revision>98</cp:revision>
  <dcterms:created xsi:type="dcterms:W3CDTF">2012-04-04T05:08:45Z</dcterms:created>
  <dcterms:modified xsi:type="dcterms:W3CDTF">2013-01-04T08:41:46Z</dcterms:modified>
</cp:coreProperties>
</file>