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305" r:id="rId3"/>
    <p:sldId id="329" r:id="rId4"/>
    <p:sldId id="311" r:id="rId5"/>
    <p:sldId id="322" r:id="rId6"/>
    <p:sldId id="323" r:id="rId7"/>
    <p:sldId id="324" r:id="rId8"/>
    <p:sldId id="330" r:id="rId9"/>
    <p:sldId id="332" r:id="rId10"/>
    <p:sldId id="333" r:id="rId11"/>
    <p:sldId id="334" r:id="rId12"/>
    <p:sldId id="335" r:id="rId13"/>
    <p:sldId id="325" r:id="rId14"/>
    <p:sldId id="326" r:id="rId15"/>
    <p:sldId id="336" r:id="rId16"/>
    <p:sldId id="328" r:id="rId17"/>
    <p:sldId id="327" r:id="rId18"/>
    <p:sldId id="301" r:id="rId19"/>
    <p:sldId id="33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839864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Medková Blanka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VY_32_INOVACE_11A_11_Objevné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plavby</a:t>
                      </a:r>
                      <a:endParaRPr lang="cs-CZ" sz="11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11A_Dě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 27.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1. 2012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třídě 7. B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výkladu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učiva objevných plaveb, mapy a obrazový materiál vytvoří žákům představu o zlomovém období ve vrcholném středověku. K výkladu je ale nutné pro plné pochopení ještě použít nástěnnou mapu světa z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období zámořských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objevů.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220072" y="1124744"/>
            <a:ext cx="3742184" cy="147002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Bookman Old Style" pitchFamily="18" charset="0"/>
              </a:rPr>
              <a:t>Vrcholný a pozdní středověk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36096" y="3212976"/>
            <a:ext cx="2912368" cy="1752600"/>
          </a:xfrm>
        </p:spPr>
        <p:txBody>
          <a:bodyPr>
            <a:normAutofit/>
          </a:bodyPr>
          <a:lstStyle/>
          <a:p>
            <a:r>
              <a:rPr lang="cs-CZ" sz="5000" dirty="0" smtClean="0">
                <a:solidFill>
                  <a:srgbClr val="FF0000"/>
                </a:solidFill>
                <a:latin typeface="Bookman Old Style" pitchFamily="18" charset="0"/>
              </a:rPr>
              <a:t>Objevné plavby</a:t>
            </a:r>
            <a:endParaRPr lang="cs-CZ" sz="5000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40" y="764704"/>
            <a:ext cx="4695825" cy="469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422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725144"/>
            <a:ext cx="2890664" cy="2697163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Dlažba </a:t>
            </a:r>
            <a:r>
              <a:rPr lang="cs-CZ" sz="2000" b="1" dirty="0"/>
              <a:t>mapující portugalské zámořské objevy v 15. a 16. století, Lisabon.</a:t>
            </a:r>
          </a:p>
        </p:txBody>
      </p:sp>
    </p:spTree>
    <p:extLst>
      <p:ext uri="{BB962C8B-B14F-4D97-AF65-F5344CB8AC3E}">
        <p14:creationId xmlns:p14="http://schemas.microsoft.com/office/powerpoint/2010/main" val="95583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Příčiny objevných plaveb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ekonomické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narušení obchodních cest na východ Turky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nedostatek drahých kovů (zlata a stříbra) v Evropě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15. století – pokrok ve stavbě lodí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kormidlo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promyšlené plachtoví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prostornější lodě</a:t>
            </a:r>
          </a:p>
          <a:p>
            <a:pPr lvl="1" algn="just">
              <a:lnSpc>
                <a:spcPct val="150000"/>
              </a:lnSpc>
            </a:pPr>
            <a:r>
              <a:rPr lang="cs-CZ" sz="2100" dirty="0" smtClean="0">
                <a:latin typeface="Bookman Old Style" pitchFamily="18" charset="0"/>
              </a:rPr>
              <a:t>kompas</a:t>
            </a:r>
          </a:p>
        </p:txBody>
      </p:sp>
    </p:spTree>
    <p:extLst>
      <p:ext uri="{BB962C8B-B14F-4D97-AF65-F5344CB8AC3E}">
        <p14:creationId xmlns:p14="http://schemas.microsoft.com/office/powerpoint/2010/main" val="3939531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Objevování nových končin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err="1" smtClean="0">
                <a:latin typeface="Bookman Old Style" pitchFamily="18" charset="0"/>
              </a:rPr>
              <a:t>Bartolomeo</a:t>
            </a:r>
            <a:r>
              <a:rPr lang="cs-CZ" sz="2500" dirty="0" smtClean="0">
                <a:latin typeface="Bookman Old Style" pitchFamily="18" charset="0"/>
              </a:rPr>
              <a:t> </a:t>
            </a:r>
            <a:r>
              <a:rPr lang="cs-CZ" sz="2500" dirty="0" err="1" smtClean="0">
                <a:latin typeface="Bookman Old Style" pitchFamily="18" charset="0"/>
              </a:rPr>
              <a:t>Diaz</a:t>
            </a:r>
            <a:endParaRPr lang="cs-CZ" sz="2500" dirty="0" smtClean="0">
              <a:latin typeface="Bookman Old Style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	r. 1487 obeplul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	nejjižnější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	výběžek Afriky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40768"/>
            <a:ext cx="2158718" cy="479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643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Objevování nových končin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280920" cy="504056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err="1" smtClean="0">
                <a:latin typeface="Bookman Old Style" pitchFamily="18" charset="0"/>
              </a:rPr>
              <a:t>Vasco</a:t>
            </a:r>
            <a:r>
              <a:rPr lang="cs-CZ" sz="2500" dirty="0" smtClean="0">
                <a:latin typeface="Bookman Old Style" pitchFamily="18" charset="0"/>
              </a:rPr>
              <a:t> da Gama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	r. 1498 první, komu se obeplutím Afriky 	podařilo dostat do Indie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420" y="2817040"/>
            <a:ext cx="3201020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82177"/>
            <a:ext cx="2394266" cy="3192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5616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Objevování nových končin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Kryštof Kolumbus 1492-1493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	</a:t>
            </a:r>
            <a:r>
              <a:rPr lang="cs-CZ" sz="2500" dirty="0">
                <a:latin typeface="Bookman Old Style" pitchFamily="18" charset="0"/>
              </a:rPr>
              <a:t> ▪ </a:t>
            </a:r>
            <a:r>
              <a:rPr lang="cs-CZ" sz="2500" dirty="0" smtClean="0">
                <a:latin typeface="Bookman Old Style" pitchFamily="18" charset="0"/>
              </a:rPr>
              <a:t>italský mořeplavec ve španělských službách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	 ▪ </a:t>
            </a:r>
            <a:r>
              <a:rPr lang="cs-CZ" sz="2500" dirty="0" smtClean="0">
                <a:latin typeface="Bookman Old Style" pitchFamily="18" charset="0"/>
              </a:rPr>
              <a:t>důvěra v myšlenku, že Země je kulatá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	 ▪ </a:t>
            </a:r>
            <a:r>
              <a:rPr lang="cs-CZ" sz="2500" dirty="0" smtClean="0">
                <a:latin typeface="Bookman Old Style" pitchFamily="18" charset="0"/>
              </a:rPr>
              <a:t>hledání cesty do Indie plavbou na západ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	 ▪ </a:t>
            </a:r>
            <a:r>
              <a:rPr lang="cs-CZ" sz="2500" dirty="0" smtClean="0">
                <a:latin typeface="Bookman Old Style" pitchFamily="18" charset="0"/>
              </a:rPr>
              <a:t>nevědomé objevení nového kontinentu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	 ▪ </a:t>
            </a:r>
            <a:r>
              <a:rPr lang="cs-CZ" sz="2500" dirty="0" smtClean="0">
                <a:latin typeface="Bookman Old Style" pitchFamily="18" charset="0"/>
              </a:rPr>
              <a:t>domněnka o přistání v Indii – místí 		   obyvatelé nazváni </a:t>
            </a:r>
            <a:r>
              <a:rPr lang="cs-CZ" sz="2500" i="1" dirty="0" smtClean="0">
                <a:latin typeface="Bookman Old Style" pitchFamily="18" charset="0"/>
              </a:rPr>
              <a:t>Indiáni</a:t>
            </a:r>
          </a:p>
        </p:txBody>
      </p:sp>
    </p:spTree>
    <p:extLst>
      <p:ext uri="{BB962C8B-B14F-4D97-AF65-F5344CB8AC3E}">
        <p14:creationId xmlns:p14="http://schemas.microsoft.com/office/powerpoint/2010/main" val="369491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83002" y="2348880"/>
            <a:ext cx="3610744" cy="1143000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Kryštof Kolumbus</a:t>
            </a:r>
            <a:endParaRPr lang="cs-CZ" sz="5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47434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7209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36096" y="5229200"/>
            <a:ext cx="3538736" cy="4525963"/>
          </a:xfrm>
        </p:spPr>
        <p:txBody>
          <a:bodyPr>
            <a:normAutofit/>
          </a:bodyPr>
          <a:lstStyle/>
          <a:p>
            <a:r>
              <a:rPr lang="cs-CZ" sz="2000" b="1" dirty="0"/>
              <a:t>Mapa </a:t>
            </a:r>
            <a:r>
              <a:rPr lang="cs-CZ" sz="2000" b="1" dirty="0" err="1"/>
              <a:t>Toscanelliho</a:t>
            </a:r>
            <a:r>
              <a:rPr lang="cs-CZ" sz="2000" b="1" dirty="0"/>
              <a:t>, podle které se orientoval Kryštof Kolumbus</a:t>
            </a:r>
          </a:p>
        </p:txBody>
      </p:sp>
    </p:spTree>
    <p:extLst>
      <p:ext uri="{BB962C8B-B14F-4D97-AF65-F5344CB8AC3E}">
        <p14:creationId xmlns:p14="http://schemas.microsoft.com/office/powerpoint/2010/main" val="152670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5733256"/>
            <a:ext cx="1979712" cy="93610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000" dirty="0">
                <a:solidFill>
                  <a:schemeClr val="bg1"/>
                </a:solidFill>
              </a:rPr>
              <a:t>Kolumbova mapa, cca z roku 1490, pocházející z dílny Bartoloměje a Kryštofa Kolumbových</a:t>
            </a:r>
          </a:p>
        </p:txBody>
      </p:sp>
    </p:spTree>
    <p:extLst>
      <p:ext uri="{BB962C8B-B14F-4D97-AF65-F5344CB8AC3E}">
        <p14:creationId xmlns:p14="http://schemas.microsoft.com/office/powerpoint/2010/main" val="1395817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64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745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Objevování nových končin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95478" y="1484784"/>
            <a:ext cx="5036962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err="1" smtClean="0">
                <a:latin typeface="Bookman Old Style" pitchFamily="18" charset="0"/>
              </a:rPr>
              <a:t>Amerigo</a:t>
            </a:r>
            <a:r>
              <a:rPr lang="cs-CZ" sz="2500" dirty="0" smtClean="0">
                <a:latin typeface="Bookman Old Style" pitchFamily="18" charset="0"/>
              </a:rPr>
              <a:t> </a:t>
            </a:r>
            <a:r>
              <a:rPr lang="cs-CZ" sz="2500" dirty="0" err="1" smtClean="0">
                <a:latin typeface="Bookman Old Style" pitchFamily="18" charset="0"/>
              </a:rPr>
              <a:t>Vespucci</a:t>
            </a:r>
            <a:endParaRPr lang="cs-CZ" sz="2500" dirty="0">
              <a:latin typeface="Bookman Old Style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italský mořeplavec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 </a:t>
            </a:r>
            <a:r>
              <a:rPr lang="cs-CZ" sz="2500" dirty="0">
                <a:latin typeface="Bookman Old Style" pitchFamily="18" charset="0"/>
              </a:rPr>
              <a:t>▪ </a:t>
            </a:r>
            <a:r>
              <a:rPr lang="cs-CZ" sz="2500" dirty="0" smtClean="0">
                <a:latin typeface="Bookman Old Style" pitchFamily="18" charset="0"/>
              </a:rPr>
              <a:t>vyjádření myšlenky, že  	 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  objevená země 		 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  Kryštofem Kolumbem = 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>
                <a:latin typeface="Bookman Old Style" pitchFamily="18" charset="0"/>
              </a:rPr>
              <a:t> </a:t>
            </a:r>
            <a:r>
              <a:rPr lang="cs-CZ" sz="2500" dirty="0" smtClean="0">
                <a:latin typeface="Bookman Old Style" pitchFamily="18" charset="0"/>
              </a:rPr>
              <a:t>  dosud neznámý </a:t>
            </a:r>
            <a:r>
              <a:rPr lang="cs-CZ" sz="2500" dirty="0" err="1" smtClean="0">
                <a:latin typeface="Bookman Old Style" pitchFamily="18" charset="0"/>
              </a:rPr>
              <a:t>kontinet</a:t>
            </a:r>
            <a:endParaRPr lang="cs-CZ" sz="2500" dirty="0" smtClean="0">
              <a:latin typeface="Bookman Old Style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500" dirty="0" smtClean="0">
                <a:latin typeface="Bookman Old Style" pitchFamily="18" charset="0"/>
              </a:rPr>
              <a:t>„Nový svět“ – jméno Amerika</a:t>
            </a:r>
            <a:endParaRPr lang="cs-CZ" sz="2500" i="1" dirty="0" smtClean="0">
              <a:latin typeface="Bookman Old Style" pitchFamily="18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96752"/>
            <a:ext cx="3243958" cy="54582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034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Objevování nových končin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3960440" cy="4896544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500" dirty="0" err="1" smtClean="0">
                <a:latin typeface="Bookman Old Style" pitchFamily="18" charset="0"/>
              </a:rPr>
              <a:t>Fernão</a:t>
            </a:r>
            <a:r>
              <a:rPr lang="cs-CZ" sz="2500" dirty="0" smtClean="0">
                <a:latin typeface="Bookman Old Style" pitchFamily="18" charset="0"/>
              </a:rPr>
              <a:t> </a:t>
            </a:r>
            <a:r>
              <a:rPr lang="cs-CZ" sz="2500" dirty="0">
                <a:latin typeface="Bookman Old Style" pitchFamily="18" charset="0"/>
              </a:rPr>
              <a:t>de </a:t>
            </a:r>
            <a:r>
              <a:rPr lang="cs-CZ" sz="2500" dirty="0" err="1" smtClean="0">
                <a:latin typeface="Bookman Old Style" pitchFamily="18" charset="0"/>
              </a:rPr>
              <a:t>Magalhães</a:t>
            </a:r>
            <a:r>
              <a:rPr lang="cs-CZ" sz="2500" dirty="0" smtClean="0">
                <a:latin typeface="Bookman Old Style" pitchFamily="18" charset="0"/>
              </a:rPr>
              <a:t> -  portugalský mořeplavec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důkaz – Země je kulatá</a:t>
            </a:r>
          </a:p>
          <a:p>
            <a:pPr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cesta kolem světa 1519-1522</a:t>
            </a:r>
            <a:endParaRPr lang="cs-CZ" sz="2500" i="1" dirty="0" smtClean="0">
              <a:latin typeface="Bookman Old Style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268760"/>
            <a:ext cx="4267200" cy="528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735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9000" r="-2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3294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Důsledky objevných plaveb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44824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poznávání světa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objev nových kontinentů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objev nových druhů rostlin, zvířat a hmyzu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nové plodiny – brambory, kukuřice, boby, rajská jablíčka, tabák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nový živočichové – morče, krocan</a:t>
            </a:r>
          </a:p>
        </p:txBody>
      </p:sp>
    </p:spTree>
    <p:extLst>
      <p:ext uri="{BB962C8B-B14F-4D97-AF65-F5344CB8AC3E}">
        <p14:creationId xmlns:p14="http://schemas.microsoft.com/office/powerpoint/2010/main" val="281693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>
                <a:alpha val="0"/>
              </a:srgbClr>
            </a:gs>
            <a:gs pos="89000">
              <a:srgbClr val="D49E6C"/>
            </a:gs>
            <a:gs pos="94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Bookman Old Style" pitchFamily="18" charset="0"/>
              </a:rPr>
              <a:t>Důsledky objevných plaveb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61456"/>
            <a:ext cx="8280920" cy="489654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zdroje zlata a stříbra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zabírání nového území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vyvrácení vyspělých civilizací Aztéků a Inků</a:t>
            </a:r>
          </a:p>
          <a:p>
            <a:pPr algn="just">
              <a:lnSpc>
                <a:spcPct val="150000"/>
              </a:lnSpc>
            </a:pPr>
            <a:r>
              <a:rPr lang="cs-CZ" sz="2500" dirty="0">
                <a:latin typeface="Bookman Old Style" pitchFamily="18" charset="0"/>
              </a:rPr>
              <a:t>z</a:t>
            </a:r>
            <a:r>
              <a:rPr lang="cs-CZ" sz="2500" dirty="0" smtClean="0">
                <a:latin typeface="Bookman Old Style" pitchFamily="18" charset="0"/>
              </a:rPr>
              <a:t>avlečení chorob do Ameriky (chřipka)</a:t>
            </a:r>
          </a:p>
          <a:p>
            <a:pPr algn="just">
              <a:lnSpc>
                <a:spcPct val="150000"/>
              </a:lnSpc>
            </a:pPr>
            <a:r>
              <a:rPr lang="cs-CZ" sz="2500" dirty="0" smtClean="0">
                <a:latin typeface="Bookman Old Style" pitchFamily="18" charset="0"/>
              </a:rPr>
              <a:t>dovoz černých otroků z Afriky do Ameriky – práce v dolech a na plantážích</a:t>
            </a:r>
            <a:endParaRPr lang="cs-CZ" sz="2500" i="1" dirty="0" smtClean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775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0749405"/>
              </p:ext>
            </p:extLst>
          </p:nvPr>
        </p:nvGraphicFramePr>
        <p:xfrm>
          <a:off x="683568" y="3233738"/>
          <a:ext cx="8136904" cy="3099970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VÁLKOVÁ, Veronika. </a:t>
                      </a:r>
                      <a:r>
                        <a:rPr lang="cs-CZ" sz="1100" i="1" dirty="0" smtClean="0">
                          <a:effectLst/>
                        </a:rPr>
                        <a:t>Dějepis 7, středověk a raný novověk</a:t>
                      </a:r>
                      <a:r>
                        <a:rPr lang="cs-CZ" sz="1100" dirty="0" smtClean="0">
                          <a:effectLst/>
                        </a:rPr>
                        <a:t>. Praha: SPN - pedagogické nakladatelství, 2009, ISBN 978-80-7235-373-6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http://cs.wikipedia.org/wiki/Soubor:FraMauroMap.jpg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KRIPLOZOIK.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http://cs.wikipedia.org/wiki/Soubor:Portugal_discoveries.jpg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http://cs.wikipedia.org/wiki/Soubor:Bartolomeu_Dias,_South_Africa_House_(cut).JPG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JANSOONE, Georges.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http://cs.wikipedia.org/wiki/Soubor:Sines06.jpg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http://cs.wikipedia.org/wiki/Soubor:Vasco-da-gama-2.jpg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http://cs.wikipedia.org/wiki/Soubor:Christopher_Columbus.PNG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96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7945706"/>
              </p:ext>
            </p:extLst>
          </p:nvPr>
        </p:nvGraphicFramePr>
        <p:xfrm>
          <a:off x="683568" y="3233738"/>
          <a:ext cx="8136904" cy="3267391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2672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</a:t>
                      </a: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042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http://cs.wikipedia.org/wiki/Soubor:Atlantic_Ocean,_Toscanelli,_1474.jpg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http://cs.wikipedia.org/wiki/Soubor:ColombusMap.jpg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ZÁBRANSKÝ, Adam.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http://cs.wikipedia.org/wiki/Soubor:Viajes_de_colon_cs.svg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http://cs.wikipedia.org/wiki/Soubor:Columbus_Taking_Possession.jpg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http://cs.wikipedia.org/wiki/Soubor:Amerigo_Vespucci01.jpg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http://cs.wikipedia.org/wiki/Soubor:Ferdinand_Magellan.jpg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Wikipedia.cz</a:t>
                      </a:r>
                      <a:r>
                        <a:rPr lang="cs-CZ" sz="1100" dirty="0" smtClean="0">
                          <a:effectLst/>
                        </a:rPr>
                        <a:t> [online]. [cit. 3.1.2013]. Dostupný na WWW: http://cs.wikipedia.org/wiki/Soubor:Magellan-Map-En.png </a:t>
                      </a: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7513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1179</TotalTime>
  <Words>540</Words>
  <Application>Microsoft Office PowerPoint</Application>
  <PresentationFormat>Předvádění na obrazovce (4:3)</PresentationFormat>
  <Paragraphs>107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Vrcholný a pozdní středověk</vt:lpstr>
      <vt:lpstr>Prezentace aplikace PowerPoint</vt:lpstr>
      <vt:lpstr>Příčiny objevných plaveb</vt:lpstr>
      <vt:lpstr>Objevování nových končin</vt:lpstr>
      <vt:lpstr>Objevování nových končin</vt:lpstr>
      <vt:lpstr>Objevování nových končin</vt:lpstr>
      <vt:lpstr>Kryštof Kolumbus</vt:lpstr>
      <vt:lpstr>Prezentace aplikace PowerPoint</vt:lpstr>
      <vt:lpstr>Prezentace aplikace PowerPoint</vt:lpstr>
      <vt:lpstr>Prezentace aplikace PowerPoint</vt:lpstr>
      <vt:lpstr>Prezentace aplikace PowerPoint</vt:lpstr>
      <vt:lpstr>Objevování nových končin</vt:lpstr>
      <vt:lpstr>Objevování nových končin</vt:lpstr>
      <vt:lpstr>Prezentace aplikace PowerPoint</vt:lpstr>
      <vt:lpstr>Důsledky objevných plaveb</vt:lpstr>
      <vt:lpstr>Důsledky objevných plaveb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83</cp:revision>
  <dcterms:created xsi:type="dcterms:W3CDTF">2012-04-04T05:08:45Z</dcterms:created>
  <dcterms:modified xsi:type="dcterms:W3CDTF">2013-01-04T08:45:54Z</dcterms:modified>
</cp:coreProperties>
</file>