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5" r:id="rId3"/>
    <p:sldId id="311" r:id="rId4"/>
    <p:sldId id="332" r:id="rId5"/>
    <p:sldId id="333" r:id="rId6"/>
    <p:sldId id="334" r:id="rId7"/>
    <p:sldId id="335" r:id="rId8"/>
    <p:sldId id="336" r:id="rId9"/>
    <p:sldId id="345" r:id="rId10"/>
    <p:sldId id="344" r:id="rId11"/>
    <p:sldId id="329" r:id="rId12"/>
    <p:sldId id="337" r:id="rId13"/>
    <p:sldId id="338" r:id="rId14"/>
    <p:sldId id="339" r:id="rId15"/>
    <p:sldId id="330" r:id="rId16"/>
    <p:sldId id="346" r:id="rId17"/>
    <p:sldId id="347" r:id="rId18"/>
    <p:sldId id="331" r:id="rId19"/>
    <p:sldId id="340" r:id="rId20"/>
    <p:sldId id="341" r:id="rId21"/>
    <p:sldId id="342" r:id="rId22"/>
    <p:sldId id="348" r:id="rId23"/>
    <p:sldId id="343" r:id="rId24"/>
    <p:sldId id="301" r:id="rId25"/>
    <p:sldId id="349" r:id="rId26"/>
    <p:sldId id="35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T5LFZbaa80" TargetMode="External"/><Relationship Id="rId2" Type="http://schemas.openxmlformats.org/officeDocument/2006/relationships/hyperlink" Target="http://www.youtube.com/watch?v=DtJSHkTmxC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64IgdUPQkFo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6477115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VY_32_INOVACE_11A_12_Poslední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Přemyslovci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17.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 učiva 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posledních Přemyslovcích. Obrazový a zvukový materiál je nejen zpestřením výkladu, ale i plní funkci propojení informací s konkrétní představou o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podobě panovníka.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Vrcholný a pozdní středověk – dějiny českých zemí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000" dirty="0" smtClean="0">
                <a:solidFill>
                  <a:srgbClr val="FF0000"/>
                </a:solidFill>
                <a:latin typeface="Bookman Old Style" pitchFamily="18" charset="0"/>
              </a:rPr>
              <a:t>Poslední Přemyslovci</a:t>
            </a:r>
            <a:endParaRPr lang="cs-CZ" sz="50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422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Přemysl Otakar 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> 1253-1278</a:t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král železný a zlatý</a:t>
            </a:r>
          </a:p>
        </p:txBody>
      </p:sp>
    </p:spTree>
    <p:extLst>
      <p:ext uri="{BB962C8B-B14F-4D97-AF65-F5344CB8AC3E}">
        <p14:creationId xmlns:p14="http://schemas.microsoft.com/office/powerpoint/2010/main" val="393953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Přemysl Otakar 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> 1253-1278</a:t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král železný a zlatý</a:t>
            </a:r>
          </a:p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mocný </a:t>
            </a:r>
            <a:r>
              <a:rPr lang="cs-CZ" sz="2300" dirty="0">
                <a:latin typeface="Bookman Old Style" pitchFamily="18" charset="0"/>
              </a:rPr>
              <a:t>evropský </a:t>
            </a:r>
            <a:r>
              <a:rPr lang="cs-CZ" sz="2300" dirty="0" smtClean="0">
                <a:latin typeface="Bookman Old Style" pitchFamily="18" charset="0"/>
              </a:rPr>
              <a:t>panovník</a:t>
            </a:r>
          </a:p>
        </p:txBody>
      </p:sp>
    </p:spTree>
    <p:extLst>
      <p:ext uri="{BB962C8B-B14F-4D97-AF65-F5344CB8AC3E}">
        <p14:creationId xmlns:p14="http://schemas.microsoft.com/office/powerpoint/2010/main" val="84601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Přemysl Otakar 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> 1253-1278</a:t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král železný a zlatý</a:t>
            </a:r>
          </a:p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mocný </a:t>
            </a:r>
            <a:r>
              <a:rPr lang="cs-CZ" sz="2300" dirty="0">
                <a:latin typeface="Bookman Old Style" pitchFamily="18" charset="0"/>
              </a:rPr>
              <a:t>evropský </a:t>
            </a:r>
            <a:r>
              <a:rPr lang="cs-CZ" sz="2300" dirty="0" smtClean="0">
                <a:latin typeface="Bookman Old Style" pitchFamily="18" charset="0"/>
              </a:rPr>
              <a:t>panovník</a:t>
            </a:r>
          </a:p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rozšíření českého státu až k Jaderskému moři</a:t>
            </a:r>
          </a:p>
        </p:txBody>
      </p:sp>
    </p:spTree>
    <p:extLst>
      <p:ext uri="{BB962C8B-B14F-4D97-AF65-F5344CB8AC3E}">
        <p14:creationId xmlns:p14="http://schemas.microsoft.com/office/powerpoint/2010/main" val="84601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Přemysl Otakar 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> 1253-1278</a:t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král železný a zlatý</a:t>
            </a:r>
          </a:p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mocný </a:t>
            </a:r>
            <a:r>
              <a:rPr lang="cs-CZ" sz="2300" dirty="0">
                <a:latin typeface="Bookman Old Style" pitchFamily="18" charset="0"/>
              </a:rPr>
              <a:t>evropský </a:t>
            </a:r>
            <a:r>
              <a:rPr lang="cs-CZ" sz="2300" dirty="0" smtClean="0">
                <a:latin typeface="Bookman Old Style" pitchFamily="18" charset="0"/>
              </a:rPr>
              <a:t>panovník</a:t>
            </a:r>
          </a:p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rozšíření českého státu až k Jaderskému moři</a:t>
            </a:r>
          </a:p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připojení Chebska, Rakous, Korutan, Štýrska a dalších území</a:t>
            </a:r>
          </a:p>
        </p:txBody>
      </p:sp>
    </p:spTree>
    <p:extLst>
      <p:ext uri="{BB962C8B-B14F-4D97-AF65-F5344CB8AC3E}">
        <p14:creationId xmlns:p14="http://schemas.microsoft.com/office/powerpoint/2010/main" val="84601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Přemysl Otakar 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> 1253-1278</a:t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král železný a zlatý</a:t>
            </a:r>
          </a:p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mocný </a:t>
            </a:r>
            <a:r>
              <a:rPr lang="cs-CZ" sz="2300" dirty="0">
                <a:latin typeface="Bookman Old Style" pitchFamily="18" charset="0"/>
              </a:rPr>
              <a:t>evropský </a:t>
            </a:r>
            <a:r>
              <a:rPr lang="cs-CZ" sz="2300" dirty="0" smtClean="0">
                <a:latin typeface="Bookman Old Style" pitchFamily="18" charset="0"/>
              </a:rPr>
              <a:t>panovník</a:t>
            </a:r>
          </a:p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rozšíření českého státu až k Jaderskému moři</a:t>
            </a:r>
          </a:p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připojení Chebska, Rakous, Korutan, Štýrska a dalších území (později nucen vzdát se těchto území – zůstaly mu pouze Čechy a Morava)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cs-CZ" sz="230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601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Přemysl Otakar 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> 1253-1278</a:t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král železný a zlatý</a:t>
            </a:r>
          </a:p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mocný </a:t>
            </a:r>
            <a:r>
              <a:rPr lang="cs-CZ" sz="2300" dirty="0">
                <a:latin typeface="Bookman Old Style" pitchFamily="18" charset="0"/>
              </a:rPr>
              <a:t>evropský </a:t>
            </a:r>
            <a:r>
              <a:rPr lang="cs-CZ" sz="2300" dirty="0" smtClean="0">
                <a:latin typeface="Bookman Old Style" pitchFamily="18" charset="0"/>
              </a:rPr>
              <a:t>panovník</a:t>
            </a:r>
          </a:p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rozšíření českého státu až k Jaderskému moři</a:t>
            </a:r>
          </a:p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připojení Chebska, Rakous, Korutan, Štýrska a dalších území (později nucen vzdát se těchto území – zůstaly mu pouze Čechy a Morava)</a:t>
            </a:r>
          </a:p>
          <a:p>
            <a:pPr algn="just">
              <a:lnSpc>
                <a:spcPct val="150000"/>
              </a:lnSpc>
            </a:pPr>
            <a:r>
              <a:rPr lang="cs-CZ" sz="2300" dirty="0" smtClean="0">
                <a:latin typeface="Bookman Old Style" pitchFamily="18" charset="0"/>
              </a:rPr>
              <a:t>r. 1278 bitva na Moravském poli – porážka Svatou říší římskou (Rudolf Habsburský)</a:t>
            </a:r>
          </a:p>
        </p:txBody>
      </p:sp>
    </p:spTree>
    <p:extLst>
      <p:ext uri="{BB962C8B-B14F-4D97-AF65-F5344CB8AC3E}">
        <p14:creationId xmlns:p14="http://schemas.microsoft.com/office/powerpoint/2010/main" val="84601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999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</a:t>
            </a:r>
            <a:r>
              <a:rPr lang="cs-CZ" sz="4000" dirty="0" smtClean="0"/>
              <a:t>Přemysl Otakar II.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4664"/>
            <a:ext cx="2219325" cy="569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00" y="260648"/>
            <a:ext cx="2829346" cy="3784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9637" y="4073008"/>
            <a:ext cx="3233936" cy="2425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87258"/>
            <a:ext cx="3638550" cy="390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65104"/>
            <a:ext cx="3505572" cy="2337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387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Václav 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/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syn Přemysla Otakara II.</a:t>
            </a:r>
          </a:p>
        </p:txBody>
      </p:sp>
    </p:spTree>
    <p:extLst>
      <p:ext uri="{BB962C8B-B14F-4D97-AF65-F5344CB8AC3E}">
        <p14:creationId xmlns:p14="http://schemas.microsoft.com/office/powerpoint/2010/main" val="2062965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Václav 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/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syn Přemysla Otakara II.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velmi mladý – regentská vláda strýc Ota Braniborský</a:t>
            </a:r>
          </a:p>
        </p:txBody>
      </p:sp>
    </p:spTree>
    <p:extLst>
      <p:ext uri="{BB962C8B-B14F-4D97-AF65-F5344CB8AC3E}">
        <p14:creationId xmlns:p14="http://schemas.microsoft.com/office/powerpoint/2010/main" val="315150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Václav 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/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syn Přemysla Otakara II.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velmi mladý – regentská vláda strýc Ota Braniborský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Ota Braniborský – drancování země, týrání Václava</a:t>
            </a:r>
          </a:p>
        </p:txBody>
      </p:sp>
    </p:spTree>
    <p:extLst>
      <p:ext uri="{BB962C8B-B14F-4D97-AF65-F5344CB8AC3E}">
        <p14:creationId xmlns:p14="http://schemas.microsoft.com/office/powerpoint/2010/main" val="315150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Václav 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/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syn Přemysla Otakara II.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velmi mladý – regentská vláda strýc Ota Braniborský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Ota Braniborský – drancování země, týrání Václava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Václav II. – u vlády od r. 1283</a:t>
            </a:r>
          </a:p>
        </p:txBody>
      </p:sp>
    </p:spTree>
    <p:extLst>
      <p:ext uri="{BB962C8B-B14F-4D97-AF65-F5344CB8AC3E}">
        <p14:creationId xmlns:p14="http://schemas.microsoft.com/office/powerpoint/2010/main" val="315150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Václav 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/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lvl="1" algn="just">
              <a:lnSpc>
                <a:spcPct val="150000"/>
              </a:lnSpc>
            </a:pPr>
            <a:r>
              <a:rPr lang="cs-CZ" sz="1900" dirty="0" smtClean="0">
                <a:latin typeface="Bookman Old Style" pitchFamily="18" charset="0"/>
              </a:rPr>
              <a:t>vzkvět země</a:t>
            </a:r>
          </a:p>
          <a:p>
            <a:pPr lvl="1" algn="just">
              <a:lnSpc>
                <a:spcPct val="150000"/>
              </a:lnSpc>
            </a:pPr>
            <a:r>
              <a:rPr lang="cs-CZ" sz="1900" i="1" dirty="0" smtClean="0">
                <a:latin typeface="Bookman Old Style" pitchFamily="18" charset="0"/>
              </a:rPr>
              <a:t>objev ložisek stříbra v Kutné Hoře</a:t>
            </a:r>
          </a:p>
          <a:p>
            <a:pPr lvl="1" algn="just">
              <a:lnSpc>
                <a:spcPct val="150000"/>
              </a:lnSpc>
            </a:pPr>
            <a:r>
              <a:rPr lang="cs-CZ" sz="1900" dirty="0" smtClean="0">
                <a:latin typeface="Bookman Old Style" pitchFamily="18" charset="0"/>
              </a:rPr>
              <a:t>r. 1300 ražba nových mincí – pražských grošů</a:t>
            </a:r>
          </a:p>
          <a:p>
            <a:pPr lvl="1" algn="just">
              <a:lnSpc>
                <a:spcPct val="150000"/>
              </a:lnSpc>
            </a:pPr>
            <a:r>
              <a:rPr lang="cs-CZ" sz="1900" i="1" dirty="0" smtClean="0">
                <a:latin typeface="Bookman Old Style" pitchFamily="18" charset="0"/>
              </a:rPr>
              <a:t>založení Zbraslavského kláštera</a:t>
            </a:r>
          </a:p>
          <a:p>
            <a:pPr lvl="1" algn="just">
              <a:lnSpc>
                <a:spcPct val="150000"/>
              </a:lnSpc>
            </a:pPr>
            <a:r>
              <a:rPr lang="cs-CZ" sz="1900" dirty="0">
                <a:latin typeface="Bookman Old Style" pitchFamily="18" charset="0"/>
              </a:rPr>
              <a:t>p</a:t>
            </a:r>
            <a:r>
              <a:rPr lang="cs-CZ" sz="1900" dirty="0" smtClean="0">
                <a:latin typeface="Bookman Old Style" pitchFamily="18" charset="0"/>
              </a:rPr>
              <a:t>olský král (sňatek s Eliškou </a:t>
            </a:r>
            <a:r>
              <a:rPr lang="cs-CZ" sz="1900" dirty="0" err="1" smtClean="0">
                <a:latin typeface="Bookman Old Style" pitchFamily="18" charset="0"/>
              </a:rPr>
              <a:t>Rejčkou</a:t>
            </a:r>
            <a:r>
              <a:rPr lang="cs-CZ" sz="1900" dirty="0" smtClean="0">
                <a:latin typeface="Bookman Old Style" pitchFamily="18" charset="0"/>
              </a:rPr>
              <a:t>)</a:t>
            </a:r>
          </a:p>
          <a:p>
            <a:pPr lvl="1" algn="just">
              <a:lnSpc>
                <a:spcPct val="150000"/>
              </a:lnSpc>
            </a:pPr>
            <a:r>
              <a:rPr lang="cs-CZ" sz="1900" i="1" dirty="0" smtClean="0">
                <a:latin typeface="Bookman Old Style" pitchFamily="18" charset="0"/>
              </a:rPr>
              <a:t>zisk uherské koruny pro svého syna</a:t>
            </a:r>
          </a:p>
          <a:p>
            <a:pPr lvl="1" algn="just">
              <a:lnSpc>
                <a:spcPct val="150000"/>
              </a:lnSpc>
            </a:pPr>
            <a:r>
              <a:rPr lang="cs-CZ" sz="1900" dirty="0" smtClean="0">
                <a:latin typeface="Bookman Old Style" pitchFamily="18" charset="0"/>
              </a:rPr>
              <a:t>král železný a zlatý</a:t>
            </a:r>
          </a:p>
          <a:p>
            <a:pPr lvl="1" algn="just">
              <a:lnSpc>
                <a:spcPct val="150000"/>
              </a:lnSpc>
            </a:pPr>
            <a:r>
              <a:rPr lang="cs-CZ" sz="1900" i="1" dirty="0" smtClean="0">
                <a:latin typeface="Bookman Old Style" pitchFamily="18" charset="0"/>
              </a:rPr>
              <a:t>zemřel r. 1305 ve 34 letech</a:t>
            </a:r>
          </a:p>
        </p:txBody>
      </p:sp>
    </p:spTree>
    <p:extLst>
      <p:ext uri="{BB962C8B-B14F-4D97-AF65-F5344CB8AC3E}">
        <p14:creationId xmlns:p14="http://schemas.microsoft.com/office/powerpoint/2010/main" val="4011389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3124200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08920"/>
            <a:ext cx="3546662" cy="3546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52120" y="809480"/>
            <a:ext cx="3178696" cy="1143000"/>
          </a:xfrm>
        </p:spPr>
        <p:txBody>
          <a:bodyPr>
            <a:normAutofit/>
          </a:bodyPr>
          <a:lstStyle/>
          <a:p>
            <a:r>
              <a:rPr lang="cs-CZ" sz="5500" b="1" dirty="0" smtClean="0"/>
              <a:t>Václav II.</a:t>
            </a:r>
            <a:endParaRPr lang="cs-CZ" sz="5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7850"/>
            <a:ext cx="2088232" cy="2246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08920"/>
            <a:ext cx="3566813" cy="3546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4696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062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Václav III.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/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syn Václava II.</a:t>
            </a:r>
          </a:p>
        </p:txBody>
      </p:sp>
    </p:spTree>
    <p:extLst>
      <p:ext uri="{BB962C8B-B14F-4D97-AF65-F5344CB8AC3E}">
        <p14:creationId xmlns:p14="http://schemas.microsoft.com/office/powerpoint/2010/main" val="205502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Václav III.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/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syn Václava II.</a:t>
            </a:r>
          </a:p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v 16 letech – tři koruny (česká, uherská, polská)</a:t>
            </a:r>
          </a:p>
        </p:txBody>
      </p:sp>
    </p:spTree>
    <p:extLst>
      <p:ext uri="{BB962C8B-B14F-4D97-AF65-F5344CB8AC3E}">
        <p14:creationId xmlns:p14="http://schemas.microsoft.com/office/powerpoint/2010/main" val="128408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Václav III.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/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syn Václava II.</a:t>
            </a:r>
          </a:p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v 16 letech – tři koruny (česká, uherská, polská)</a:t>
            </a:r>
          </a:p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4. 8. 1306 zavražděn v Olomouci</a:t>
            </a:r>
          </a:p>
        </p:txBody>
      </p:sp>
    </p:spTree>
    <p:extLst>
      <p:ext uri="{BB962C8B-B14F-4D97-AF65-F5344CB8AC3E}">
        <p14:creationId xmlns:p14="http://schemas.microsoft.com/office/powerpoint/2010/main" val="128408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Bookman Old Style" pitchFamily="18" charset="0"/>
              </a:rPr>
              <a:t>Poslední Přemyslovci</a:t>
            </a:r>
            <a:br>
              <a:rPr lang="cs-CZ" sz="3800" dirty="0" smtClean="0">
                <a:latin typeface="Bookman Old Style" pitchFamily="18" charset="0"/>
              </a:rPr>
            </a:br>
            <a:r>
              <a:rPr lang="cs-CZ" sz="3800" dirty="0" smtClean="0">
                <a:solidFill>
                  <a:srgbClr val="C00000"/>
                </a:solidFill>
                <a:latin typeface="Bookman Old Style" pitchFamily="18" charset="0"/>
              </a:rPr>
              <a:t>Václav III.</a:t>
            </a:r>
            <a: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  <a:t/>
            </a:r>
            <a:br>
              <a:rPr lang="cs-CZ" sz="3800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8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80920" cy="424847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syn Václava II.</a:t>
            </a:r>
          </a:p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v 16 letech – tři koruny (česká, uherská, polská)</a:t>
            </a:r>
          </a:p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4. 8. 1306 zavražděn v Olomouci</a:t>
            </a:r>
          </a:p>
          <a:p>
            <a:pPr algn="just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vymření panovnického rodu Přemyslovců po meči</a:t>
            </a:r>
          </a:p>
        </p:txBody>
      </p:sp>
    </p:spTree>
    <p:extLst>
      <p:ext uri="{BB962C8B-B14F-4D97-AF65-F5344CB8AC3E}">
        <p14:creationId xmlns:p14="http://schemas.microsoft.com/office/powerpoint/2010/main" val="128408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830" y="476672"/>
            <a:ext cx="4241232" cy="1143000"/>
          </a:xfrm>
        </p:spPr>
        <p:txBody>
          <a:bodyPr>
            <a:normAutofit/>
          </a:bodyPr>
          <a:lstStyle/>
          <a:p>
            <a:r>
              <a:rPr lang="cs-CZ" sz="5500" b="1" dirty="0" smtClean="0"/>
              <a:t>Václav III.</a:t>
            </a:r>
            <a:endParaRPr lang="cs-CZ" sz="5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6632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882" y="836712"/>
            <a:ext cx="1943100" cy="568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86" y="1988841"/>
            <a:ext cx="3581400" cy="4869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53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79000">
              <a:srgbClr val="7D8496">
                <a:alpha val="52000"/>
              </a:srgbClr>
            </a:gs>
            <a:gs pos="81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udatného </a:t>
            </a:r>
            <a:r>
              <a:rPr lang="cs-CZ" smtClean="0"/>
              <a:t>národa českého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5000" b="1" dirty="0" smtClean="0">
                <a:hlinkClick r:id="rId2"/>
              </a:rPr>
              <a:t>Přemysl Otakar II.</a:t>
            </a:r>
            <a:endParaRPr lang="cs-CZ" sz="5000" b="1" dirty="0" smtClean="0"/>
          </a:p>
          <a:p>
            <a:pPr algn="ctr"/>
            <a:r>
              <a:rPr lang="cs-CZ" sz="5000" b="1" dirty="0" smtClean="0">
                <a:hlinkClick r:id="rId3"/>
              </a:rPr>
              <a:t>Václav II.</a:t>
            </a:r>
            <a:endParaRPr lang="cs-CZ" sz="5000" b="1" dirty="0" smtClean="0"/>
          </a:p>
          <a:p>
            <a:pPr algn="ctr"/>
            <a:r>
              <a:rPr lang="cs-CZ" sz="5000" b="1" dirty="0" smtClean="0">
                <a:hlinkClick r:id="rId4"/>
              </a:rPr>
              <a:t>Václav III.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3139382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4303980"/>
              </p:ext>
            </p:extLst>
          </p:nvPr>
        </p:nvGraphicFramePr>
        <p:xfrm>
          <a:off x="683568" y="3233738"/>
          <a:ext cx="8136904" cy="3099970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http://cs.wikipedia.org/wiki/Soubor:Crown_of_Ottokar_II.jpg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ACOMA.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http://cs.wikipedia.org/wiki/Soubor:Premysl2_nahrobek.jpg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http://cs.wikipedia.org/wiki/Soubor:Bohemia-ottokar2.jpg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http://cs.wikipedia.org/wiki/Soubor:PremyslZwettl.jpeg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http://cs.wikipedia.org/wiki/Soubor:Otakarek2.jpg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MOZAN.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http://cs.wikipedia.org/wiki/Soubor:WenceslausIImap-cs.png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0085981"/>
              </p:ext>
            </p:extLst>
          </p:nvPr>
        </p:nvGraphicFramePr>
        <p:xfrm>
          <a:off x="611559" y="3133567"/>
          <a:ext cx="8136904" cy="3267391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http://cs.wikipedia.org/wiki/Soubor:Vaclav2Zbraslkron.jpg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http://cs.wikipedia.org/wiki/Soubor:Grossi_pragenses_avers.jpg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http://cs.wikipedia.org/wiki/Soubor:Grossi_pragenses_revers.jpg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http://cs.wikipedia.org/wiki/Soubor:Waclav_2.jpg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 dirty="0" smtClean="0">
                          <a:effectLst/>
                        </a:rPr>
                        <a:t>AUTOR NEUVEDEN. </a:t>
                      </a:r>
                      <a:r>
                        <a:rPr lang="pt-BR" sz="1100" i="1" dirty="0" smtClean="0">
                          <a:effectLst/>
                        </a:rPr>
                        <a:t>Václav III.</a:t>
                      </a:r>
                      <a:r>
                        <a:rPr lang="pt-BR" sz="1100" dirty="0" smtClean="0">
                          <a:effectLst/>
                        </a:rPr>
                        <a:t> [online]. [cit. 3.1.2013]. Dostupný na WWW: http://www.youtube.com/watch?v=64IgdUPQkFo 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 dirty="0" smtClean="0">
                          <a:effectLst/>
                        </a:rPr>
                        <a:t>AUTOR NEUVEDEN. </a:t>
                      </a:r>
                      <a:r>
                        <a:rPr lang="pt-BR" sz="1100" i="1" dirty="0" smtClean="0">
                          <a:effectLst/>
                        </a:rPr>
                        <a:t>Václav II.</a:t>
                      </a:r>
                      <a:r>
                        <a:rPr lang="pt-BR" sz="1100" dirty="0" smtClean="0">
                          <a:effectLst/>
                        </a:rPr>
                        <a:t> [online]. [cit. 3.1.2013]. Dostupný na WWW: http://www.youtube.com/watch?v=aT5LFZbaa80 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Přemysl Otakar II.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http://www.youtube.com/watch?v=aT5LFZbaa80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070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347239"/>
              </p:ext>
            </p:extLst>
          </p:nvPr>
        </p:nvGraphicFramePr>
        <p:xfrm>
          <a:off x="683568" y="3233738"/>
          <a:ext cx="8136904" cy="2091858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29614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http://cs.wikipedia.org/wiki/Soubor:Vaclav3_prijezd.jpg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http://cs.wikipedia.org/wiki/Soubor:Vasik3.jpg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http://cs.wikipedia.org/wiki/Soubor:Wenceslaus_III_of_Bohemia_statue.jpg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015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1374</TotalTime>
  <Words>804</Words>
  <Application>Microsoft Office PowerPoint</Application>
  <PresentationFormat>Předvádění na obrazovce (4:3)</PresentationFormat>
  <Paragraphs>135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Prezentace aplikace PowerPoint</vt:lpstr>
      <vt:lpstr>Vrcholný a pozdní středověk – dějiny českých zemí</vt:lpstr>
      <vt:lpstr>Poslední Přemyslovci Přemysl Otakar II. 1253-1278 </vt:lpstr>
      <vt:lpstr>Poslední Přemyslovci Přemysl Otakar II. 1253-1278 </vt:lpstr>
      <vt:lpstr>Poslední Přemyslovci Přemysl Otakar II. 1253-1278 </vt:lpstr>
      <vt:lpstr>Poslední Přemyslovci Přemysl Otakar II. 1253-1278 </vt:lpstr>
      <vt:lpstr>Poslední Přemyslovci Přemysl Otakar II. 1253-1278 </vt:lpstr>
      <vt:lpstr>Poslední Přemyslovci Přemysl Otakar II. 1253-1278 </vt:lpstr>
      <vt:lpstr>Prezentace aplikace PowerPoint</vt:lpstr>
      <vt:lpstr>     Přemysl Otakar II.</vt:lpstr>
      <vt:lpstr>Poslední Přemyslovci Václav II. </vt:lpstr>
      <vt:lpstr>Poslední Přemyslovci Václav II. </vt:lpstr>
      <vt:lpstr>Poslední Přemyslovci Václav II. </vt:lpstr>
      <vt:lpstr>Poslední Přemyslovci Václav II. </vt:lpstr>
      <vt:lpstr>Poslední Přemyslovci Václav II. </vt:lpstr>
      <vt:lpstr>Václav II.</vt:lpstr>
      <vt:lpstr>Prezentace aplikace PowerPoint</vt:lpstr>
      <vt:lpstr>Poslední Přemyslovci Václav III. </vt:lpstr>
      <vt:lpstr>Poslední Přemyslovci Václav III. </vt:lpstr>
      <vt:lpstr>Poslední Přemyslovci Václav III. </vt:lpstr>
      <vt:lpstr>Poslední Přemyslovci Václav III. </vt:lpstr>
      <vt:lpstr>Václav III.</vt:lpstr>
      <vt:lpstr>Dějiny udatného národa českého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86</cp:revision>
  <dcterms:created xsi:type="dcterms:W3CDTF">2012-04-04T05:08:45Z</dcterms:created>
  <dcterms:modified xsi:type="dcterms:W3CDTF">2013-01-04T08:45:08Z</dcterms:modified>
</cp:coreProperties>
</file>