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3" r:id="rId2"/>
    <p:sldId id="256" r:id="rId3"/>
    <p:sldId id="265" r:id="rId4"/>
    <p:sldId id="266" r:id="rId5"/>
    <p:sldId id="267" r:id="rId6"/>
    <p:sldId id="268" r:id="rId7"/>
    <p:sldId id="258" r:id="rId8"/>
    <p:sldId id="269" r:id="rId9"/>
    <p:sldId id="270" r:id="rId10"/>
    <p:sldId id="271" r:id="rId11"/>
    <p:sldId id="272" r:id="rId12"/>
    <p:sldId id="259" r:id="rId13"/>
    <p:sldId id="260" r:id="rId14"/>
    <p:sldId id="273" r:id="rId15"/>
    <p:sldId id="274" r:id="rId16"/>
    <p:sldId id="275" r:id="rId17"/>
    <p:sldId id="261" r:id="rId18"/>
    <p:sldId id="276" r:id="rId19"/>
    <p:sldId id="262" r:id="rId20"/>
    <p:sldId id="277" r:id="rId21"/>
    <p:sldId id="264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C89C00-D2E1-495D-9444-52192A36007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4F2831-9205-4C2A-B3CA-720D6AE68A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421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F2831-9205-4C2A-B3CA-720D6AE68A1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350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170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334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851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813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52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47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247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744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488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343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557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364209-00B7-486E-B4B5-7F117DDA246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17C231-77D8-42B4-BF33-FE14F4C76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0088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NP-Wil1xg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6e99P1OLTz8" TargetMode="External"/><Relationship Id="rId4" Type="http://schemas.openxmlformats.org/officeDocument/2006/relationships/hyperlink" Target="http://www.youtube.com/watch?v=wQfsnR_InN4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355098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VY_32_INOVACE_11A_13_Karel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6.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 </a:t>
                      </a:r>
                      <a:r>
                        <a:rPr lang="cs-CZ" sz="140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seznámení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osobou Karla  IV., obrazový a zvukový materiál zpestří výklad učiva a vytvoří žákům propojení informací z výkladu s podobou tohoto panovníka a památkami z období jeho vlády.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97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2130425"/>
            <a:ext cx="432048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latin typeface="Bookman Old Style" pitchFamily="18" charset="0"/>
              </a:rPr>
              <a:t>Karel IV.</a:t>
            </a:r>
            <a:endParaRPr lang="cs-CZ" sz="8000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578432"/>
            <a:ext cx="39052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81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nejstarší syn Jana Lucemburského a Elišky Přemyslovny – původní jméno Václav</a:t>
            </a:r>
          </a:p>
        </p:txBody>
      </p:sp>
    </p:spTree>
    <p:extLst>
      <p:ext uri="{BB962C8B-B14F-4D97-AF65-F5344CB8AC3E}">
        <p14:creationId xmlns:p14="http://schemas.microsoft.com/office/powerpoint/2010/main" val="337481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nejstarší syn Jana Lucemburského a Elišky Přemyslovny – původní jméno Václav</a:t>
            </a:r>
          </a:p>
          <a:p>
            <a:pPr algn="just"/>
            <a:r>
              <a:rPr lang="cs-CZ" dirty="0">
                <a:solidFill>
                  <a:schemeClr val="bg1"/>
                </a:solidFill>
                <a:latin typeface="Bookman Old Style" pitchFamily="18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 7 letech – francouzský královský dvůr</a:t>
            </a:r>
          </a:p>
          <a:p>
            <a:pPr lvl="1" algn="just"/>
            <a:r>
              <a:rPr lang="cs-CZ" dirty="0">
                <a:solidFill>
                  <a:schemeClr val="bg1"/>
                </a:solidFill>
                <a:latin typeface="Bookman Old Style" pitchFamily="18" charset="0"/>
              </a:rPr>
              <a:t>p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řijetí jména Karel</a:t>
            </a:r>
          </a:p>
        </p:txBody>
      </p:sp>
    </p:spTree>
    <p:extLst>
      <p:ext uri="{BB962C8B-B14F-4D97-AF65-F5344CB8AC3E}">
        <p14:creationId xmlns:p14="http://schemas.microsoft.com/office/powerpoint/2010/main" val="28103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nejstarší syn Jana Lucemburského a Elišky Přemyslovny – původní jméno Václav</a:t>
            </a:r>
          </a:p>
          <a:p>
            <a:pPr algn="just"/>
            <a:r>
              <a:rPr lang="cs-CZ" dirty="0">
                <a:solidFill>
                  <a:schemeClr val="bg1"/>
                </a:solidFill>
                <a:latin typeface="Bookman Old Style" pitchFamily="18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 7 letech – francouzský královský dvůr</a:t>
            </a:r>
          </a:p>
          <a:p>
            <a:pPr lvl="1" algn="just"/>
            <a:r>
              <a:rPr lang="cs-CZ" dirty="0">
                <a:solidFill>
                  <a:schemeClr val="bg1"/>
                </a:solidFill>
                <a:latin typeface="Bookman Old Style" pitchFamily="18" charset="0"/>
              </a:rPr>
              <a:t>p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řijetí jména Karel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1334 markrabě moravský</a:t>
            </a:r>
          </a:p>
        </p:txBody>
      </p:sp>
    </p:spTree>
    <p:extLst>
      <p:ext uri="{BB962C8B-B14F-4D97-AF65-F5344CB8AC3E}">
        <p14:creationId xmlns:p14="http://schemas.microsoft.com/office/powerpoint/2010/main" val="28103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nejstarší syn Jana Lucemburského a Elišky Přemyslovny – původní jméno Václav</a:t>
            </a:r>
          </a:p>
          <a:p>
            <a:pPr algn="just"/>
            <a:r>
              <a:rPr lang="cs-CZ" dirty="0">
                <a:solidFill>
                  <a:schemeClr val="bg1"/>
                </a:solidFill>
                <a:latin typeface="Bookman Old Style" pitchFamily="18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 7 letech – francouzský královský dvůr</a:t>
            </a:r>
          </a:p>
          <a:p>
            <a:pPr lvl="1" algn="just"/>
            <a:r>
              <a:rPr lang="cs-CZ" dirty="0">
                <a:solidFill>
                  <a:schemeClr val="bg1"/>
                </a:solidFill>
                <a:latin typeface="Bookman Old Style" pitchFamily="18" charset="0"/>
              </a:rPr>
              <a:t>p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řijetí jména Karel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1334 markrabě moravský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1344 povýšení biskupství na arcibiskupství</a:t>
            </a:r>
          </a:p>
          <a:p>
            <a:pPr marL="457200" lvl="1" indent="0" algn="just">
              <a:buNone/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- první pražský arcibiskup Arnošt z Pardubic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3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1346 králem Svaté říše římské i českým králem</a:t>
            </a:r>
          </a:p>
          <a:p>
            <a:pPr marL="0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8488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1346 králem Svaté říše římské i českým králem</a:t>
            </a:r>
          </a:p>
          <a:p>
            <a:pPr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ke korunovaci zhotovení koruny – svatováclavská koruna</a:t>
            </a:r>
          </a:p>
          <a:p>
            <a:pPr lvl="1"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dodnes součástí státního pokladu</a:t>
            </a:r>
          </a:p>
          <a:p>
            <a:pPr marL="0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8728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1346 králem Svaté říše římské i českým králem</a:t>
            </a:r>
          </a:p>
          <a:p>
            <a:pPr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ke korunovaci zhotovení koruny – svatováclavská koruna</a:t>
            </a:r>
          </a:p>
          <a:p>
            <a:pPr lvl="1"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dodnes součástí státního pokladu</a:t>
            </a:r>
          </a:p>
          <a:p>
            <a:pPr algn="just"/>
            <a:r>
              <a:rPr lang="cs-CZ" sz="3500" dirty="0" smtClean="0">
                <a:solidFill>
                  <a:schemeClr val="bg1"/>
                </a:solidFill>
                <a:latin typeface="Bookman Old Style" pitchFamily="18" charset="0"/>
              </a:rPr>
              <a:t>hrad Karlštejn – české i říšské korunovační klenoty</a:t>
            </a:r>
          </a:p>
          <a:p>
            <a:pPr marL="0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8728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1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Svatováclavská koruna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556792"/>
            <a:ext cx="7620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07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1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7503434" cy="5740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Korunovační klenoty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1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Bookman Old Style" pitchFamily="18" charset="0"/>
              </a:rPr>
              <a:t>m</a:t>
            </a:r>
            <a:r>
              <a:rPr lang="cs-CZ" dirty="0" smtClean="0">
                <a:latin typeface="Bookman Old Style" pitchFamily="18" charset="0"/>
              </a:rPr>
              <a:t>anželky Karla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Markéta z </a:t>
            </a:r>
            <a:r>
              <a:rPr lang="cs-CZ" dirty="0" err="1" smtClean="0">
                <a:solidFill>
                  <a:schemeClr val="bg1"/>
                </a:solidFill>
                <a:latin typeface="Bookman Old Style" pitchFamily="18" charset="0"/>
              </a:rPr>
              <a:t>Valois</a:t>
            </a: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 řečená Blanka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Anna Falcká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Anna Svídnická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Eliška Pomořanská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76872"/>
            <a:ext cx="3408437" cy="4382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hnutá šipka doprava 3"/>
          <p:cNvSpPr/>
          <p:nvPr/>
        </p:nvSpPr>
        <p:spPr>
          <a:xfrm rot="18643591">
            <a:off x="4782305" y="2342721"/>
            <a:ext cx="731520" cy="121615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66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Karel IV. - stavební památky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Karlštejn</a:t>
            </a:r>
          </a:p>
          <a:p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Karlův most</a:t>
            </a:r>
          </a:p>
          <a:p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Nové Město pražské</a:t>
            </a:r>
          </a:p>
          <a:p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na Pražském hradě vybudování královského paláce</a:t>
            </a:r>
          </a:p>
          <a:p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zahájení stavby katedrály svatého Víta</a:t>
            </a:r>
          </a:p>
          <a:p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1348 pražská univerzita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22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1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632"/>
            <a:ext cx="6696744" cy="6480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Karlštejn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04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1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292075" cy="6219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Karlův most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99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1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98776" cy="5314602"/>
          </a:xfrm>
        </p:spPr>
        <p:txBody>
          <a:bodyPr>
            <a:normAutofit/>
          </a:bodyPr>
          <a:lstStyle/>
          <a:p>
            <a:r>
              <a:rPr lang="cs-CZ" sz="5500" b="1" dirty="0" smtClean="0"/>
              <a:t>Nové Město pražské</a:t>
            </a:r>
            <a:endParaRPr lang="cs-CZ" sz="55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8640"/>
            <a:ext cx="4242048" cy="6363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766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Soustátí – země Koruny české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České království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Moravské markrabství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Slezsko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Horní a Dolní Lužice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Braniborsko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další území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50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1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469" y="53752"/>
            <a:ext cx="8229600" cy="1143000"/>
          </a:xfrm>
        </p:spPr>
        <p:txBody>
          <a:bodyPr/>
          <a:lstStyle/>
          <a:p>
            <a:r>
              <a:rPr lang="cs-CZ" dirty="0" smtClean="0"/>
              <a:t>Země Koruny české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39759"/>
            <a:ext cx="7531410" cy="56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238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Karel IV.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1355 korunován v Římě císařem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nejvýznamnější panovník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1378 zemřel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  <a:latin typeface="Bookman Old Style" pitchFamily="18" charset="0"/>
              </a:rPr>
              <a:t>Otec vlasti</a:t>
            </a:r>
            <a:endParaRPr lang="cs-CZ" dirty="0">
              <a:solidFill>
                <a:schemeClr val="bg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597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71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algn="ctr"/>
            <a:r>
              <a:rPr lang="cs-CZ" dirty="0" smtClean="0">
                <a:hlinkClick r:id="rId3"/>
              </a:rPr>
              <a:t>Karel IV. mládí</a:t>
            </a:r>
            <a:endParaRPr lang="cs-CZ" dirty="0" smtClean="0"/>
          </a:p>
          <a:p>
            <a:pPr algn="ctr"/>
            <a:r>
              <a:rPr lang="cs-CZ" dirty="0" smtClean="0">
                <a:hlinkClick r:id="rId4"/>
              </a:rPr>
              <a:t>Karel IV. hvězdná kariéra</a:t>
            </a:r>
            <a:endParaRPr lang="cs-CZ" dirty="0" smtClean="0"/>
          </a:p>
          <a:p>
            <a:pPr algn="ctr"/>
            <a:r>
              <a:rPr lang="cs-CZ" dirty="0" smtClean="0">
                <a:hlinkClick r:id="rId5"/>
              </a:rPr>
              <a:t>Karel IV. stavitel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2350490"/>
              </p:ext>
            </p:extLst>
          </p:nvPr>
        </p:nvGraphicFramePr>
        <p:xfrm>
          <a:off x="683568" y="3233738"/>
          <a:ext cx="8136904" cy="3236309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http://cs.wikipedia.org/wiki/Soubor:Charles_IV-John_Ocko_votive_picture-fragment.jpg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DILLIGENT.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http://cs.wikipedia.org/wiki/Soubor:Karl_IV_Blanca_Valois.jpg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LAMPRUS.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http://cs.wikipedia.org/wiki/Soubor:Czech_crown_jewels.jpg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SAUBER, Wolfgang.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http://cs.wikipedia.org/wiki/Soubor:B%C3%B6hmen_Reichskleinodien_-_Krone_1.jpg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http://cs.wikipedia.org/wiki/Soubor:Burgkarlstein02.jpg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JOJAN.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http://cs.wikipedia.org/wiki/Soubor:Praag_012.jpg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07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2707022"/>
              </p:ext>
            </p:extLst>
          </p:nvPr>
        </p:nvGraphicFramePr>
        <p:xfrm>
          <a:off x="683568" y="3233738"/>
          <a:ext cx="8136904" cy="2595914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8002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http://cs.wikipedia.org/wiki/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</a:rPr>
                        <a:t>Soubor:Karel-IV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..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</a:rPr>
                        <a:t>jpg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pt-BR" sz="1100" i="1" dirty="0" smtClean="0">
                          <a:solidFill>
                            <a:schemeClr val="bg1"/>
                          </a:solidFill>
                          <a:effectLst/>
                        </a:rPr>
                        <a:t>Karel IV. mládí</a:t>
                      </a:r>
                      <a:r>
                        <a:rPr lang="pt-BR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http://www.youtube.com/watch?v=CNP-Wil1xgE 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pt-BR" sz="1100" i="1" dirty="0" smtClean="0">
                          <a:solidFill>
                            <a:schemeClr val="bg1"/>
                          </a:solidFill>
                          <a:effectLst/>
                        </a:rPr>
                        <a:t>Karel IV.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Hvězdná kariéra</a:t>
                      </a:r>
                      <a:r>
                        <a:rPr lang="pt-BR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http://www.youtube.com/watch?v=wQfsnR_InN4 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  <a:effectLst/>
                        </a:rPr>
                        <a:t>Karel IV. stavitel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3.1.2013]. Dostupný na WWW: http://www.youtube.com/watch?v=6e99P1OLTz8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906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560</Words>
  <Application>Microsoft Office PowerPoint</Application>
  <PresentationFormat>Předvádění na obrazovce (4:3)</PresentationFormat>
  <Paragraphs>116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Karel IV.</vt:lpstr>
      <vt:lpstr>Karel IV.</vt:lpstr>
      <vt:lpstr>Karel IV.</vt:lpstr>
      <vt:lpstr>Karel IV.</vt:lpstr>
      <vt:lpstr>Karel IV.</vt:lpstr>
      <vt:lpstr>Karel IV.</vt:lpstr>
      <vt:lpstr>Karel IV.</vt:lpstr>
      <vt:lpstr>Karel IV.</vt:lpstr>
      <vt:lpstr>Svatováclavská koruna</vt:lpstr>
      <vt:lpstr>Korunovační klenoty</vt:lpstr>
      <vt:lpstr>manželky Karla IV.</vt:lpstr>
      <vt:lpstr>Karel IV. - stavební památky</vt:lpstr>
      <vt:lpstr>Karlštejn</vt:lpstr>
      <vt:lpstr>Karlův most</vt:lpstr>
      <vt:lpstr>Nové Město pražské</vt:lpstr>
      <vt:lpstr>Karel IV.</vt:lpstr>
      <vt:lpstr>Země Koruny české</vt:lpstr>
      <vt:lpstr>Karel IV.</vt:lpstr>
      <vt:lpstr>Dějiny udatného českého národa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</dc:title>
  <dc:creator>ntb</dc:creator>
  <cp:lastModifiedBy>ntb</cp:lastModifiedBy>
  <cp:revision>18</cp:revision>
  <dcterms:created xsi:type="dcterms:W3CDTF">2012-06-11T18:47:01Z</dcterms:created>
  <dcterms:modified xsi:type="dcterms:W3CDTF">2013-01-04T08:48:20Z</dcterms:modified>
</cp:coreProperties>
</file>