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bookmarkIdSeed="5">
  <p:sldMasterIdLst>
    <p:sldMasterId id="2147483648" r:id="rId1"/>
  </p:sldMasterIdLst>
  <p:sldIdLst>
    <p:sldId id="262" r:id="rId2"/>
    <p:sldId id="305" r:id="rId3"/>
    <p:sldId id="307" r:id="rId4"/>
    <p:sldId id="308" r:id="rId5"/>
    <p:sldId id="309" r:id="rId6"/>
    <p:sldId id="310" r:id="rId7"/>
    <p:sldId id="311" r:id="rId8"/>
    <p:sldId id="312" r:id="rId9"/>
    <p:sldId id="313" r:id="rId10"/>
    <p:sldId id="314" r:id="rId11"/>
    <p:sldId id="315" r:id="rId12"/>
    <p:sldId id="316" r:id="rId13"/>
    <p:sldId id="317" r:id="rId14"/>
    <p:sldId id="318" r:id="rId15"/>
    <p:sldId id="319" r:id="rId16"/>
    <p:sldId id="320" r:id="rId17"/>
    <p:sldId id="321" r:id="rId18"/>
    <p:sldId id="322" r:id="rId19"/>
    <p:sldId id="323" r:id="rId20"/>
    <p:sldId id="324" r:id="rId21"/>
    <p:sldId id="302" r:id="rId2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206" y="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4.1.2013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2470296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4.1.2013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8117867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4.1.2013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6470555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4.1.2013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7392315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4.1.2013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5253452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4.1.2013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5918201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4.1.2013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2916165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4.1.2013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6366424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4.1.2013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56868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4.1.2013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4745315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4.1.2013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2741105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ABEE89A-9886-403C-B21D-7EDA1601A55F}" type="datetimeFigureOut">
              <a:rPr lang="cs-CZ" smtClean="0"/>
              <a:pPr/>
              <a:t>4.1.2013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9561939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em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hyperlink" Target="http://www.youtube.com/watch?v=wFZ-Hrxb4oo" TargetMode="Externa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hyperlink" Target="http://office.microsoft.com/" TargetMode="Externa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emf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706784719"/>
              </p:ext>
            </p:extLst>
          </p:nvPr>
        </p:nvGraphicFramePr>
        <p:xfrm>
          <a:off x="1368425" y="2924944"/>
          <a:ext cx="6405925" cy="3525012"/>
        </p:xfrm>
        <a:graphic>
          <a:graphicData uri="http://schemas.openxmlformats.org/drawingml/2006/table">
            <a:tbl>
              <a:tblPr firstRow="1" firstCol="1" bandRow="1"/>
              <a:tblGrid>
                <a:gridCol w="1202213"/>
                <a:gridCol w="114300"/>
                <a:gridCol w="5089412"/>
              </a:tblGrid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Název školy: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Základní škola a Mateřská škola, Hradec Králové, Úprkova 1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Autor: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Mgr. </a:t>
                      </a: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Medková Blanka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Název: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VY_32_INOVACE_11A_14_Jan </a:t>
                      </a: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Hus</a:t>
                      </a:r>
                      <a:endParaRPr lang="cs-CZ" sz="11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Téma: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11A_Dě </a:t>
                      </a: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7.roč</a:t>
                      </a: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.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Datum ověření: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chemeClr val="tx1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VM </a:t>
                      </a:r>
                      <a:r>
                        <a:rPr lang="cs-CZ" sz="140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ověřen dne 27. </a:t>
                      </a:r>
                      <a:r>
                        <a:rPr lang="cs-CZ" sz="140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3.  </a:t>
                      </a:r>
                      <a:r>
                        <a:rPr lang="cs-CZ" sz="140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2012 ve třídě 7. B 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Číslo projektu: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CZ.1.07/1.4.00/21.3215 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Anotace: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DUM je </a:t>
                      </a: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určen k </a:t>
                      </a: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poznání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osobnosti Jana Husa. Žáci nejprve čtou s porozuměním text v učebnici a snaží se si zapamatovat co nejvíce informací o Janu Husovi. Poté pomocí prezentace si opakují informace a snaží se zodpovědět otázky, čímž si ověří kvalitu vlastní práce s textem. Tento DUM lze využít k ověření znalostí v rámci klasifikace </a:t>
                      </a:r>
                      <a:r>
                        <a:rPr lang="cs-CZ" sz="1400" baseline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v příští hodině.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  <p:pic>
        <p:nvPicPr>
          <p:cNvPr id="8194" name="Obrázek 0" descr="Popis: logo EU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232668"/>
            <a:ext cx="7903033" cy="847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3" name="obrázek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58759" y="1909763"/>
            <a:ext cx="2152650" cy="781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 3"/>
          <p:cNvSpPr>
            <a:spLocks noChangeArrowheads="1"/>
          </p:cNvSpPr>
          <p:nvPr/>
        </p:nvSpPr>
        <p:spPr bwMode="auto">
          <a:xfrm>
            <a:off x="1368425" y="2224088"/>
            <a:ext cx="7019999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4" name="Rectangle 4"/>
          <p:cNvSpPr>
            <a:spLocks noChangeArrowheads="1"/>
          </p:cNvSpPr>
          <p:nvPr/>
        </p:nvSpPr>
        <p:spPr bwMode="auto">
          <a:xfrm>
            <a:off x="755576" y="1268760"/>
            <a:ext cx="7759017" cy="8002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materi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 byl vytvořen 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 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mci projektu EU pen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ze 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kol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</a:t>
            </a:r>
            <a:endParaRPr kumimoji="0" lang="cs-CZ" sz="1100" b="0" i="0" u="none" strike="noStrike" cap="none" normalizeH="0" baseline="0" dirty="0" smtClean="0" bmk="OLE_LINK4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ho programu Vzděl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pro konkurenceschopnost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5" name="Rectangle 5"/>
          <p:cNvSpPr>
            <a:spLocks noChangeArrowheads="1"/>
          </p:cNvSpPr>
          <p:nvPr/>
        </p:nvSpPr>
        <p:spPr bwMode="auto">
          <a:xfrm>
            <a:off x="1368425" y="3986213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936048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latin typeface="Bookman Old Style" pitchFamily="18" charset="0"/>
              </a:rPr>
              <a:t>Doba husitská</a:t>
            </a:r>
            <a:endParaRPr lang="cs-CZ" dirty="0">
              <a:latin typeface="Bookman Old Style" pitchFamily="18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5000" dirty="0" smtClean="0">
                <a:solidFill>
                  <a:srgbClr val="FF0000"/>
                </a:solidFill>
                <a:latin typeface="Bookman Old Style" pitchFamily="18" charset="0"/>
              </a:rPr>
              <a:t>Mistr Jan Hus</a:t>
            </a:r>
            <a:endParaRPr lang="cs-CZ" sz="5000" dirty="0">
              <a:solidFill>
                <a:srgbClr val="FF0000"/>
              </a:solidFill>
              <a:latin typeface="Bookman Old Style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842211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260648"/>
            <a:ext cx="8229600" cy="1143000"/>
          </a:xfrm>
        </p:spPr>
        <p:txBody>
          <a:bodyPr/>
          <a:lstStyle/>
          <a:p>
            <a:pPr algn="l"/>
            <a:r>
              <a:rPr lang="cs-CZ" dirty="0" smtClean="0"/>
              <a:t>Mistr Jan Hus</a:t>
            </a:r>
            <a:endParaRPr lang="cs-CZ" dirty="0"/>
          </a:p>
        </p:txBody>
      </p:sp>
      <p:pic>
        <p:nvPicPr>
          <p:cNvPr id="1028" name="Picture 4" descr="C:\Users\ntb\AppData\Local\Microsoft\Windows\Temporary Internet Files\Content.IE5\5ODX83DY\MC900441376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38411" y="116632"/>
            <a:ext cx="7132240" cy="71322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3419872" y="2054901"/>
            <a:ext cx="3672408" cy="240065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000" dirty="0" smtClean="0">
                <a:latin typeface="Bookman Old Style" pitchFamily="18" charset="0"/>
              </a:rPr>
              <a:t>V učebnici na </a:t>
            </a:r>
          </a:p>
          <a:p>
            <a:pPr algn="ctr"/>
            <a:r>
              <a:rPr lang="cs-CZ" sz="3000" dirty="0" smtClean="0">
                <a:latin typeface="Bookman Old Style" pitchFamily="18" charset="0"/>
              </a:rPr>
              <a:t>str. 104-105 si pečlivě prostuduj text o Janu Husovi</a:t>
            </a:r>
            <a:endParaRPr lang="cs-CZ" sz="3000" dirty="0">
              <a:latin typeface="Bookman Old Style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6853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260648"/>
            <a:ext cx="8229600" cy="1143000"/>
          </a:xfrm>
        </p:spPr>
        <p:txBody>
          <a:bodyPr/>
          <a:lstStyle/>
          <a:p>
            <a:pPr algn="l"/>
            <a:r>
              <a:rPr lang="cs-CZ" dirty="0" smtClean="0"/>
              <a:t>Mistr Jan Hus</a:t>
            </a:r>
            <a:endParaRPr lang="cs-CZ" dirty="0"/>
          </a:p>
        </p:txBody>
      </p:sp>
      <p:pic>
        <p:nvPicPr>
          <p:cNvPr id="1028" name="Picture 4" descr="C:\Users\ntb\AppData\Local\Microsoft\Windows\Temporary Internet Files\Content.IE5\5ODX83DY\MC900441376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38411" y="116632"/>
            <a:ext cx="7132240" cy="71322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3419872" y="1916832"/>
            <a:ext cx="3672408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000" dirty="0" smtClean="0">
                <a:latin typeface="Bookman Old Style" pitchFamily="18" charset="0"/>
              </a:rPr>
              <a:t>1. Jsem jeden z nejvýznamnějších kritiků církve, univerzitní mistr a později rektor univerzity. Které?</a:t>
            </a:r>
            <a:endParaRPr lang="cs-CZ" sz="3000" dirty="0">
              <a:latin typeface="Bookman Old Style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873473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260648"/>
            <a:ext cx="8229600" cy="1143000"/>
          </a:xfrm>
        </p:spPr>
        <p:txBody>
          <a:bodyPr/>
          <a:lstStyle/>
          <a:p>
            <a:pPr algn="l"/>
            <a:r>
              <a:rPr lang="cs-CZ" dirty="0" smtClean="0"/>
              <a:t>Mistr Jan Hus</a:t>
            </a:r>
            <a:endParaRPr lang="cs-CZ" dirty="0"/>
          </a:p>
        </p:txBody>
      </p:sp>
      <p:pic>
        <p:nvPicPr>
          <p:cNvPr id="1028" name="Picture 4" descr="C:\Users\ntb\AppData\Local\Microsoft\Windows\Temporary Internet Files\Content.IE5\5ODX83DY\MC900441376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38411" y="116632"/>
            <a:ext cx="7132240" cy="71322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3457073" y="2420888"/>
            <a:ext cx="3672408" cy="16312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5000" dirty="0" smtClean="0">
                <a:latin typeface="Bookman Old Style" pitchFamily="18" charset="0"/>
              </a:rPr>
              <a:t>1. Karlovy univerzity</a:t>
            </a:r>
            <a:endParaRPr lang="cs-CZ" sz="5000" dirty="0">
              <a:latin typeface="Bookman Old Style" pitchFamily="18" charset="0"/>
            </a:endParaRPr>
          </a:p>
        </p:txBody>
      </p:sp>
      <p:pic>
        <p:nvPicPr>
          <p:cNvPr id="3074" name="Picture 2" descr="C:\Users\ntb\AppData\Local\Microsoft\Windows\Temporary Internet Files\Content.IE5\5ODX83DY\MC90043007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38726" y="4869160"/>
            <a:ext cx="1431925" cy="18383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423248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260648"/>
            <a:ext cx="8229600" cy="1143000"/>
          </a:xfrm>
        </p:spPr>
        <p:txBody>
          <a:bodyPr/>
          <a:lstStyle/>
          <a:p>
            <a:pPr algn="l"/>
            <a:r>
              <a:rPr lang="cs-CZ" dirty="0" smtClean="0"/>
              <a:t>Mistr Jan Hus</a:t>
            </a:r>
            <a:endParaRPr lang="cs-CZ" dirty="0"/>
          </a:p>
        </p:txBody>
      </p:sp>
      <p:pic>
        <p:nvPicPr>
          <p:cNvPr id="1028" name="Picture 4" descr="C:\Users\ntb\AppData\Local\Microsoft\Windows\Temporary Internet Files\Content.IE5\5ODX83DY\MC900441376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43175" y="116632"/>
            <a:ext cx="7992888" cy="71322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3131840" y="1916832"/>
            <a:ext cx="4392488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000" dirty="0" smtClean="0">
                <a:latin typeface="Bookman Old Style" pitchFamily="18" charset="0"/>
              </a:rPr>
              <a:t>2. Byl jsem výborným řečníkem, a tak do kaple, kde jsem působil, přicházely tisíce lidí. Jak se jmenovala kaple?</a:t>
            </a:r>
            <a:endParaRPr lang="cs-CZ" sz="3000" dirty="0">
              <a:latin typeface="Bookman Old Style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914102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260648"/>
            <a:ext cx="8229600" cy="1143000"/>
          </a:xfrm>
        </p:spPr>
        <p:txBody>
          <a:bodyPr/>
          <a:lstStyle/>
          <a:p>
            <a:pPr algn="l"/>
            <a:r>
              <a:rPr lang="cs-CZ" dirty="0" smtClean="0"/>
              <a:t>Mistr Jan Hus</a:t>
            </a:r>
            <a:endParaRPr lang="cs-CZ" dirty="0"/>
          </a:p>
        </p:txBody>
      </p:sp>
      <p:pic>
        <p:nvPicPr>
          <p:cNvPr id="1028" name="Picture 4" descr="C:\Users\ntb\AppData\Local\Microsoft\Windows\Temporary Internet Files\Content.IE5\5ODX83DY\MC900441376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38411" y="116632"/>
            <a:ext cx="7132240" cy="71322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2987824" y="2636912"/>
            <a:ext cx="4643320" cy="16312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5000" dirty="0" smtClean="0">
                <a:latin typeface="Bookman Old Style" pitchFamily="18" charset="0"/>
              </a:rPr>
              <a:t>2. Betlémská kaple</a:t>
            </a:r>
            <a:endParaRPr lang="cs-CZ" sz="5000" dirty="0">
              <a:latin typeface="Bookman Old Style" pitchFamily="18" charset="0"/>
            </a:endParaRPr>
          </a:p>
        </p:txBody>
      </p:sp>
      <p:pic>
        <p:nvPicPr>
          <p:cNvPr id="3074" name="Picture 2" descr="C:\Users\ntb\AppData\Local\Microsoft\Windows\Temporary Internet Files\Content.IE5\5ODX83DY\MC90043007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38726" y="4869160"/>
            <a:ext cx="1431925" cy="18383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404241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260648"/>
            <a:ext cx="8229600" cy="1143000"/>
          </a:xfrm>
        </p:spPr>
        <p:txBody>
          <a:bodyPr/>
          <a:lstStyle/>
          <a:p>
            <a:pPr algn="l"/>
            <a:r>
              <a:rPr lang="cs-CZ" dirty="0" smtClean="0"/>
              <a:t>Mistr Jan Hus</a:t>
            </a:r>
            <a:endParaRPr lang="cs-CZ" dirty="0"/>
          </a:p>
        </p:txBody>
      </p:sp>
      <p:pic>
        <p:nvPicPr>
          <p:cNvPr id="1028" name="Picture 4" descr="C:\Users\ntb\AppData\Local\Microsoft\Windows\Temporary Internet Files\Content.IE5\5ODX83DY\MC900441376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43175" y="116632"/>
            <a:ext cx="7992888" cy="71322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3122462" y="1556792"/>
            <a:ext cx="4392488" cy="33239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000" dirty="0" smtClean="0">
                <a:latin typeface="Bookman Old Style" pitchFamily="18" charset="0"/>
              </a:rPr>
              <a:t>3. Veřejně jsem kritizoval papeže a nešvary v církvi, k čemuž byla zapotřebí odvaha, ale já měl podporu a ochranu od krále. Jakého?</a:t>
            </a:r>
            <a:endParaRPr lang="cs-CZ" sz="3000" dirty="0">
              <a:latin typeface="Bookman Old Style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649272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260648"/>
            <a:ext cx="8229600" cy="1143000"/>
          </a:xfrm>
        </p:spPr>
        <p:txBody>
          <a:bodyPr/>
          <a:lstStyle/>
          <a:p>
            <a:pPr algn="l"/>
            <a:r>
              <a:rPr lang="cs-CZ" dirty="0" smtClean="0"/>
              <a:t>Mistr Jan Hus</a:t>
            </a:r>
            <a:endParaRPr lang="cs-CZ" dirty="0"/>
          </a:p>
        </p:txBody>
      </p:sp>
      <p:pic>
        <p:nvPicPr>
          <p:cNvPr id="1028" name="Picture 4" descr="C:\Users\ntb\AppData\Local\Microsoft\Windows\Temporary Internet Files\Content.IE5\5ODX83DY\MC900441376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38411" y="116632"/>
            <a:ext cx="7132240" cy="71322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2987824" y="2636912"/>
            <a:ext cx="4643320" cy="8617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5000" dirty="0" smtClean="0">
                <a:latin typeface="Bookman Old Style" pitchFamily="18" charset="0"/>
              </a:rPr>
              <a:t>3. Václav IV.</a:t>
            </a:r>
            <a:endParaRPr lang="cs-CZ" sz="5000" dirty="0">
              <a:latin typeface="Bookman Old Style" pitchFamily="18" charset="0"/>
            </a:endParaRPr>
          </a:p>
        </p:txBody>
      </p:sp>
      <p:pic>
        <p:nvPicPr>
          <p:cNvPr id="3074" name="Picture 2" descr="C:\Users\ntb\AppData\Local\Microsoft\Windows\Temporary Internet Files\Content.IE5\5ODX83DY\MC90043007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38726" y="4869160"/>
            <a:ext cx="1431925" cy="18383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295584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260648"/>
            <a:ext cx="8229600" cy="1143000"/>
          </a:xfrm>
        </p:spPr>
        <p:txBody>
          <a:bodyPr/>
          <a:lstStyle/>
          <a:p>
            <a:pPr algn="l"/>
            <a:r>
              <a:rPr lang="cs-CZ" dirty="0" smtClean="0"/>
              <a:t>Mistr Jan Hus</a:t>
            </a:r>
            <a:endParaRPr lang="cs-CZ" dirty="0"/>
          </a:p>
        </p:txBody>
      </p:sp>
      <p:pic>
        <p:nvPicPr>
          <p:cNvPr id="1028" name="Picture 4" descr="C:\Users\ntb\AppData\Local\Microsoft\Windows\Temporary Internet Files\Content.IE5\5ODX83DY\MC900441376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260648"/>
            <a:ext cx="8568952" cy="71322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3128084" y="1412776"/>
            <a:ext cx="4023070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Bookman Old Style" pitchFamily="18" charset="0"/>
              </a:rPr>
              <a:t>4. Od roku 1412 </a:t>
            </a:r>
          </a:p>
          <a:p>
            <a:pPr algn="ctr"/>
            <a:r>
              <a:rPr lang="cs-CZ" sz="2800" dirty="0" smtClean="0">
                <a:latin typeface="Bookman Old Style" pitchFamily="18" charset="0"/>
              </a:rPr>
              <a:t>jsem kritizoval prodej odpustků, čímž jsem krále proti sobě popudil. Současně jsem od papeže měl zákaz vykonávat činnost. Jakou?</a:t>
            </a:r>
            <a:endParaRPr lang="cs-CZ" sz="2800" dirty="0">
              <a:latin typeface="Bookman Old Style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571266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260648"/>
            <a:ext cx="8229600" cy="1143000"/>
          </a:xfrm>
        </p:spPr>
        <p:txBody>
          <a:bodyPr/>
          <a:lstStyle/>
          <a:p>
            <a:pPr algn="l"/>
            <a:r>
              <a:rPr lang="cs-CZ" dirty="0" smtClean="0"/>
              <a:t>Mistr Jan Hus</a:t>
            </a:r>
            <a:endParaRPr lang="cs-CZ" dirty="0"/>
          </a:p>
        </p:txBody>
      </p:sp>
      <p:pic>
        <p:nvPicPr>
          <p:cNvPr id="1028" name="Picture 4" descr="C:\Users\ntb\AppData\Local\Microsoft\Windows\Temporary Internet Files\Content.IE5\5ODX83DY\MC900441376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38411" y="116632"/>
            <a:ext cx="7132240" cy="71322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2987824" y="2132856"/>
            <a:ext cx="4643320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500" dirty="0" smtClean="0">
                <a:latin typeface="Bookman Old Style" pitchFamily="18" charset="0"/>
              </a:rPr>
              <a:t>4. Vykonávat bohoslužby v Praze, křty, svatby a pohřby.</a:t>
            </a:r>
            <a:endParaRPr lang="cs-CZ" sz="3500" dirty="0">
              <a:latin typeface="Bookman Old Style" pitchFamily="18" charset="0"/>
            </a:endParaRPr>
          </a:p>
        </p:txBody>
      </p:sp>
      <p:pic>
        <p:nvPicPr>
          <p:cNvPr id="3074" name="Picture 2" descr="C:\Users\ntb\AppData\Local\Microsoft\Windows\Temporary Internet Files\Content.IE5\5ODX83DY\MC90043007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38726" y="4869160"/>
            <a:ext cx="1431925" cy="18383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772747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260648"/>
            <a:ext cx="8229600" cy="1143000"/>
          </a:xfrm>
        </p:spPr>
        <p:txBody>
          <a:bodyPr/>
          <a:lstStyle/>
          <a:p>
            <a:pPr algn="l"/>
            <a:r>
              <a:rPr lang="cs-CZ" dirty="0" smtClean="0"/>
              <a:t>Mistr Jan Hus</a:t>
            </a:r>
            <a:endParaRPr lang="cs-CZ" dirty="0"/>
          </a:p>
        </p:txBody>
      </p:sp>
      <p:pic>
        <p:nvPicPr>
          <p:cNvPr id="1028" name="Picture 4" descr="C:\Users\ntb\AppData\Local\Microsoft\Windows\Temporary Internet Files\Content.IE5\5ODX83DY\MC900441376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260648"/>
            <a:ext cx="8568952" cy="71322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3128084" y="2320717"/>
            <a:ext cx="4023070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>
                <a:latin typeface="Bookman Old Style" pitchFamily="18" charset="0"/>
              </a:rPr>
              <a:t>5. Roku 1414 jsem dostal pozvání na koncil, abych obhájil své názory. Kam?</a:t>
            </a:r>
            <a:endParaRPr lang="cs-CZ" sz="2800" dirty="0">
              <a:latin typeface="Bookman Old Style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89556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260648"/>
            <a:ext cx="8229600" cy="1143000"/>
          </a:xfrm>
        </p:spPr>
        <p:txBody>
          <a:bodyPr/>
          <a:lstStyle/>
          <a:p>
            <a:pPr algn="l"/>
            <a:r>
              <a:rPr lang="cs-CZ" dirty="0" smtClean="0"/>
              <a:t>Mistr Jan Hus</a:t>
            </a:r>
            <a:endParaRPr lang="cs-CZ" dirty="0"/>
          </a:p>
        </p:txBody>
      </p:sp>
      <p:pic>
        <p:nvPicPr>
          <p:cNvPr id="1028" name="Picture 4" descr="C:\Users\ntb\AppData\Local\Microsoft\Windows\Temporary Internet Files\Content.IE5\5ODX83DY\MC900441376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38411" y="116632"/>
            <a:ext cx="7132240" cy="71322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2987824" y="2636912"/>
            <a:ext cx="4643320" cy="8617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5000" dirty="0" smtClean="0">
                <a:latin typeface="Bookman Old Style" pitchFamily="18" charset="0"/>
              </a:rPr>
              <a:t>5. Kostnice</a:t>
            </a:r>
            <a:endParaRPr lang="cs-CZ" sz="5000" dirty="0">
              <a:latin typeface="Bookman Old Style" pitchFamily="18" charset="0"/>
            </a:endParaRPr>
          </a:p>
        </p:txBody>
      </p:sp>
      <p:pic>
        <p:nvPicPr>
          <p:cNvPr id="3074" name="Picture 2" descr="C:\Users\ntb\AppData\Local\Microsoft\Windows\Temporary Internet Files\Content.IE5\5ODX83DY\MC90043007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38726" y="4869160"/>
            <a:ext cx="1431925" cy="18383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23797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260648"/>
            <a:ext cx="8229600" cy="1143000"/>
          </a:xfrm>
        </p:spPr>
        <p:txBody>
          <a:bodyPr/>
          <a:lstStyle/>
          <a:p>
            <a:pPr algn="l"/>
            <a:r>
              <a:rPr lang="cs-CZ" dirty="0" smtClean="0"/>
              <a:t>Mistr Jan Hus</a:t>
            </a:r>
            <a:endParaRPr lang="cs-CZ" dirty="0"/>
          </a:p>
        </p:txBody>
      </p:sp>
      <p:pic>
        <p:nvPicPr>
          <p:cNvPr id="1028" name="Picture 4" descr="C:\Users\ntb\AppData\Local\Microsoft\Windows\Temporary Internet Files\Content.IE5\5ODX83DY\MC900441376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260648"/>
            <a:ext cx="8568952" cy="71322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3134580" y="2060848"/>
            <a:ext cx="4023070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>
                <a:latin typeface="Bookman Old Style" pitchFamily="18" charset="0"/>
              </a:rPr>
              <a:t>6. Na koncilu jsem neměl možnost své učení obhájit, bylo mi dovoleno odpovídat pouze ………. na kladené otázky.</a:t>
            </a:r>
            <a:endParaRPr lang="cs-CZ" sz="2800" dirty="0">
              <a:latin typeface="Bookman Old Style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398024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260648"/>
            <a:ext cx="8229600" cy="1143000"/>
          </a:xfrm>
        </p:spPr>
        <p:txBody>
          <a:bodyPr/>
          <a:lstStyle/>
          <a:p>
            <a:pPr algn="l"/>
            <a:r>
              <a:rPr lang="cs-CZ" dirty="0" smtClean="0"/>
              <a:t>Mistr Jan Hus</a:t>
            </a:r>
            <a:endParaRPr lang="cs-CZ" dirty="0"/>
          </a:p>
        </p:txBody>
      </p:sp>
      <p:pic>
        <p:nvPicPr>
          <p:cNvPr id="1028" name="Picture 4" descr="C:\Users\ntb\AppData\Local\Microsoft\Windows\Temporary Internet Files\Content.IE5\5ODX83DY\MC900441376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38411" y="116632"/>
            <a:ext cx="7132240" cy="71322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2987824" y="2636912"/>
            <a:ext cx="4643320" cy="8617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5000" dirty="0" smtClean="0">
                <a:latin typeface="Bookman Old Style" pitchFamily="18" charset="0"/>
              </a:rPr>
              <a:t>6. ano </a:t>
            </a:r>
            <a:r>
              <a:rPr lang="cs-CZ" sz="4000" dirty="0" smtClean="0">
                <a:latin typeface="Bookman Old Style" pitchFamily="18" charset="0"/>
              </a:rPr>
              <a:t>nebo</a:t>
            </a:r>
            <a:r>
              <a:rPr lang="cs-CZ" sz="5000" dirty="0" smtClean="0">
                <a:latin typeface="Bookman Old Style" pitchFamily="18" charset="0"/>
              </a:rPr>
              <a:t> ne</a:t>
            </a:r>
            <a:endParaRPr lang="cs-CZ" sz="5000" dirty="0">
              <a:latin typeface="Bookman Old Style" pitchFamily="18" charset="0"/>
            </a:endParaRPr>
          </a:p>
        </p:txBody>
      </p:sp>
      <p:pic>
        <p:nvPicPr>
          <p:cNvPr id="3074" name="Picture 2" descr="C:\Users\ntb\AppData\Local\Microsoft\Windows\Temporary Internet Files\Content.IE5\5ODX83DY\MC90043007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38726" y="4869160"/>
            <a:ext cx="1431925" cy="18383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107156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260648"/>
            <a:ext cx="8229600" cy="1143000"/>
          </a:xfrm>
        </p:spPr>
        <p:txBody>
          <a:bodyPr/>
          <a:lstStyle/>
          <a:p>
            <a:pPr algn="l"/>
            <a:r>
              <a:rPr lang="cs-CZ" dirty="0" smtClean="0"/>
              <a:t>Mistr Jan Hus</a:t>
            </a:r>
            <a:endParaRPr lang="cs-CZ" dirty="0"/>
          </a:p>
        </p:txBody>
      </p:sp>
      <p:pic>
        <p:nvPicPr>
          <p:cNvPr id="1028" name="Picture 4" descr="C:\Users\ntb\AppData\Local\Microsoft\Windows\Temporary Internet Files\Content.IE5\5ODX83DY\MC900441376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260648"/>
            <a:ext cx="8568952" cy="71322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3134580" y="2060848"/>
            <a:ext cx="4023070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>
                <a:latin typeface="Bookman Old Style" pitchFamily="18" charset="0"/>
              </a:rPr>
              <a:t>7. Odvolal jsem své názory, přesto jsem byla prohlášen za kacíře.</a:t>
            </a:r>
          </a:p>
          <a:p>
            <a:pPr algn="ctr"/>
            <a:r>
              <a:rPr lang="cs-CZ" sz="2800" dirty="0" smtClean="0">
                <a:latin typeface="Bookman Old Style" pitchFamily="18" charset="0"/>
              </a:rPr>
              <a:t>Je to pravda?</a:t>
            </a:r>
            <a:endParaRPr lang="cs-CZ" sz="2800" dirty="0">
              <a:latin typeface="Bookman Old Style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960057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260648"/>
            <a:ext cx="8229600" cy="1143000"/>
          </a:xfrm>
        </p:spPr>
        <p:txBody>
          <a:bodyPr/>
          <a:lstStyle/>
          <a:p>
            <a:pPr algn="l"/>
            <a:r>
              <a:rPr lang="cs-CZ" dirty="0" smtClean="0"/>
              <a:t>Mistr Jan Hus</a:t>
            </a:r>
            <a:endParaRPr lang="cs-CZ" dirty="0"/>
          </a:p>
        </p:txBody>
      </p:sp>
      <p:pic>
        <p:nvPicPr>
          <p:cNvPr id="1028" name="Picture 4" descr="C:\Users\ntb\AppData\Local\Microsoft\Windows\Temporary Internet Files\Content.IE5\5ODX83DY\MC900441376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38411" y="116632"/>
            <a:ext cx="7132240" cy="71322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2987824" y="1484784"/>
            <a:ext cx="4643320" cy="31700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5000" dirty="0">
                <a:latin typeface="Bookman Old Style" pitchFamily="18" charset="0"/>
              </a:rPr>
              <a:t>7</a:t>
            </a:r>
            <a:r>
              <a:rPr lang="cs-CZ" sz="5000" dirty="0" smtClean="0">
                <a:latin typeface="Bookman Old Style" pitchFamily="18" charset="0"/>
              </a:rPr>
              <a:t>. Ne, své názory jsem odmítl odvolat.</a:t>
            </a:r>
            <a:endParaRPr lang="cs-CZ" sz="5000" dirty="0">
              <a:latin typeface="Bookman Old Style" pitchFamily="18" charset="0"/>
            </a:endParaRPr>
          </a:p>
        </p:txBody>
      </p:sp>
      <p:pic>
        <p:nvPicPr>
          <p:cNvPr id="3074" name="Picture 2" descr="C:\Users\ntb\AppData\Local\Microsoft\Windows\Temporary Internet Files\Content.IE5\5ODX83DY\MC90043007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38726" y="4869160"/>
            <a:ext cx="1431925" cy="18383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934375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260648"/>
            <a:ext cx="8229600" cy="1143000"/>
          </a:xfrm>
        </p:spPr>
        <p:txBody>
          <a:bodyPr/>
          <a:lstStyle/>
          <a:p>
            <a:pPr algn="l"/>
            <a:r>
              <a:rPr lang="cs-CZ" dirty="0" smtClean="0"/>
              <a:t>Mistr Jan Hus</a:t>
            </a:r>
            <a:endParaRPr lang="cs-CZ" dirty="0"/>
          </a:p>
        </p:txBody>
      </p:sp>
      <p:pic>
        <p:nvPicPr>
          <p:cNvPr id="1028" name="Picture 4" descr="C:\Users\ntb\AppData\Local\Microsoft\Windows\Temporary Internet Files\Content.IE5\5ODX83DY\MC900441376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260648"/>
            <a:ext cx="8568952" cy="71322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3134580" y="2060848"/>
            <a:ext cx="4023070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dirty="0" smtClean="0">
                <a:latin typeface="Bookman Old Style" pitchFamily="18" charset="0"/>
              </a:rPr>
              <a:t>8. Byl jsem upálen. Víš, kdy to bylo?</a:t>
            </a:r>
            <a:endParaRPr lang="cs-CZ" sz="4000" dirty="0">
              <a:latin typeface="Bookman Old Style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32491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260648"/>
            <a:ext cx="8229600" cy="1143000"/>
          </a:xfrm>
        </p:spPr>
        <p:txBody>
          <a:bodyPr/>
          <a:lstStyle/>
          <a:p>
            <a:pPr algn="l"/>
            <a:r>
              <a:rPr lang="cs-CZ" dirty="0" smtClean="0"/>
              <a:t>Mistr Jan Hus</a:t>
            </a:r>
            <a:endParaRPr lang="cs-CZ" dirty="0"/>
          </a:p>
        </p:txBody>
      </p:sp>
      <p:pic>
        <p:nvPicPr>
          <p:cNvPr id="1028" name="Picture 4" descr="C:\Users\ntb\AppData\Local\Microsoft\Windows\Temporary Internet Files\Content.IE5\5ODX83DY\MC900441376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38411" y="116632"/>
            <a:ext cx="7132240" cy="71322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3059832" y="1916832"/>
            <a:ext cx="4643320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500" dirty="0" smtClean="0">
                <a:latin typeface="Bookman Old Style" pitchFamily="18" charset="0"/>
              </a:rPr>
              <a:t>8. Byl jsem upálen </a:t>
            </a:r>
          </a:p>
          <a:p>
            <a:pPr algn="ctr"/>
            <a:r>
              <a:rPr lang="cs-CZ" sz="4500" dirty="0" smtClean="0">
                <a:latin typeface="Bookman Old Style" pitchFamily="18" charset="0"/>
              </a:rPr>
              <a:t>6. července 1415</a:t>
            </a:r>
            <a:endParaRPr lang="cs-CZ" sz="4500" dirty="0">
              <a:latin typeface="Bookman Old Style" pitchFamily="18" charset="0"/>
            </a:endParaRPr>
          </a:p>
        </p:txBody>
      </p:sp>
      <p:pic>
        <p:nvPicPr>
          <p:cNvPr id="3074" name="Picture 2" descr="C:\Users\ntb\AppData\Local\Microsoft\Windows\Temporary Internet Files\Content.IE5\5ODX83DY\MC90043007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38726" y="4869160"/>
            <a:ext cx="1431925" cy="18383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09897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Dějiny udatného </a:t>
            </a:r>
            <a:r>
              <a:rPr lang="cs-CZ" smtClean="0"/>
              <a:t>národa českého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212976"/>
            <a:ext cx="8229600" cy="2913187"/>
          </a:xfrm>
        </p:spPr>
        <p:txBody>
          <a:bodyPr>
            <a:normAutofit/>
          </a:bodyPr>
          <a:lstStyle/>
          <a:p>
            <a:pPr algn="ctr"/>
            <a:r>
              <a:rPr lang="cs-CZ" sz="5500" b="1" dirty="0" smtClean="0">
                <a:hlinkClick r:id="rId2"/>
              </a:rPr>
              <a:t>Jan Hus</a:t>
            </a:r>
            <a:endParaRPr lang="cs-CZ" sz="5500" b="1" dirty="0"/>
          </a:p>
        </p:txBody>
      </p:sp>
    </p:spTree>
    <p:extLst>
      <p:ext uri="{BB962C8B-B14F-4D97-AF65-F5344CB8AC3E}">
        <p14:creationId xmlns:p14="http://schemas.microsoft.com/office/powerpoint/2010/main" val="18734167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15603372"/>
              </p:ext>
            </p:extLst>
          </p:nvPr>
        </p:nvGraphicFramePr>
        <p:xfrm>
          <a:off x="683568" y="3233738"/>
          <a:ext cx="8136904" cy="1587802"/>
        </p:xfrm>
        <a:graphic>
          <a:graphicData uri="http://schemas.openxmlformats.org/drawingml/2006/table">
            <a:tbl>
              <a:tblPr firstRow="1" firstCol="1" bandRow="1"/>
              <a:tblGrid>
                <a:gridCol w="1527069"/>
                <a:gridCol w="145186"/>
                <a:gridCol w="6464649"/>
              </a:tblGrid>
              <a:tr h="483294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Použití zdroje</a:t>
                      </a:r>
                      <a:r>
                        <a:rPr lang="cs-CZ" sz="1400" b="1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r>
                        <a:rPr lang="cs-CZ" sz="1100" dirty="0" smtClean="0">
                          <a:effectLst/>
                        </a:rPr>
                        <a:t>VÁLKOVÁ, Veronika. </a:t>
                      </a:r>
                      <a:r>
                        <a:rPr lang="cs-CZ" sz="1100" i="1" dirty="0" smtClean="0">
                          <a:effectLst/>
                        </a:rPr>
                        <a:t>Dějepis 7, středověk a raný novověk</a:t>
                      </a:r>
                      <a:r>
                        <a:rPr lang="cs-CZ" sz="1100" dirty="0" smtClean="0">
                          <a:effectLst/>
                        </a:rPr>
                        <a:t>. Praha: SPN - pedagogické nakladatelství, 2009, ISBN 978-80-7235-373-6</a:t>
                      </a:r>
                      <a:endParaRPr lang="cs-CZ" sz="11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792088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Citace: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 smtClean="0">
                          <a:effectLst/>
                          <a:hlinkClick r:id="rId2"/>
                        </a:rPr>
                        <a:t>http://office.microsoft.com</a:t>
                      </a:r>
                      <a:endParaRPr lang="cs-CZ" sz="1100" dirty="0" smtClean="0">
                        <a:effectLst/>
                      </a:endParaRP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 smtClean="0">
                          <a:effectLst/>
                        </a:rPr>
                        <a:t>AUTOR NEUVEDEN. </a:t>
                      </a:r>
                      <a:r>
                        <a:rPr lang="cs-CZ" sz="1100" i="1" dirty="0" smtClean="0">
                          <a:effectLst/>
                        </a:rPr>
                        <a:t>Jan Hus</a:t>
                      </a:r>
                      <a:r>
                        <a:rPr lang="cs-CZ" sz="1100" dirty="0" smtClean="0">
                          <a:effectLst/>
                        </a:rPr>
                        <a:t> [online]. [cit. 3.1.2013]. Dostupný na WWW: http://www.youtube.com/watch?v=wFZ-Hrxb4oo </a:t>
                      </a: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Anotace: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  <p:pic>
        <p:nvPicPr>
          <p:cNvPr id="9218" name="Obrázek 0" descr="Popis: logo EU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59" y="548680"/>
            <a:ext cx="7920881" cy="847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17" name="obrázek 5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5674" y="2158008"/>
            <a:ext cx="2152650" cy="781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 3"/>
          <p:cNvSpPr>
            <a:spLocks noChangeArrowheads="1"/>
          </p:cNvSpPr>
          <p:nvPr/>
        </p:nvSpPr>
        <p:spPr bwMode="auto">
          <a:xfrm>
            <a:off x="1368425" y="3005138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4" name="Rectangle 4"/>
          <p:cNvSpPr>
            <a:spLocks noChangeArrowheads="1"/>
          </p:cNvSpPr>
          <p:nvPr/>
        </p:nvSpPr>
        <p:spPr bwMode="auto">
          <a:xfrm>
            <a:off x="611559" y="1556792"/>
            <a:ext cx="7920881" cy="8002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materi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 byl vytvořen 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 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mci projektu EU pen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ze 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kol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ho programu Vzděl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pro konkurenceschopnost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5" name="Rectangle 5"/>
          <p:cNvSpPr>
            <a:spLocks noChangeArrowheads="1"/>
          </p:cNvSpPr>
          <p:nvPr/>
        </p:nvSpPr>
        <p:spPr bwMode="auto">
          <a:xfrm>
            <a:off x="1368425" y="4767263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085807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1442</TotalTime>
  <Words>388</Words>
  <Application>Microsoft Office PowerPoint</Application>
  <PresentationFormat>Předvádění na obrazovce (4:3)</PresentationFormat>
  <Paragraphs>76</Paragraphs>
  <Slides>21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21</vt:i4>
      </vt:variant>
    </vt:vector>
  </HeadingPairs>
  <TitlesOfParts>
    <vt:vector size="22" baseType="lpstr">
      <vt:lpstr>Motiv systému Office</vt:lpstr>
      <vt:lpstr>Prezentace aplikace PowerPoint</vt:lpstr>
      <vt:lpstr>Doba husitská</vt:lpstr>
      <vt:lpstr>Mistr Jan Hus</vt:lpstr>
      <vt:lpstr>Mistr Jan Hus</vt:lpstr>
      <vt:lpstr>Mistr Jan Hus</vt:lpstr>
      <vt:lpstr>Mistr Jan Hus</vt:lpstr>
      <vt:lpstr>Mistr Jan Hus</vt:lpstr>
      <vt:lpstr>Mistr Jan Hus</vt:lpstr>
      <vt:lpstr>Mistr Jan Hus</vt:lpstr>
      <vt:lpstr>Mistr Jan Hus</vt:lpstr>
      <vt:lpstr>Mistr Jan Hus</vt:lpstr>
      <vt:lpstr>Mistr Jan Hus</vt:lpstr>
      <vt:lpstr>Mistr Jan Hus</vt:lpstr>
      <vt:lpstr>Mistr Jan Hus</vt:lpstr>
      <vt:lpstr>Mistr Jan Hus</vt:lpstr>
      <vt:lpstr>Mistr Jan Hus</vt:lpstr>
      <vt:lpstr>Mistr Jan Hus</vt:lpstr>
      <vt:lpstr>Mistr Jan Hus</vt:lpstr>
      <vt:lpstr>Mistr Jan Hus</vt:lpstr>
      <vt:lpstr>Dějiny udatného národa českého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administrator</dc:creator>
  <cp:lastModifiedBy>ntb</cp:lastModifiedBy>
  <cp:revision>85</cp:revision>
  <dcterms:created xsi:type="dcterms:W3CDTF">2012-04-04T05:08:45Z</dcterms:created>
  <dcterms:modified xsi:type="dcterms:W3CDTF">2013-01-04T08:46:58Z</dcterms:modified>
</cp:coreProperties>
</file>