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11" r:id="rId4"/>
    <p:sldId id="316" r:id="rId5"/>
    <p:sldId id="317" r:id="rId6"/>
    <p:sldId id="322" r:id="rId7"/>
    <p:sldId id="323" r:id="rId8"/>
    <p:sldId id="324" r:id="rId9"/>
    <p:sldId id="318" r:id="rId10"/>
    <p:sldId id="335" r:id="rId11"/>
    <p:sldId id="334" r:id="rId12"/>
    <p:sldId id="325" r:id="rId13"/>
    <p:sldId id="326" r:id="rId14"/>
    <p:sldId id="314" r:id="rId15"/>
    <p:sldId id="327" r:id="rId16"/>
    <p:sldId id="333" r:id="rId17"/>
    <p:sldId id="328" r:id="rId18"/>
    <p:sldId id="329" r:id="rId19"/>
    <p:sldId id="330" r:id="rId20"/>
    <p:sldId id="336" r:id="rId21"/>
    <p:sldId id="331" r:id="rId22"/>
    <p:sldId id="332" r:id="rId23"/>
    <p:sldId id="337" r:id="rId24"/>
    <p:sldId id="301" r:id="rId25"/>
    <p:sldId id="30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7Fq9brpyyU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Ni-dCTJkxc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3lWl0hUjLLU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62616367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VY_32_INOVACE_11A_15_Husité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průběh husitských válek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30.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3. 2012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závěrečnému přehlednému zopakování. Obrazový a zvukový materiál slouží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ke konkrétnější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představě o období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husitských válek.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3166120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>Husité a průběh husitských válek</a:t>
            </a:r>
            <a:endParaRPr lang="cs-CZ" dirty="0"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81615"/>
            <a:ext cx="3486150" cy="545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Husité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husité – stoupenci Husa, byli považováni za kacíře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Husité = kališníci</a:t>
            </a:r>
            <a:endParaRPr lang="cs-CZ" sz="25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symbol husitů – kalich</a:t>
            </a:r>
          </a:p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požadavky husitů </a:t>
            </a:r>
            <a:r>
              <a:rPr lang="cs-CZ" sz="2500" dirty="0" smtClean="0">
                <a:latin typeface="Bookman Old Style" pitchFamily="18" charset="0"/>
              </a:rPr>
              <a:t>= čtyři </a:t>
            </a:r>
            <a:r>
              <a:rPr lang="cs-CZ" sz="2500" dirty="0" smtClean="0">
                <a:latin typeface="Bookman Old Style" pitchFamily="18" charset="0"/>
              </a:rPr>
              <a:t>pražské artikuly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11593"/>
            <a:ext cx="2275063" cy="3201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čtyři pražské artikuly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3000" dirty="0" smtClean="0">
                <a:latin typeface="Bookman Old Style" pitchFamily="18" charset="0"/>
              </a:rPr>
              <a:t>svobodné kázání a výklad Bible</a:t>
            </a:r>
          </a:p>
          <a:p>
            <a:pPr algn="just">
              <a:lnSpc>
                <a:spcPct val="220000"/>
              </a:lnSpc>
            </a:pPr>
            <a:r>
              <a:rPr lang="cs-CZ" sz="3000" dirty="0" smtClean="0">
                <a:latin typeface="Bookman Old Style" pitchFamily="18" charset="0"/>
              </a:rPr>
              <a:t>přijímání pod obojí</a:t>
            </a:r>
          </a:p>
          <a:p>
            <a:pPr algn="just">
              <a:lnSpc>
                <a:spcPct val="220000"/>
              </a:lnSpc>
            </a:pPr>
            <a:r>
              <a:rPr lang="cs-CZ" sz="3000" dirty="0">
                <a:latin typeface="Bookman Old Style" pitchFamily="18" charset="0"/>
              </a:rPr>
              <a:t>zákaz světské moci kněží</a:t>
            </a:r>
          </a:p>
          <a:p>
            <a:pPr algn="just">
              <a:lnSpc>
                <a:spcPct val="220000"/>
              </a:lnSpc>
            </a:pPr>
            <a:r>
              <a:rPr lang="cs-CZ" sz="3000" dirty="0" smtClean="0">
                <a:latin typeface="Bookman Old Style" pitchFamily="18" charset="0"/>
              </a:rPr>
              <a:t>obecné trestání smrtelných hříchů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72400"/>
            <a:ext cx="2189316" cy="3826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271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Husité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umírnění husité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cs-CZ" sz="21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86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Husité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umírnění husité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radikální husité</a:t>
            </a:r>
          </a:p>
        </p:txBody>
      </p:sp>
    </p:spTree>
    <p:extLst>
      <p:ext uri="{BB962C8B-B14F-4D97-AF65-F5344CB8AC3E}">
        <p14:creationId xmlns:p14="http://schemas.microsoft.com/office/powerpoint/2010/main" xmlns="" val="57956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Husité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umírnění husité</a:t>
            </a:r>
          </a:p>
          <a:p>
            <a:pPr lvl="1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požadovali pouze povolení přijímání pod obojí pro ty, kdo o to stojí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radikální husité</a:t>
            </a:r>
          </a:p>
        </p:txBody>
      </p:sp>
    </p:spTree>
    <p:extLst>
      <p:ext uri="{BB962C8B-B14F-4D97-AF65-F5344CB8AC3E}">
        <p14:creationId xmlns:p14="http://schemas.microsoft.com/office/powerpoint/2010/main" xmlns="" val="57956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Husité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500" dirty="0" smtClean="0">
                <a:latin typeface="Bookman Old Style" pitchFamily="18" charset="0"/>
              </a:rPr>
              <a:t>umírnění husité</a:t>
            </a:r>
          </a:p>
          <a:p>
            <a:pPr lvl="1">
              <a:lnSpc>
                <a:spcPct val="220000"/>
              </a:lnSpc>
            </a:pPr>
            <a:r>
              <a:rPr lang="cs-CZ" sz="2100" dirty="0" smtClean="0">
                <a:latin typeface="Bookman Old Style" pitchFamily="18" charset="0"/>
              </a:rPr>
              <a:t>požadovali pouze povolení přijímání pod obojí pro ty, kdo o to stojí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radikální husité</a:t>
            </a:r>
          </a:p>
          <a:p>
            <a:pPr lvl="1">
              <a:lnSpc>
                <a:spcPct val="200000"/>
              </a:lnSpc>
            </a:pPr>
            <a:r>
              <a:rPr lang="cs-CZ" sz="2100" dirty="0" smtClean="0">
                <a:latin typeface="Bookman Old Style" pitchFamily="18" charset="0"/>
              </a:rPr>
              <a:t>trvali na prosazení všech čtyř článků pro všechny, třeba i s tvrdým donucením</a:t>
            </a:r>
            <a:endParaRPr lang="cs-CZ" sz="21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786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táborité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600" dirty="0" smtClean="0">
                <a:latin typeface="Bookman Old Style" pitchFamily="18" charset="0"/>
              </a:rPr>
              <a:t>radikální husité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latin typeface="Bookman Old Style" pitchFamily="18" charset="0"/>
              </a:rPr>
              <a:t>město Tábor, založené roku 1420 u Sezimova Ústí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latin typeface="Bookman Old Style" pitchFamily="18" charset="0"/>
              </a:rPr>
              <a:t>pokus žít bez soukromého majetku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latin typeface="Bookman Old Style" pitchFamily="18" charset="0"/>
              </a:rPr>
              <a:t>hejtmané – velitelé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latin typeface="Bookman Old Style" pitchFamily="18" charset="0"/>
              </a:rPr>
              <a:t>Jan Žižka z Trocnova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latin typeface="Bookman Old Style" pitchFamily="18" charset="0"/>
              </a:rPr>
              <a:t>výborní bojovníci, plenění klášterů</a:t>
            </a: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  <a:p>
            <a:pPr algn="just">
              <a:lnSpc>
                <a:spcPct val="220000"/>
              </a:lnSpc>
            </a:pPr>
            <a:endParaRPr lang="cs-CZ" sz="25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339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2420888"/>
            <a:ext cx="3168352" cy="11430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Jan Žižka z Trocnova </a:t>
            </a:r>
            <a:endParaRPr lang="cs-CZ" sz="60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4896544" cy="6146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1230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276872"/>
            <a:ext cx="2890664" cy="1143000"/>
          </a:xfrm>
        </p:spPr>
        <p:txBody>
          <a:bodyPr>
            <a:noAutofit/>
          </a:bodyPr>
          <a:lstStyle/>
          <a:p>
            <a:r>
              <a:rPr lang="cs-CZ" sz="5000" b="1" dirty="0"/>
              <a:t>Boj husitů s křižáky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4664"/>
            <a:ext cx="4608512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366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7077472" cy="1143000"/>
          </a:xfrm>
        </p:spPr>
        <p:txBody>
          <a:bodyPr/>
          <a:lstStyle/>
          <a:p>
            <a:pPr algn="l"/>
            <a:r>
              <a:rPr lang="cs-CZ" dirty="0" smtClean="0"/>
              <a:t>     Husitské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08104" y="1165520"/>
            <a:ext cx="3466728" cy="52894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Řemdih – jedna z nejobávanějších husitských zbraní – okovaná koule na dlouhém řetěze přikovaná k dřevěné násadě; někdy se nazývala prostě </a:t>
            </a:r>
            <a:r>
              <a:rPr lang="cs-CZ" i="1" dirty="0" smtClean="0"/>
              <a:t>koule na řetěze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43000"/>
            <a:ext cx="4752528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669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Husitský chorál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3849291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hlinkClick r:id="rId3"/>
              </a:rPr>
              <a:t>Ktož sú boží bojovníci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49577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Průběh husitských válek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704856" cy="4608512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Nové město pražské – hodně přívrženců husitů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1419 Václav IV. dosazení protihusitských konšelů na radnici – pokus o řešení situace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první defenestrace – počátek hus. válek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smrt Václava IV.</a:t>
            </a:r>
          </a:p>
        </p:txBody>
      </p:sp>
    </p:spTree>
    <p:extLst>
      <p:ext uri="{BB962C8B-B14F-4D97-AF65-F5344CB8AC3E}">
        <p14:creationId xmlns:p14="http://schemas.microsoft.com/office/powerpoint/2010/main" xmlns="" val="20175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Průběh husitských válek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704856" cy="4608512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nástupce Zikmund Lucemburský – mladší bratr Václava IV. - pro husity nepřijatelný král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1420 křížová výprava proti Čechům – v čele Zikmund</a:t>
            </a:r>
          </a:p>
          <a:p>
            <a:pPr algn="just">
              <a:lnSpc>
                <a:spcPct val="220000"/>
              </a:lnSpc>
            </a:pPr>
            <a:r>
              <a:rPr lang="cs-CZ" sz="2400" dirty="0" smtClean="0">
                <a:latin typeface="Bookman Old Style" pitchFamily="18" charset="0"/>
              </a:rPr>
              <a:t>bitva na hoře Vítkově – Zikmund poražen</a:t>
            </a:r>
          </a:p>
          <a:p>
            <a:pPr algn="just">
              <a:lnSpc>
                <a:spcPct val="220000"/>
              </a:lnSpc>
            </a:pPr>
            <a:endParaRPr lang="cs-CZ" sz="24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493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</a:t>
            </a:r>
            <a:r>
              <a:rPr lang="cs-CZ" dirty="0"/>
              <a:t>na vrchu Vítkově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842" y="1340768"/>
            <a:ext cx="7920880" cy="482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125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Průběh husitských válek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704856" cy="460851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 smtClean="0">
                <a:latin typeface="Bookman Old Style" pitchFamily="18" charset="0"/>
              </a:rPr>
              <a:t>Zikmund se nechal korunovat českým králem, ale české země opustil</a:t>
            </a:r>
          </a:p>
          <a:p>
            <a:pPr algn="just">
              <a:lnSpc>
                <a:spcPct val="150000"/>
              </a:lnSpc>
            </a:pPr>
            <a:r>
              <a:rPr lang="cs-CZ" sz="2400" dirty="0" smtClean="0">
                <a:latin typeface="Bookman Old Style" pitchFamily="18" charset="0"/>
              </a:rPr>
              <a:t>1421 zemský sněm v Čáslavi – zástupci šlechty i měst</a:t>
            </a:r>
          </a:p>
          <a:p>
            <a:pPr lvl="1" algn="just">
              <a:lnSpc>
                <a:spcPct val="150000"/>
              </a:lnSpc>
            </a:pPr>
            <a:r>
              <a:rPr lang="cs-CZ" sz="2000" dirty="0" smtClean="0">
                <a:latin typeface="Bookman Old Style" pitchFamily="18" charset="0"/>
              </a:rPr>
              <a:t>Zikmundova korunovace prohlášena za neplatnou</a:t>
            </a:r>
          </a:p>
          <a:p>
            <a:pPr lvl="1" algn="just">
              <a:lnSpc>
                <a:spcPct val="150000"/>
              </a:lnSpc>
            </a:pPr>
            <a:r>
              <a:rPr lang="cs-CZ" sz="2000" dirty="0" smtClean="0">
                <a:latin typeface="Bookman Old Style" pitchFamily="18" charset="0"/>
              </a:rPr>
              <a:t>ustanovena dočasná vláda</a:t>
            </a:r>
          </a:p>
          <a:p>
            <a:pPr lvl="1" algn="just">
              <a:lnSpc>
                <a:spcPct val="150000"/>
              </a:lnSpc>
            </a:pPr>
            <a:r>
              <a:rPr lang="cs-CZ" sz="2000" dirty="0" smtClean="0">
                <a:latin typeface="Bookman Old Style" pitchFamily="18" charset="0"/>
              </a:rPr>
              <a:t>čtyři pražské artikuly – prohlášeny za zákon</a:t>
            </a:r>
          </a:p>
        </p:txBody>
      </p:sp>
    </p:spTree>
    <p:extLst>
      <p:ext uri="{BB962C8B-B14F-4D97-AF65-F5344CB8AC3E}">
        <p14:creationId xmlns:p14="http://schemas.microsoft.com/office/powerpoint/2010/main" xmlns="" val="375367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Průběh husitských válek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704856" cy="460851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1424 zemřel Jan Žižka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nástupce Prokop Holý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pět křížových výprav proti husitům – všechny poraženy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spanilé jízdy – pronikání za hranice (šíření hus. myšlenky + kořist)</a:t>
            </a:r>
          </a:p>
        </p:txBody>
      </p:sp>
    </p:spTree>
    <p:extLst>
      <p:ext uri="{BB962C8B-B14F-4D97-AF65-F5344CB8AC3E}">
        <p14:creationId xmlns:p14="http://schemas.microsoft.com/office/powerpoint/2010/main" xmlns="" val="42062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Průběh husitských válek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704856" cy="460851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1431 koncil v Basileji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1434 bitva u Lipan</a:t>
            </a:r>
          </a:p>
          <a:p>
            <a:pPr lvl="1" algn="just">
              <a:lnSpc>
                <a:spcPct val="150000"/>
              </a:lnSpc>
            </a:pPr>
            <a:r>
              <a:rPr lang="cs-CZ" sz="2400" dirty="0" smtClean="0">
                <a:latin typeface="Bookman Old Style" pitchFamily="18" charset="0"/>
              </a:rPr>
              <a:t>umírnění husité + katolíci </a:t>
            </a:r>
            <a:r>
              <a:rPr lang="cs-CZ" sz="4000" dirty="0" smtClean="0">
                <a:latin typeface="Bookman Old Style" pitchFamily="18" charset="0"/>
              </a:rPr>
              <a:t>x</a:t>
            </a:r>
            <a:r>
              <a:rPr lang="cs-CZ" sz="2400" dirty="0" smtClean="0">
                <a:latin typeface="Bookman Old Style" pitchFamily="18" charset="0"/>
              </a:rPr>
              <a:t> radikální husité</a:t>
            </a:r>
          </a:p>
          <a:p>
            <a:pPr lvl="1" algn="just">
              <a:lnSpc>
                <a:spcPct val="150000"/>
              </a:lnSpc>
            </a:pPr>
            <a:r>
              <a:rPr lang="cs-CZ" sz="2400" dirty="0" smtClean="0">
                <a:latin typeface="Bookman Old Style" pitchFamily="18" charset="0"/>
              </a:rPr>
              <a:t>radikální husité poraženi</a:t>
            </a:r>
            <a:endParaRPr lang="cs-CZ" sz="2400" dirty="0">
              <a:latin typeface="Bookman Old Style" pitchFamily="18" charset="0"/>
            </a:endParaRPr>
          </a:p>
          <a:p>
            <a:pPr lvl="1" algn="just">
              <a:lnSpc>
                <a:spcPct val="150000"/>
              </a:lnSpc>
            </a:pPr>
            <a:endParaRPr lang="cs-CZ" sz="24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973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Lipan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770" y="1340768"/>
            <a:ext cx="7620000" cy="479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4405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Průběh husitských válek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704856" cy="460851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1436 v Jihlavě – basilejská kompaktáta</a:t>
            </a:r>
          </a:p>
          <a:p>
            <a:pPr lvl="1" algn="just">
              <a:lnSpc>
                <a:spcPct val="150000"/>
              </a:lnSpc>
            </a:pPr>
            <a:r>
              <a:rPr lang="cs-CZ" dirty="0">
                <a:latin typeface="Bookman Old Style" pitchFamily="18" charset="0"/>
              </a:rPr>
              <a:t>p</a:t>
            </a:r>
            <a:r>
              <a:rPr lang="cs-CZ" dirty="0" smtClean="0">
                <a:latin typeface="Bookman Old Style" pitchFamily="18" charset="0"/>
              </a:rPr>
              <a:t>ovolení přijímání pod obojí</a:t>
            </a:r>
          </a:p>
          <a:p>
            <a:pPr lvl="1" algn="just">
              <a:lnSpc>
                <a:spcPct val="150000"/>
              </a:lnSpc>
            </a:pPr>
            <a:r>
              <a:rPr lang="cs-CZ" dirty="0" smtClean="0">
                <a:latin typeface="Bookman Old Style" pitchFamily="18" charset="0"/>
              </a:rPr>
              <a:t>husité souhlasí s nástupem Zikmunda na český trůn</a:t>
            </a:r>
          </a:p>
          <a:p>
            <a:pPr algn="just">
              <a:lnSpc>
                <a:spcPct val="150000"/>
              </a:lnSpc>
            </a:pPr>
            <a:r>
              <a:rPr lang="cs-CZ" sz="2800" dirty="0" smtClean="0">
                <a:latin typeface="Bookman Old Style" pitchFamily="18" charset="0"/>
              </a:rPr>
              <a:t>1437 zemřel Zikmund </a:t>
            </a:r>
            <a:r>
              <a:rPr lang="cs-CZ" sz="2800" dirty="0" smtClean="0">
                <a:latin typeface="Bookman Old Style" pitchFamily="18" charset="0"/>
                <a:cs typeface="Times New Roman"/>
              </a:rPr>
              <a:t>→ vymření Lucemburků po meči</a:t>
            </a:r>
            <a:endParaRPr lang="cs-CZ" sz="2800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094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424"/>
            <a:ext cx="8229600" cy="1143000"/>
          </a:xfrm>
        </p:spPr>
        <p:txBody>
          <a:bodyPr/>
          <a:lstStyle/>
          <a:p>
            <a:r>
              <a:rPr lang="cs-CZ" dirty="0" smtClean="0"/>
              <a:t>České země za husitských válek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980728"/>
            <a:ext cx="7620000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222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algn="ctr"/>
            <a:r>
              <a:rPr lang="pl-PL" sz="5000" b="1" dirty="0">
                <a:hlinkClick r:id="rId3"/>
              </a:rPr>
              <a:t>Husité v boji za </a:t>
            </a:r>
            <a:r>
              <a:rPr lang="pl-PL" sz="5000" b="1" dirty="0" smtClean="0">
                <a:hlinkClick r:id="rId3"/>
              </a:rPr>
              <a:t>pravdu</a:t>
            </a:r>
            <a:endParaRPr lang="pl-PL" sz="5000" b="1" dirty="0" smtClean="0"/>
          </a:p>
          <a:p>
            <a:pPr algn="ctr"/>
            <a:r>
              <a:rPr lang="cs-CZ" sz="5000" b="1" dirty="0" smtClean="0">
                <a:hlinkClick r:id="rId4"/>
              </a:rPr>
              <a:t>Husité proti všem</a:t>
            </a:r>
            <a:endParaRPr lang="cs-CZ" sz="50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217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89063607"/>
              </p:ext>
            </p:extLst>
          </p:nvPr>
        </p:nvGraphicFramePr>
        <p:xfrm>
          <a:off x="683568" y="3233738"/>
          <a:ext cx="8136904" cy="3301932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http://cs.wikipedia.org/wiki/Soubor:Jan_Hus_at_the_Stake.jpg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BALDAMUS, Alfred; DUŠEK, Josef; SCHWAB, Arnošt.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http://cs.wikipedia.org/wiki/Soubor:Kingdom_of_Bohemia_during_the_Hussite_Wars.jpg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LIEBSCHER, Adolf.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http://cs.wikipedia.org/wiki/Soubor:Adolf_Liebscher_-_Bitva_na_vrchu_V%C3%ADtkov%C4%9B.jpg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http://cs.wikipedia.org/wiki/Soubor:Husit%C3%A9_-_Jensk%C3%BD_kodex.jpg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http://cs.wikipedia.org/wiki/Soubor:P%C5%99ij%C3%ADm%C3%A1n%C3%AD_pod_oboj%C3%AD.gif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BARTEL, </a:t>
                      </a:r>
                      <a:r>
                        <a:rPr lang="cs-CZ" sz="1100" dirty="0" err="1" smtClean="0">
                          <a:effectLst/>
                        </a:rPr>
                        <a:t>Tim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http://cs.wikipedia.org/wiki/Soubor:Klassischer-Flegel.jpg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5591589"/>
              </p:ext>
            </p:extLst>
          </p:nvPr>
        </p:nvGraphicFramePr>
        <p:xfrm>
          <a:off x="683568" y="3233738"/>
          <a:ext cx="8136904" cy="209185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2961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Husité proti všem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http://www.youtube.com/watch?v=3lWl0hUjLLU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Husité v boji za pravdu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http://www.youtube.com/watch?v=aNi-dCTJkxc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Ktož sú boží bojovníci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http://www.youtube.com/watch?v=J7Fq9brpyyU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858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827</TotalTime>
  <Words>663</Words>
  <Application>Microsoft Office PowerPoint</Application>
  <PresentationFormat>Předvádění na obrazovce (4:3)</PresentationFormat>
  <Paragraphs>124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 Husité a průběh husitských válek</vt:lpstr>
      <vt:lpstr>Husité</vt:lpstr>
      <vt:lpstr>čtyři pražské artikuly</vt:lpstr>
      <vt:lpstr>Husité</vt:lpstr>
      <vt:lpstr>Husité</vt:lpstr>
      <vt:lpstr>Husité</vt:lpstr>
      <vt:lpstr>Husité</vt:lpstr>
      <vt:lpstr>táborité</vt:lpstr>
      <vt:lpstr>Jan Žižka z Trocnova </vt:lpstr>
      <vt:lpstr>Boj husitů s křižáky</vt:lpstr>
      <vt:lpstr>     Husitské zbraně</vt:lpstr>
      <vt:lpstr>Husitský chorál</vt:lpstr>
      <vt:lpstr>Průběh husitských válek</vt:lpstr>
      <vt:lpstr>Průběh husitských válek</vt:lpstr>
      <vt:lpstr>Bitva na vrchu Vítkově</vt:lpstr>
      <vt:lpstr>Průběh husitských válek</vt:lpstr>
      <vt:lpstr>Průběh husitských válek</vt:lpstr>
      <vt:lpstr>Průběh husitských válek</vt:lpstr>
      <vt:lpstr>Bitva u Lipan</vt:lpstr>
      <vt:lpstr>Průběh husitských válek</vt:lpstr>
      <vt:lpstr>České země za husitských válek</vt:lpstr>
      <vt:lpstr>Dějiny udatného českého národa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U1</cp:lastModifiedBy>
  <cp:revision>88</cp:revision>
  <dcterms:created xsi:type="dcterms:W3CDTF">2012-04-04T05:08:45Z</dcterms:created>
  <dcterms:modified xsi:type="dcterms:W3CDTF">2013-01-04T13:36:52Z</dcterms:modified>
</cp:coreProperties>
</file>