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48" r:id="rId1"/>
  </p:sldMasterIdLst>
  <p:sldIdLst>
    <p:sldId id="262" r:id="rId2"/>
    <p:sldId id="305" r:id="rId3"/>
    <p:sldId id="333" r:id="rId4"/>
    <p:sldId id="340" r:id="rId5"/>
    <p:sldId id="341" r:id="rId6"/>
    <p:sldId id="342" r:id="rId7"/>
    <p:sldId id="343" r:id="rId8"/>
    <p:sldId id="311" r:id="rId9"/>
    <p:sldId id="339" r:id="rId10"/>
    <p:sldId id="344" r:id="rId11"/>
    <p:sldId id="345" r:id="rId12"/>
    <p:sldId id="346" r:id="rId13"/>
    <p:sldId id="347" r:id="rId14"/>
    <p:sldId id="348" r:id="rId15"/>
    <p:sldId id="349" r:id="rId16"/>
    <p:sldId id="350" r:id="rId17"/>
    <p:sldId id="351" r:id="rId18"/>
    <p:sldId id="352" r:id="rId19"/>
    <p:sldId id="335" r:id="rId20"/>
    <p:sldId id="336" r:id="rId21"/>
    <p:sldId id="337" r:id="rId22"/>
    <p:sldId id="353" r:id="rId23"/>
    <p:sldId id="322" r:id="rId24"/>
    <p:sldId id="338" r:id="rId25"/>
    <p:sldId id="332" r:id="rId26"/>
    <p:sldId id="301" r:id="rId27"/>
    <p:sldId id="354" r:id="rId28"/>
    <p:sldId id="355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4702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178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4705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3923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534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9182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161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664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68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7453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411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619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6ZFtGGoLn94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KUTNA_HORA_(js)_7.jpg" TargetMode="External"/><Relationship Id="rId3" Type="http://schemas.openxmlformats.org/officeDocument/2006/relationships/hyperlink" Target="http://cs.wikipedia.org/wiki/Soubor:Paris.notre.dame.750pix.jpg" TargetMode="External"/><Relationship Id="rId7" Type="http://schemas.openxmlformats.org/officeDocument/2006/relationships/hyperlink" Target="http://cs.wikipedia.org/wiki/Soubor:St_Vitus.jpg" TargetMode="External"/><Relationship Id="rId12" Type="http://schemas.openxmlformats.org/officeDocument/2006/relationships/image" Target="../media/image3.emf"/><Relationship Id="rId2" Type="http://schemas.openxmlformats.org/officeDocument/2006/relationships/hyperlink" Target="http://cs.wikipedia.org/wiki/Soubor:Gothic_altar_veit_stoss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Kaple_svateho_Jana_Krtitele.jpg" TargetMode="External"/><Relationship Id="rId11" Type="http://schemas.openxmlformats.org/officeDocument/2006/relationships/image" Target="../media/image2.jpeg"/><Relationship Id="rId5" Type="http://schemas.openxmlformats.org/officeDocument/2006/relationships/hyperlink" Target="http://cs.wikipedia.org/wiki/Soubor:Rozeta_Pary%C5%BC_notre-dame_chalger.jpg" TargetMode="External"/><Relationship Id="rId10" Type="http://schemas.openxmlformats.org/officeDocument/2006/relationships/hyperlink" Target="http://cs.wikipedia.org/wiki/Soubor:Hrad_Karl%C5%A1tejn.jpg" TargetMode="External"/><Relationship Id="rId4" Type="http://schemas.openxmlformats.org/officeDocument/2006/relationships/hyperlink" Target="http://cs.wikipedia.org/wiki/Soubor:SvJakub6.jpg" TargetMode="External"/><Relationship Id="rId9" Type="http://schemas.openxmlformats.org/officeDocument/2006/relationships/hyperlink" Target="http://cs.wikipedia.org/wiki/Soubor:Chr%C3%A1m_svat%C3%A9ho_Bartolom%C4%9Bje.jpg" TargetMode="Externa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Meister_Theoderich_von_Prag_017.jpg" TargetMode="External"/><Relationship Id="rId3" Type="http://schemas.openxmlformats.org/officeDocument/2006/relationships/hyperlink" Target="http://cs.wikipedia.org/wiki/Soubor:Zv%C3%ADkov_4.jpg" TargetMode="External"/><Relationship Id="rId7" Type="http://schemas.openxmlformats.org/officeDocument/2006/relationships/hyperlink" Target="http://cs.wikipedia.org/wiki/Soubor:Stone_Bridge_in_Pisek_in_2011.JPG" TargetMode="External"/><Relationship Id="rId2" Type="http://schemas.openxmlformats.org/officeDocument/2006/relationships/hyperlink" Target="http://cs.wikipedia.org/wiki/Soubor:Zvikov_(js)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Hrad_Pern%C5%A1tejn.jpg" TargetMode="External"/><Relationship Id="rId11" Type="http://schemas.openxmlformats.org/officeDocument/2006/relationships/image" Target="../media/image3.emf"/><Relationship Id="rId5" Type="http://schemas.openxmlformats.org/officeDocument/2006/relationships/hyperlink" Target="http://cs.wikipedia.org/wiki/Soubor:Kost02.jpg" TargetMode="External"/><Relationship Id="rId10" Type="http://schemas.openxmlformats.org/officeDocument/2006/relationships/image" Target="../media/image2.jpeg"/><Relationship Id="rId4" Type="http://schemas.openxmlformats.org/officeDocument/2006/relationships/hyperlink" Target="http://cs.wikipedia.org/wiki/Soubor:The_Buchlov_Castle.jpg" TargetMode="External"/><Relationship Id="rId9" Type="http://schemas.openxmlformats.org/officeDocument/2006/relationships/hyperlink" Target="http://cs.wikipedia.org/wiki/Soubor:Dalimilova_kronika_parizsky_fragment.jpg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Soubor:Buchdruck-15-jahrhundert_1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41981760"/>
              </p:ext>
            </p:extLst>
          </p:nvPr>
        </p:nvGraphicFramePr>
        <p:xfrm>
          <a:off x="1368425" y="2924944"/>
          <a:ext cx="6405925" cy="303428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Medková Blanka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VY_32_INOVACE_11A_17_Kultura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vrcholného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pozdního středověku</a:t>
                      </a:r>
                      <a:endParaRPr lang="cs-CZ" sz="11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11A_Dě 7.roč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dne 20.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4.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2012 ve třídě 7. B 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určen k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výkladu učiva o kultuře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vrcholného a pozdního středověku. Cílem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DUMu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je předat žákům nejen přehled o tomto uměleckém slohu, ale pomocí obrazového materiálu jim vytvořit konkrétnější představu o památkách z období gotiky.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6000"/>
            <a:lum/>
          </a:blip>
          <a:srcRect/>
          <a:tile tx="0" ty="0" sx="100000" sy="100000" flip="none" algn="ct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Kultura vrcholného a pozdního středověku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5000" dirty="0" smtClean="0">
                <a:solidFill>
                  <a:srgbClr val="FF0000"/>
                </a:solidFill>
                <a:latin typeface="Bookman Old Style" pitchFamily="18" charset="0"/>
              </a:rPr>
              <a:t>Gotika</a:t>
            </a:r>
            <a:endParaRPr lang="cs-CZ" sz="5000" dirty="0">
              <a:solidFill>
                <a:srgbClr val="FF0000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4221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6000"/>
            <a:lum/>
          </a:blip>
          <a:srcRect/>
          <a:tile tx="0" ty="0" sx="100000" sy="100000" flip="none" algn="ct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Gotika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00808"/>
            <a:ext cx="8280920" cy="4680520"/>
          </a:xfrm>
        </p:spPr>
        <p:txBody>
          <a:bodyPr>
            <a:noAutofit/>
          </a:bodyPr>
          <a:lstStyle/>
          <a:p>
            <a:pPr algn="just">
              <a:lnSpc>
                <a:spcPct val="220000"/>
              </a:lnSpc>
            </a:pPr>
            <a:r>
              <a:rPr lang="cs-CZ" sz="2500" dirty="0" smtClean="0">
                <a:latin typeface="Bookman Old Style" pitchFamily="18" charset="0"/>
              </a:rPr>
              <a:t>polovina 12. století – Francie – vznik gotiky</a:t>
            </a:r>
          </a:p>
          <a:p>
            <a:pPr algn="just">
              <a:lnSpc>
                <a:spcPct val="220000"/>
              </a:lnSpc>
            </a:pPr>
            <a:r>
              <a:rPr lang="cs-CZ" sz="2500" dirty="0" smtClean="0">
                <a:latin typeface="Bookman Old Style" pitchFamily="18" charset="0"/>
              </a:rPr>
              <a:t>dlouhé štíhlé tvary</a:t>
            </a:r>
          </a:p>
          <a:p>
            <a:pPr algn="just">
              <a:lnSpc>
                <a:spcPct val="220000"/>
              </a:lnSpc>
            </a:pPr>
            <a:r>
              <a:rPr lang="cs-CZ" sz="2500" dirty="0" smtClean="0">
                <a:latin typeface="Bookman Old Style" pitchFamily="18" charset="0"/>
              </a:rPr>
              <a:t>české země </a:t>
            </a:r>
          </a:p>
          <a:p>
            <a:pPr marL="0" indent="0" algn="just">
              <a:lnSpc>
                <a:spcPct val="220000"/>
              </a:lnSpc>
              <a:buNone/>
            </a:pPr>
            <a:r>
              <a:rPr lang="cs-CZ" sz="2500" dirty="0" smtClean="0">
                <a:latin typeface="Bookman Old Style" pitchFamily="18" charset="0"/>
              </a:rPr>
              <a:t>    2. polovina 13. století</a:t>
            </a:r>
          </a:p>
          <a:p>
            <a:pPr marL="0" indent="0" algn="just">
              <a:lnSpc>
                <a:spcPct val="220000"/>
              </a:lnSpc>
              <a:buNone/>
            </a:pPr>
            <a:r>
              <a:rPr lang="cs-CZ" sz="2500" dirty="0" smtClean="0">
                <a:latin typeface="Bookman Old Style" pitchFamily="18" charset="0"/>
              </a:rPr>
              <a:t>    nejdříve ve stavitelství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1776" y="2708920"/>
            <a:ext cx="4032448" cy="3681899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7812360" y="3212976"/>
            <a:ext cx="120588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Kostel </a:t>
            </a:r>
            <a:r>
              <a:rPr lang="cs-CZ" dirty="0"/>
              <a:t>svatého Jakuba v Brně</a:t>
            </a:r>
          </a:p>
        </p:txBody>
      </p:sp>
    </p:spTree>
    <p:extLst>
      <p:ext uri="{BB962C8B-B14F-4D97-AF65-F5344CB8AC3E}">
        <p14:creationId xmlns:p14="http://schemas.microsoft.com/office/powerpoint/2010/main" val="4273351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Pohled od Seiny na Katedrálu Notre-Dame v Paříži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484784"/>
            <a:ext cx="7488832" cy="5272138"/>
          </a:xfrm>
        </p:spPr>
      </p:pic>
    </p:spTree>
    <p:extLst>
      <p:ext uri="{BB962C8B-B14F-4D97-AF65-F5344CB8AC3E}">
        <p14:creationId xmlns:p14="http://schemas.microsoft.com/office/powerpoint/2010/main" val="3079299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Gotický oltář – Mariánský kostel v Krakově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2355" y="1600200"/>
            <a:ext cx="7359289" cy="4525963"/>
          </a:xfrm>
        </p:spPr>
      </p:pic>
    </p:spTree>
    <p:extLst>
      <p:ext uri="{BB962C8B-B14F-4D97-AF65-F5344CB8AC3E}">
        <p14:creationId xmlns:p14="http://schemas.microsoft.com/office/powerpoint/2010/main" val="444901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516216" y="274638"/>
            <a:ext cx="2520280" cy="5746650"/>
          </a:xfrm>
        </p:spPr>
        <p:txBody>
          <a:bodyPr>
            <a:normAutofit/>
          </a:bodyPr>
          <a:lstStyle/>
          <a:p>
            <a:r>
              <a:rPr lang="cs-CZ" sz="4200" dirty="0" smtClean="0"/>
              <a:t>Rozeta  Katedrála Notre-Dame v Paříži</a:t>
            </a:r>
            <a:endParaRPr lang="cs-CZ" sz="42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6264696" cy="6264696"/>
          </a:xfrm>
        </p:spPr>
      </p:pic>
    </p:spTree>
    <p:extLst>
      <p:ext uri="{BB962C8B-B14F-4D97-AF65-F5344CB8AC3E}">
        <p14:creationId xmlns:p14="http://schemas.microsoft.com/office/powerpoint/2010/main" val="342859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Gotické fresky v </a:t>
            </a:r>
            <a:r>
              <a:rPr lang="cs-CZ" dirty="0"/>
              <a:t>kapli svatého Jana Křtitele </a:t>
            </a:r>
            <a:r>
              <a:rPr lang="cs-CZ" dirty="0" smtClean="0"/>
              <a:t>v Olomouci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540098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6000"/>
            <a:lum/>
          </a:blip>
          <a:srcRect/>
          <a:tile tx="0" ty="0" sx="100000" sy="100000" flip="none" algn="ct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Gotika - architektura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Bookman Old Style" pitchFamily="18" charset="0"/>
              </a:rPr>
              <a:t>církevní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2500" dirty="0" smtClean="0">
                <a:latin typeface="Bookman Old Style" pitchFamily="18" charset="0"/>
              </a:rPr>
              <a:t>chrámy – vysoké, prostorné</a:t>
            </a:r>
          </a:p>
          <a:p>
            <a:pPr>
              <a:lnSpc>
                <a:spcPct val="150000"/>
              </a:lnSpc>
            </a:pPr>
            <a:r>
              <a:rPr lang="cs-CZ" sz="2500" dirty="0" smtClean="0">
                <a:latin typeface="Bookman Old Style" pitchFamily="18" charset="0"/>
              </a:rPr>
              <a:t>obrovská okna s lomeným obloukem</a:t>
            </a:r>
          </a:p>
          <a:p>
            <a:pPr>
              <a:lnSpc>
                <a:spcPct val="150000"/>
              </a:lnSpc>
            </a:pPr>
            <a:r>
              <a:rPr lang="cs-CZ" sz="2500" dirty="0" smtClean="0">
                <a:latin typeface="Bookman Old Style" pitchFamily="18" charset="0"/>
              </a:rPr>
              <a:t>vnější opěrný systém</a:t>
            </a:r>
          </a:p>
          <a:p>
            <a:pPr>
              <a:lnSpc>
                <a:spcPct val="150000"/>
              </a:lnSpc>
            </a:pPr>
            <a:r>
              <a:rPr lang="cs-CZ" sz="2500" dirty="0" smtClean="0">
                <a:latin typeface="Bookman Old Style" pitchFamily="18" charset="0"/>
              </a:rPr>
              <a:t>žebrová klenba + štíhlé sloupy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Bookman Old Style" pitchFamily="18" charset="0"/>
              </a:rPr>
              <a:t>světská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247455" cy="395128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2500" dirty="0" smtClean="0">
                <a:latin typeface="Bookman Old Style" pitchFamily="18" charset="0"/>
              </a:rPr>
              <a:t>vznik hradů + široké hradby</a:t>
            </a:r>
            <a:r>
              <a:rPr lang="cs-CZ" sz="2500" dirty="0">
                <a:latin typeface="Bookman Old Style" pitchFamily="18" charset="0"/>
              </a:rPr>
              <a:t> </a:t>
            </a:r>
            <a:r>
              <a:rPr lang="cs-CZ" sz="2500" dirty="0" smtClean="0">
                <a:latin typeface="Bookman Old Style" pitchFamily="18" charset="0"/>
              </a:rPr>
              <a:t>+ příkop + padací most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500" dirty="0">
                <a:latin typeface="Bookman Old Style" pitchFamily="18" charset="0"/>
              </a:rPr>
              <a:t> </a:t>
            </a:r>
            <a:r>
              <a:rPr lang="cs-CZ" sz="2500" dirty="0" smtClean="0">
                <a:latin typeface="Bookman Old Style" pitchFamily="18" charset="0"/>
              </a:rPr>
              <a:t>   uvnitř hradů palác,    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500" dirty="0">
                <a:latin typeface="Bookman Old Style" pitchFamily="18" charset="0"/>
              </a:rPr>
              <a:t> </a:t>
            </a:r>
            <a:r>
              <a:rPr lang="cs-CZ" sz="2500" dirty="0" smtClean="0">
                <a:latin typeface="Bookman Old Style" pitchFamily="18" charset="0"/>
              </a:rPr>
              <a:t>   hospodářské budovy a   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500" dirty="0">
                <a:latin typeface="Bookman Old Style" pitchFamily="18" charset="0"/>
              </a:rPr>
              <a:t> </a:t>
            </a:r>
            <a:r>
              <a:rPr lang="cs-CZ" sz="2500" dirty="0" smtClean="0">
                <a:latin typeface="Bookman Old Style" pitchFamily="18" charset="0"/>
              </a:rPr>
              <a:t>   věž, kaple</a:t>
            </a:r>
          </a:p>
        </p:txBody>
      </p:sp>
    </p:spTree>
    <p:extLst>
      <p:ext uri="{BB962C8B-B14F-4D97-AF65-F5344CB8AC3E}">
        <p14:creationId xmlns:p14="http://schemas.microsoft.com/office/powerpoint/2010/main" val="3939531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6000"/>
            <a:lum/>
          </a:blip>
          <a:srcRect/>
          <a:tile tx="0" ty="0" sx="100000" sy="100000" flip="none" algn="ct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Gotika - architektura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Bookman Old Style" pitchFamily="18" charset="0"/>
              </a:rPr>
              <a:t>církevní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2500" dirty="0" smtClean="0">
                <a:latin typeface="Bookman Old Style" pitchFamily="18" charset="0"/>
              </a:rPr>
              <a:t>katedrála svatého Víta na Pražském hradě</a:t>
            </a:r>
          </a:p>
          <a:p>
            <a:pPr>
              <a:lnSpc>
                <a:spcPct val="150000"/>
              </a:lnSpc>
            </a:pPr>
            <a:r>
              <a:rPr lang="cs-CZ" sz="2500" dirty="0" smtClean="0">
                <a:latin typeface="Bookman Old Style" pitchFamily="18" charset="0"/>
              </a:rPr>
              <a:t>chrám svaté Barbory v Kutné Hoře</a:t>
            </a:r>
          </a:p>
          <a:p>
            <a:pPr>
              <a:lnSpc>
                <a:spcPct val="150000"/>
              </a:lnSpc>
            </a:pPr>
            <a:r>
              <a:rPr lang="cs-CZ" sz="2500" dirty="0" smtClean="0">
                <a:latin typeface="Bookman Old Style" pitchFamily="18" charset="0"/>
              </a:rPr>
              <a:t>chrám svatého Bartoloměje v Kolíně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Bookman Old Style" pitchFamily="18" charset="0"/>
              </a:rPr>
              <a:t>světská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247455" cy="395128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2500" dirty="0" smtClean="0">
                <a:latin typeface="Bookman Old Style" pitchFamily="18" charset="0"/>
              </a:rPr>
              <a:t>Karlštejn</a:t>
            </a:r>
          </a:p>
          <a:p>
            <a:pPr>
              <a:lnSpc>
                <a:spcPct val="150000"/>
              </a:lnSpc>
            </a:pPr>
            <a:r>
              <a:rPr lang="cs-CZ" sz="2500" dirty="0" smtClean="0">
                <a:latin typeface="Bookman Old Style" pitchFamily="18" charset="0"/>
              </a:rPr>
              <a:t>Zvíkov</a:t>
            </a:r>
          </a:p>
          <a:p>
            <a:pPr>
              <a:lnSpc>
                <a:spcPct val="150000"/>
              </a:lnSpc>
            </a:pPr>
            <a:r>
              <a:rPr lang="cs-CZ" sz="2500" dirty="0" err="1" smtClean="0">
                <a:latin typeface="Bookman Old Style" pitchFamily="18" charset="0"/>
              </a:rPr>
              <a:t>Buchlov</a:t>
            </a:r>
            <a:endParaRPr lang="cs-CZ" sz="2500" dirty="0" smtClean="0">
              <a:latin typeface="Bookman Old Style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2500" dirty="0" smtClean="0">
                <a:latin typeface="Bookman Old Style" pitchFamily="18" charset="0"/>
              </a:rPr>
              <a:t>Kost</a:t>
            </a:r>
          </a:p>
          <a:p>
            <a:pPr>
              <a:lnSpc>
                <a:spcPct val="150000"/>
              </a:lnSpc>
            </a:pPr>
            <a:r>
              <a:rPr lang="cs-CZ" sz="2500" dirty="0" smtClean="0">
                <a:latin typeface="Bookman Old Style" pitchFamily="18" charset="0"/>
              </a:rPr>
              <a:t>Pernštejn</a:t>
            </a:r>
          </a:p>
          <a:p>
            <a:pPr>
              <a:lnSpc>
                <a:spcPct val="150000"/>
              </a:lnSpc>
            </a:pPr>
            <a:r>
              <a:rPr lang="cs-CZ" sz="2500" dirty="0" smtClean="0">
                <a:latin typeface="Bookman Old Style" pitchFamily="18" charset="0"/>
              </a:rPr>
              <a:t>kamenný most v Písku</a:t>
            </a:r>
          </a:p>
        </p:txBody>
      </p:sp>
    </p:spTree>
    <p:extLst>
      <p:ext uri="{BB962C8B-B14F-4D97-AF65-F5344CB8AC3E}">
        <p14:creationId xmlns:p14="http://schemas.microsoft.com/office/powerpoint/2010/main" val="4007296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Katedrála svatého Víta, Václava a Vojtěcha na Pražském hradě</a:t>
            </a:r>
            <a:endParaRPr lang="cs-CZ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556792"/>
            <a:ext cx="7272808" cy="4845509"/>
          </a:xfrm>
        </p:spPr>
      </p:pic>
    </p:spTree>
    <p:extLst>
      <p:ext uri="{BB962C8B-B14F-4D97-AF65-F5344CB8AC3E}">
        <p14:creationId xmlns:p14="http://schemas.microsoft.com/office/powerpoint/2010/main" val="2474004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Chrám svaté Barbory v Kutné Hoře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556792"/>
            <a:ext cx="7356648" cy="5066891"/>
          </a:xfrm>
        </p:spPr>
      </p:pic>
    </p:spTree>
    <p:extLst>
      <p:ext uri="{BB962C8B-B14F-4D97-AF65-F5344CB8AC3E}">
        <p14:creationId xmlns:p14="http://schemas.microsoft.com/office/powerpoint/2010/main" val="2225782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Chrám sv. Bartoloměje v Kolíně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529364"/>
            <a:ext cx="6844216" cy="5141195"/>
          </a:xfrm>
        </p:spPr>
      </p:pic>
    </p:spTree>
    <p:extLst>
      <p:ext uri="{BB962C8B-B14F-4D97-AF65-F5344CB8AC3E}">
        <p14:creationId xmlns:p14="http://schemas.microsoft.com/office/powerpoint/2010/main" val="3704402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Karlštejn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2993" y="1340768"/>
            <a:ext cx="7194376" cy="50270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9528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03848" y="620688"/>
            <a:ext cx="5842992" cy="1143000"/>
          </a:xfrm>
        </p:spPr>
        <p:txBody>
          <a:bodyPr/>
          <a:lstStyle/>
          <a:p>
            <a:r>
              <a:rPr lang="cs-CZ" dirty="0" smtClean="0"/>
              <a:t>Zvíkov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91239"/>
            <a:ext cx="3876675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276872"/>
            <a:ext cx="4674096" cy="31141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70461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Buchlov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196752"/>
            <a:ext cx="6978352" cy="52337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48664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Kost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268760"/>
            <a:ext cx="7620000" cy="505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21192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Pernštejn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196752"/>
            <a:ext cx="7338392" cy="55037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09024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Kamenný most v Písku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340768"/>
            <a:ext cx="7620000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47819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6000"/>
            <a:lum/>
          </a:blip>
          <a:srcRect/>
          <a:tile tx="0" ty="0" sx="100000" sy="100000" flip="none" algn="ct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Gotika – výtvarné umění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700808"/>
            <a:ext cx="7848872" cy="4680520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cs-CZ" sz="2500" dirty="0" smtClean="0">
                <a:latin typeface="Bookman Old Style" pitchFamily="18" charset="0"/>
              </a:rPr>
              <a:t>chrámy – reliéfy a sochy</a:t>
            </a:r>
          </a:p>
          <a:p>
            <a:pPr algn="just">
              <a:lnSpc>
                <a:spcPct val="150000"/>
              </a:lnSpc>
            </a:pPr>
            <a:r>
              <a:rPr lang="cs-CZ" sz="2500" dirty="0" smtClean="0">
                <a:latin typeface="Bookman Old Style" pitchFamily="18" charset="0"/>
              </a:rPr>
              <a:t>náměty – madony a piety</a:t>
            </a:r>
          </a:p>
          <a:p>
            <a:pPr algn="just">
              <a:lnSpc>
                <a:spcPct val="150000"/>
              </a:lnSpc>
            </a:pPr>
            <a:r>
              <a:rPr lang="cs-CZ" sz="2500" dirty="0" smtClean="0">
                <a:latin typeface="Bookman Old Style" pitchFamily="18" charset="0"/>
              </a:rPr>
              <a:t>nástěnné malby</a:t>
            </a:r>
          </a:p>
          <a:p>
            <a:pPr algn="just">
              <a:lnSpc>
                <a:spcPct val="150000"/>
              </a:lnSpc>
            </a:pPr>
            <a:r>
              <a:rPr lang="cs-CZ" sz="2500" dirty="0" smtClean="0">
                <a:latin typeface="Bookman Old Style" pitchFamily="18" charset="0"/>
              </a:rPr>
              <a:t>deskové obrazy</a:t>
            </a:r>
          </a:p>
          <a:p>
            <a:pPr algn="just">
              <a:lnSpc>
                <a:spcPct val="150000"/>
              </a:lnSpc>
            </a:pPr>
            <a:r>
              <a:rPr lang="cs-CZ" sz="2500" dirty="0" smtClean="0">
                <a:latin typeface="Bookman Old Style" pitchFamily="18" charset="0"/>
              </a:rPr>
              <a:t>zdobené oltáře</a:t>
            </a:r>
          </a:p>
          <a:p>
            <a:pPr algn="just">
              <a:lnSpc>
                <a:spcPct val="150000"/>
              </a:lnSpc>
            </a:pPr>
            <a:r>
              <a:rPr lang="cs-CZ" sz="2500" dirty="0" smtClean="0">
                <a:latin typeface="Bookman Old Style" pitchFamily="18" charset="0"/>
              </a:rPr>
              <a:t>iluminované rukopisy</a:t>
            </a:r>
          </a:p>
          <a:p>
            <a:pPr algn="just">
              <a:lnSpc>
                <a:spcPct val="150000"/>
              </a:lnSpc>
            </a:pPr>
            <a:r>
              <a:rPr lang="cs-CZ" sz="2500" dirty="0" smtClean="0">
                <a:latin typeface="Bookman Old Style" pitchFamily="18" charset="0"/>
              </a:rPr>
              <a:t>Mistr Theodorik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916832"/>
            <a:ext cx="3583353" cy="4505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27106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6000"/>
            <a:lum/>
          </a:blip>
          <a:srcRect/>
          <a:tile tx="0" ty="0" sx="100000" sy="100000" flip="none" algn="ct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Gotika - vzdělanost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00808"/>
            <a:ext cx="8280920" cy="4680520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cs-CZ" sz="2500" dirty="0" smtClean="0">
                <a:latin typeface="Bookman Old Style" pitchFamily="18" charset="0"/>
              </a:rPr>
              <a:t>univerzity – od 12. století nejprve v Itálii</a:t>
            </a:r>
          </a:p>
          <a:p>
            <a:pPr algn="just">
              <a:lnSpc>
                <a:spcPct val="150000"/>
              </a:lnSpc>
            </a:pPr>
            <a:r>
              <a:rPr lang="cs-CZ" sz="2500" dirty="0" smtClean="0">
                <a:latin typeface="Bookman Old Style" pitchFamily="18" charset="0"/>
              </a:rPr>
              <a:t>1348 první univerzita u nás založena Karlem IV.</a:t>
            </a:r>
          </a:p>
          <a:p>
            <a:pPr algn="just">
              <a:lnSpc>
                <a:spcPct val="150000"/>
              </a:lnSpc>
            </a:pPr>
            <a:r>
              <a:rPr lang="cs-CZ" sz="2500" dirty="0" smtClean="0">
                <a:latin typeface="Bookman Old Style" pitchFamily="18" charset="0"/>
              </a:rPr>
              <a:t>vysoké učení = univerzity</a:t>
            </a:r>
          </a:p>
          <a:p>
            <a:pPr algn="just">
              <a:lnSpc>
                <a:spcPct val="150000"/>
              </a:lnSpc>
            </a:pPr>
            <a:r>
              <a:rPr lang="cs-CZ" sz="2500" dirty="0" smtClean="0">
                <a:latin typeface="Bookman Old Style" pitchFamily="18" charset="0"/>
              </a:rPr>
              <a:t>čtyři fakulty</a:t>
            </a:r>
          </a:p>
          <a:p>
            <a:pPr lvl="1" algn="just">
              <a:lnSpc>
                <a:spcPct val="150000"/>
              </a:lnSpc>
            </a:pPr>
            <a:r>
              <a:rPr lang="cs-CZ" sz="2100" dirty="0" smtClean="0">
                <a:latin typeface="Bookman Old Style" pitchFamily="18" charset="0"/>
              </a:rPr>
              <a:t>bohoslovecká</a:t>
            </a:r>
          </a:p>
          <a:p>
            <a:pPr lvl="1" algn="just">
              <a:lnSpc>
                <a:spcPct val="150000"/>
              </a:lnSpc>
            </a:pPr>
            <a:r>
              <a:rPr lang="cs-CZ" sz="2100" dirty="0" smtClean="0">
                <a:latin typeface="Bookman Old Style" pitchFamily="18" charset="0"/>
              </a:rPr>
              <a:t>právnická</a:t>
            </a:r>
          </a:p>
          <a:p>
            <a:pPr lvl="1" algn="just">
              <a:lnSpc>
                <a:spcPct val="150000"/>
              </a:lnSpc>
            </a:pPr>
            <a:r>
              <a:rPr lang="cs-CZ" sz="2100" dirty="0" smtClean="0">
                <a:latin typeface="Bookman Old Style" pitchFamily="18" charset="0"/>
              </a:rPr>
              <a:t>lékařská</a:t>
            </a:r>
          </a:p>
          <a:p>
            <a:pPr lvl="1" algn="just">
              <a:lnSpc>
                <a:spcPct val="150000"/>
              </a:lnSpc>
            </a:pPr>
            <a:r>
              <a:rPr lang="cs-CZ" sz="2100" dirty="0" smtClean="0">
                <a:latin typeface="Bookman Old Style" pitchFamily="18" charset="0"/>
              </a:rPr>
              <a:t>filozofická</a:t>
            </a:r>
          </a:p>
        </p:txBody>
      </p:sp>
    </p:spTree>
    <p:extLst>
      <p:ext uri="{BB962C8B-B14F-4D97-AF65-F5344CB8AC3E}">
        <p14:creationId xmlns:p14="http://schemas.microsoft.com/office/powerpoint/2010/main" val="1020189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6000"/>
            <a:lum/>
          </a:blip>
          <a:srcRect/>
          <a:tile tx="0" ty="0" sx="100000" sy="100000" flip="none" algn="ct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Gotika - literatura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496944" cy="4680520"/>
          </a:xfrm>
        </p:spPr>
        <p:txBody>
          <a:bodyPr>
            <a:noAutofit/>
          </a:bodyPr>
          <a:lstStyle/>
          <a:p>
            <a:pPr algn="just">
              <a:lnSpc>
                <a:spcPct val="220000"/>
              </a:lnSpc>
            </a:pPr>
            <a:r>
              <a:rPr lang="cs-CZ" sz="2600" dirty="0" smtClean="0">
                <a:latin typeface="Bookman Old Style" pitchFamily="18" charset="0"/>
              </a:rPr>
              <a:t>nejdůležitější díla psána latinsky</a:t>
            </a:r>
          </a:p>
          <a:p>
            <a:pPr algn="just">
              <a:lnSpc>
                <a:spcPct val="220000"/>
              </a:lnSpc>
            </a:pPr>
            <a:r>
              <a:rPr lang="cs-CZ" sz="2500" dirty="0" smtClean="0">
                <a:latin typeface="Bookman Old Style" pitchFamily="18" charset="0"/>
              </a:rPr>
              <a:t>vznik českých děl</a:t>
            </a:r>
          </a:p>
          <a:p>
            <a:pPr algn="just">
              <a:lnSpc>
                <a:spcPct val="220000"/>
              </a:lnSpc>
            </a:pPr>
            <a:r>
              <a:rPr lang="cs-CZ" sz="2500" dirty="0" smtClean="0">
                <a:latin typeface="Bookman Old Style" pitchFamily="18" charset="0"/>
              </a:rPr>
              <a:t>Dalimilova kronika – nejstarší česky psaná kronika, poč. 14. století</a:t>
            </a:r>
          </a:p>
          <a:p>
            <a:pPr algn="just">
              <a:lnSpc>
                <a:spcPct val="220000"/>
              </a:lnSpc>
            </a:pPr>
            <a:r>
              <a:rPr lang="cs-CZ" sz="2500" dirty="0" smtClean="0">
                <a:latin typeface="Bookman Old Style" pitchFamily="18" charset="0"/>
              </a:rPr>
              <a:t>na přelomu 14. a 15. století poprvé do češtiny přeložena Bible</a:t>
            </a:r>
          </a:p>
        </p:txBody>
      </p:sp>
    </p:spTree>
    <p:extLst>
      <p:ext uri="{BB962C8B-B14F-4D97-AF65-F5344CB8AC3E}">
        <p14:creationId xmlns:p14="http://schemas.microsoft.com/office/powerpoint/2010/main" val="1020189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Dalimilova kronika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103" y="1700808"/>
            <a:ext cx="7620000" cy="4219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29287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6000"/>
            <a:lum/>
          </a:blip>
          <a:srcRect/>
          <a:tile tx="0" ty="0" sx="100000" sy="100000" flip="none" algn="ct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latin typeface="Bookman Old Style" pitchFamily="18" charset="0"/>
              </a:rPr>
              <a:t>Gotika - literatura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00808"/>
            <a:ext cx="8280920" cy="4680520"/>
          </a:xfrm>
        </p:spPr>
        <p:txBody>
          <a:bodyPr>
            <a:noAutofit/>
          </a:bodyPr>
          <a:lstStyle/>
          <a:p>
            <a:pPr algn="just">
              <a:lnSpc>
                <a:spcPct val="220000"/>
              </a:lnSpc>
            </a:pPr>
            <a:r>
              <a:rPr lang="cs-CZ" sz="3500" dirty="0" smtClean="0">
                <a:latin typeface="Bookman Old Style" pitchFamily="18" charset="0"/>
              </a:rPr>
              <a:t>1450 vynález knihtisku</a:t>
            </a:r>
          </a:p>
          <a:p>
            <a:pPr algn="just">
              <a:lnSpc>
                <a:spcPct val="220000"/>
              </a:lnSpc>
            </a:pPr>
            <a:r>
              <a:rPr lang="cs-CZ" sz="3500" dirty="0">
                <a:latin typeface="Bookman Old Style" pitchFamily="18" charset="0"/>
              </a:rPr>
              <a:t>šíření </a:t>
            </a:r>
            <a:r>
              <a:rPr lang="cs-CZ" sz="3500" dirty="0" smtClean="0">
                <a:latin typeface="Bookman Old Style" pitchFamily="18" charset="0"/>
              </a:rPr>
              <a:t>vzdělanosti</a:t>
            </a:r>
            <a:endParaRPr lang="cs-CZ" sz="3500" dirty="0">
              <a:latin typeface="Bookman Old Style" pitchFamily="18" charset="0"/>
            </a:endParaRPr>
          </a:p>
          <a:p>
            <a:pPr algn="just">
              <a:lnSpc>
                <a:spcPct val="220000"/>
              </a:lnSpc>
            </a:pPr>
            <a:r>
              <a:rPr lang="cs-CZ" sz="3500" dirty="0" smtClean="0">
                <a:latin typeface="Bookman Old Style" pitchFamily="18" charset="0"/>
              </a:rPr>
              <a:t>Němec Johannes </a:t>
            </a:r>
            <a:r>
              <a:rPr lang="cs-CZ" sz="3500" dirty="0" err="1" smtClean="0">
                <a:latin typeface="Bookman Old Style" pitchFamily="18" charset="0"/>
              </a:rPr>
              <a:t>Gutenberg</a:t>
            </a:r>
            <a:endParaRPr lang="cs-CZ" sz="3500" dirty="0" smtClean="0">
              <a:latin typeface="Bookman Old Style" pitchFamily="18" charset="0"/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412777"/>
            <a:ext cx="2664296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53147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6000"/>
            <a:lum/>
          </a:blip>
          <a:srcRect/>
          <a:tile tx="0" ty="0" sx="100000" sy="100000" flip="none" algn="ct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Gotika - hudba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420888"/>
            <a:ext cx="8229600" cy="4525963"/>
          </a:xfrm>
        </p:spPr>
        <p:txBody>
          <a:bodyPr>
            <a:noAutofit/>
          </a:bodyPr>
          <a:lstStyle/>
          <a:p>
            <a:pPr lvl="1">
              <a:lnSpc>
                <a:spcPct val="150000"/>
              </a:lnSpc>
            </a:pPr>
            <a:r>
              <a:rPr lang="cs-CZ" sz="3000" dirty="0" smtClean="0">
                <a:latin typeface="Bookman Old Style" pitchFamily="18" charset="0"/>
              </a:rPr>
              <a:t>chorály = jednohlasé sborově zpívané 		</a:t>
            </a:r>
            <a:r>
              <a:rPr lang="cs-CZ" sz="3000" dirty="0">
                <a:latin typeface="Bookman Old Style" pitchFamily="18" charset="0"/>
              </a:rPr>
              <a:t> </a:t>
            </a:r>
            <a:r>
              <a:rPr lang="cs-CZ" sz="3000" dirty="0" smtClean="0">
                <a:latin typeface="Bookman Old Style" pitchFamily="18" charset="0"/>
              </a:rPr>
              <a:t>     písně</a:t>
            </a:r>
          </a:p>
          <a:p>
            <a:pPr lvl="1">
              <a:lnSpc>
                <a:spcPct val="150000"/>
              </a:lnSpc>
            </a:pPr>
            <a:r>
              <a:rPr lang="cs-CZ" sz="3000" dirty="0" smtClean="0">
                <a:latin typeface="Bookman Old Style" pitchFamily="18" charset="0"/>
              </a:rPr>
              <a:t>polyfonie = vícehlas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4294967295"/>
          </p:nvPr>
        </p:nvSpPr>
        <p:spPr>
          <a:xfrm>
            <a:off x="827584" y="1484784"/>
            <a:ext cx="7560840" cy="639762"/>
          </a:xfrm>
        </p:spPr>
        <p:txBody>
          <a:bodyPr>
            <a:normAutofit/>
          </a:bodyPr>
          <a:lstStyle/>
          <a:p>
            <a:pPr algn="ctr"/>
            <a:r>
              <a:rPr lang="cs-CZ" sz="3000" b="0" dirty="0">
                <a:latin typeface="Bookman Old Style" pitchFamily="18" charset="0"/>
              </a:rPr>
              <a:t>Církevní </a:t>
            </a:r>
            <a:r>
              <a:rPr lang="cs-CZ" sz="3000" b="0" dirty="0" smtClean="0">
                <a:latin typeface="Bookman Old Style" pitchFamily="18" charset="0"/>
              </a:rPr>
              <a:t>hudba</a:t>
            </a:r>
            <a:endParaRPr lang="cs-CZ" sz="3000" b="0" dirty="0">
              <a:latin typeface="Bookman Old Style" pitchFamily="18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4294967295"/>
          </p:nvPr>
        </p:nvSpPr>
        <p:spPr>
          <a:xfrm>
            <a:off x="5102225" y="1535113"/>
            <a:ext cx="4041775" cy="639762"/>
          </a:xfrm>
        </p:spPr>
        <p:txBody>
          <a:bodyPr>
            <a:normAutofit/>
          </a:bodyPr>
          <a:lstStyle/>
          <a:p>
            <a:endParaRPr lang="cs-CZ" dirty="0" smtClean="0">
              <a:latin typeface="Bookman Old Style" pitchFamily="18" charset="0"/>
            </a:endParaRPr>
          </a:p>
          <a:p>
            <a:pPr algn="ctr"/>
            <a:endParaRPr lang="cs-CZ" sz="3100" b="0" dirty="0" smtClean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0189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6000"/>
            <a:lum/>
          </a:blip>
          <a:srcRect/>
          <a:tile tx="0" ty="0" sx="100000" sy="100000" flip="none" algn="ct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Bookman Old Style" pitchFamily="18" charset="0"/>
              </a:rPr>
              <a:t>Dějiny udatného národa českého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412776"/>
            <a:ext cx="7920880" cy="4680520"/>
          </a:xfrm>
        </p:spPr>
        <p:txBody>
          <a:bodyPr>
            <a:noAutofit/>
          </a:bodyPr>
          <a:lstStyle/>
          <a:p>
            <a:pPr marL="0" indent="0" algn="ctr">
              <a:lnSpc>
                <a:spcPct val="220000"/>
              </a:lnSpc>
              <a:buNone/>
            </a:pPr>
            <a:endParaRPr lang="cs-CZ" sz="2300" dirty="0">
              <a:latin typeface="Bookman Old Style" pitchFamily="18" charset="0"/>
              <a:hlinkClick r:id="rId3"/>
            </a:endParaRPr>
          </a:p>
          <a:p>
            <a:pPr marL="0" indent="0" algn="ctr">
              <a:lnSpc>
                <a:spcPct val="220000"/>
              </a:lnSpc>
              <a:buNone/>
            </a:pPr>
            <a:r>
              <a:rPr lang="cs-CZ" sz="5000" b="1" dirty="0">
                <a:latin typeface="Bookman Old Style" pitchFamily="18" charset="0"/>
                <a:hlinkClick r:id="rId3"/>
              </a:rPr>
              <a:t>G</a:t>
            </a:r>
            <a:r>
              <a:rPr lang="cs-CZ" sz="5000" b="1" dirty="0" smtClean="0">
                <a:latin typeface="Bookman Old Style" pitchFamily="18" charset="0"/>
                <a:hlinkClick r:id="rId3"/>
              </a:rPr>
              <a:t>otická móda</a:t>
            </a:r>
            <a:endParaRPr lang="cs-CZ" sz="5000" b="1" dirty="0" smtClean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5285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12063364"/>
              </p:ext>
            </p:extLst>
          </p:nvPr>
        </p:nvGraphicFramePr>
        <p:xfrm>
          <a:off x="683568" y="3233738"/>
          <a:ext cx="8136904" cy="3415597"/>
        </p:xfrm>
        <a:graphic>
          <a:graphicData uri="http://schemas.openxmlformats.org/drawingml/2006/table">
            <a:tbl>
              <a:tblPr firstRow="1" firstCol="1" bandRow="1"/>
              <a:tblGrid>
                <a:gridCol w="1527069"/>
                <a:gridCol w="145186"/>
                <a:gridCol w="6464649"/>
              </a:tblGrid>
              <a:tr h="4832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</a:t>
                      </a: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VÁLKOVÁ, Veronika. </a:t>
                      </a:r>
                      <a:r>
                        <a:rPr lang="cs-CZ" sz="1100" i="1" dirty="0" smtClean="0">
                          <a:effectLst/>
                        </a:rPr>
                        <a:t>Dějepis 7, středověk a raný novověk</a:t>
                      </a:r>
                      <a:r>
                        <a:rPr lang="cs-CZ" sz="1100" dirty="0" smtClean="0">
                          <a:effectLst/>
                        </a:rPr>
                        <a:t>. Praha: SPN - pedagogické nakladatelství, 2009, ISBN 978-80-7235-373-6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59228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0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AUTOR NEUVEDEN. </a:t>
                      </a:r>
                      <a:r>
                        <a:rPr lang="cs-CZ" sz="1000" i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Wikipedia.cz</a:t>
                      </a:r>
                      <a:r>
                        <a:rPr lang="cs-CZ" sz="10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[online]. [cit. 3.1.2013]. Dostupný na WWW: </a:t>
                      </a:r>
                      <a:r>
                        <a:rPr lang="cs-CZ" sz="1000" u="sng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"/>
                        </a:rPr>
                        <a:t>http://cs.wikipedia.org/wiki/Soubor:Gothic_altar_veit_stoss.jpg</a:t>
                      </a:r>
                      <a:endParaRPr lang="cs-CZ" sz="10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0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PINGSTON, Adrian. </a:t>
                      </a:r>
                      <a:r>
                        <a:rPr lang="cs-CZ" sz="1000" i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Wikipedia.cz</a:t>
                      </a:r>
                      <a:r>
                        <a:rPr lang="cs-CZ" sz="10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[online]. [cit. 3.1.2013]. Dostupný na WWW: </a:t>
                      </a:r>
                      <a:r>
                        <a:rPr lang="cs-CZ" sz="1000" u="sng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3"/>
                        </a:rPr>
                        <a:t>http://cs.wikipedia.org/wiki/Soubor:Paris.notre.dame.750pix.jpg</a:t>
                      </a:r>
                      <a:endParaRPr lang="cs-CZ" sz="10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0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NOVÁK, David. </a:t>
                      </a:r>
                      <a:r>
                        <a:rPr lang="cs-CZ" sz="1000" i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Wikipedia.cz</a:t>
                      </a:r>
                      <a:r>
                        <a:rPr lang="cs-CZ" sz="10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[online]. [cit. 3.1.2013]. Dostupný na WWW: </a:t>
                      </a:r>
                      <a:r>
                        <a:rPr lang="cs-CZ" sz="1000" u="sng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4"/>
                        </a:rPr>
                        <a:t>http://cs.wikipedia.org/wiki/Soubor:SvJakub6.jpg</a:t>
                      </a:r>
                      <a:endParaRPr lang="cs-CZ" sz="10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0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MIZERA, Krzysztof. </a:t>
                      </a:r>
                      <a:r>
                        <a:rPr lang="cs-CZ" sz="1000" i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Wikipedia.cz</a:t>
                      </a:r>
                      <a:r>
                        <a:rPr lang="cs-CZ" sz="10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[online]. [cit. 3.1.2013]. Dostupný na WWW: </a:t>
                      </a:r>
                      <a:r>
                        <a:rPr lang="cs-CZ" sz="1000" u="sng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5"/>
                        </a:rPr>
                        <a:t>http://cs.wikipedia.org/wiki/Soubor:Rozeta_Pary%C5%BC_notre-dame_chalger.jpg</a:t>
                      </a:r>
                      <a:endParaRPr lang="cs-CZ" sz="10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0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MAŇAS, Michal. </a:t>
                      </a:r>
                      <a:r>
                        <a:rPr lang="cs-CZ" sz="1000" i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Wikipedia.cz</a:t>
                      </a:r>
                      <a:r>
                        <a:rPr lang="cs-CZ" sz="10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[online]. [cit. 3.1.2013]. Dostupný na WWW: </a:t>
                      </a:r>
                      <a:r>
                        <a:rPr lang="cs-CZ" sz="1000" u="sng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6"/>
                        </a:rPr>
                        <a:t>http://cs.wikipedia.org/wiki/Soubor:Kaple_svateho_Jana_Krtitele.jpg</a:t>
                      </a:r>
                      <a:endParaRPr lang="cs-CZ" sz="10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0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HELLINTERFACE. </a:t>
                      </a:r>
                      <a:r>
                        <a:rPr lang="cs-CZ" sz="1000" i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Wikipedia.cz</a:t>
                      </a:r>
                      <a:r>
                        <a:rPr lang="cs-CZ" sz="10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[online]. [cit. 3.1.2013]. Dostupný na WWW: </a:t>
                      </a:r>
                      <a:r>
                        <a:rPr lang="cs-CZ" sz="1000" u="sng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7"/>
                        </a:rPr>
                        <a:t>http://cs.wikipedia.org/wiki/Soubor:St_Vitus.jpg</a:t>
                      </a:r>
                      <a:endParaRPr lang="cs-CZ" sz="10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0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STRZELECKI, </a:t>
                      </a:r>
                      <a:r>
                        <a:rPr lang="cs-CZ" sz="100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Jerzy</a:t>
                      </a:r>
                      <a:r>
                        <a:rPr lang="cs-CZ" sz="10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</a:t>
                      </a:r>
                      <a:r>
                        <a:rPr lang="cs-CZ" sz="1000" i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Wikipedia.cz</a:t>
                      </a:r>
                      <a:r>
                        <a:rPr lang="cs-CZ" sz="10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[online]. [cit. 3.1.2013]. Dostupný na WWW: </a:t>
                      </a:r>
                      <a:r>
                        <a:rPr lang="cs-CZ" sz="1000" u="sng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8"/>
                        </a:rPr>
                        <a:t>http://cs.wikipedia.org/wiki/Soubor:KUTNA_HORA_(js)_7.jpg</a:t>
                      </a:r>
                      <a:endParaRPr lang="cs-CZ" sz="10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0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ELRIM. </a:t>
                      </a:r>
                      <a:r>
                        <a:rPr lang="cs-CZ" sz="1000" i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Wikipedia.cz</a:t>
                      </a:r>
                      <a:r>
                        <a:rPr lang="cs-CZ" sz="10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[online]. [cit. 3.1.2013]. Dostupný na WWW: </a:t>
                      </a:r>
                      <a:r>
                        <a:rPr lang="cs-CZ" sz="1000" u="sng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9"/>
                        </a:rPr>
                        <a:t>http://cs.wikipedia.org/wiki/Soubor:Chr%C3%A1m_svat%C3%A9ho_Bartolom%C4%9Bje.jpg</a:t>
                      </a:r>
                      <a:endParaRPr lang="cs-CZ" sz="10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0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PRAZAK. </a:t>
                      </a:r>
                      <a:r>
                        <a:rPr lang="cs-CZ" sz="1000" i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Wikipedia.cz</a:t>
                      </a:r>
                      <a:r>
                        <a:rPr lang="cs-CZ" sz="10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[online]. [cit. 3.1.2013]. Dostupný na WWW: </a:t>
                      </a:r>
                      <a:r>
                        <a:rPr lang="cs-CZ" sz="1000" u="sng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0"/>
                        </a:rPr>
                        <a:t>http://cs.wikipedia.org/wiki/Soubor:Hrad_Karl%C5%A1tejn.jpg</a:t>
                      </a:r>
                      <a:endParaRPr lang="cs-CZ" sz="10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 smtClean="0">
                        <a:effectLst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1965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2202806"/>
              </p:ext>
            </p:extLst>
          </p:nvPr>
        </p:nvGraphicFramePr>
        <p:xfrm>
          <a:off x="683568" y="3233738"/>
          <a:ext cx="8136904" cy="3183063"/>
        </p:xfrm>
        <a:graphic>
          <a:graphicData uri="http://schemas.openxmlformats.org/drawingml/2006/table">
            <a:tbl>
              <a:tblPr firstRow="1" firstCol="1" bandRow="1"/>
              <a:tblGrid>
                <a:gridCol w="1527069"/>
                <a:gridCol w="145186"/>
                <a:gridCol w="6464649"/>
              </a:tblGrid>
              <a:tr h="2672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</a:t>
                      </a: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59228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0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STRZELECKI, </a:t>
                      </a:r>
                      <a:r>
                        <a:rPr lang="cs-CZ" sz="100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Jerzy</a:t>
                      </a:r>
                      <a:r>
                        <a:rPr lang="cs-CZ" sz="10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</a:t>
                      </a:r>
                      <a:r>
                        <a:rPr lang="cs-CZ" sz="1000" i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Wikipedia.cz</a:t>
                      </a:r>
                      <a:r>
                        <a:rPr lang="cs-CZ" sz="10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[online]. [cit. 3.1.2013]. Dostupný na WWW: </a:t>
                      </a:r>
                      <a:r>
                        <a:rPr lang="cs-CZ" sz="1000" u="sng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"/>
                        </a:rPr>
                        <a:t>http://cs.wikipedia.org/wiki/Soubor:Zvikov_(js).jpg</a:t>
                      </a:r>
                      <a:endParaRPr lang="cs-CZ" sz="10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0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KARELJ. </a:t>
                      </a:r>
                      <a:r>
                        <a:rPr lang="cs-CZ" sz="1000" i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Wikipedia.cz</a:t>
                      </a:r>
                      <a:r>
                        <a:rPr lang="cs-CZ" sz="10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[online]. [cit. 3.1.2013]. Dostupný na WWW: </a:t>
                      </a:r>
                      <a:r>
                        <a:rPr lang="cs-CZ" sz="1000" u="sng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3"/>
                        </a:rPr>
                        <a:t>http://cs.wikipedia.org/wiki/Soubor:Zv%C3%ADkov_4.jpg</a:t>
                      </a:r>
                      <a:endParaRPr lang="cs-CZ" sz="10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0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MERCY. </a:t>
                      </a:r>
                      <a:r>
                        <a:rPr lang="cs-CZ" sz="1000" i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Wikipedia.cz</a:t>
                      </a:r>
                      <a:r>
                        <a:rPr lang="cs-CZ" sz="10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[online]. [cit. 3.1.2013]. Dostupný na WWW: </a:t>
                      </a:r>
                      <a:r>
                        <a:rPr lang="cs-CZ" sz="1000" u="sng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4"/>
                        </a:rPr>
                        <a:t>http://cs.wikipedia.org/wiki/Soubor:The_Buchlov_Castle.jpg</a:t>
                      </a:r>
                      <a:endParaRPr lang="cs-CZ" sz="10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0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AUTOR NEUVEDEN. </a:t>
                      </a:r>
                      <a:r>
                        <a:rPr lang="cs-CZ" sz="1000" i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Wikipedia.cz</a:t>
                      </a:r>
                      <a:r>
                        <a:rPr lang="cs-CZ" sz="10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[online]. [cit. 3.1.2013]. Dostupný na WWW: </a:t>
                      </a:r>
                      <a:r>
                        <a:rPr lang="cs-CZ" sz="1000" u="sng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5"/>
                        </a:rPr>
                        <a:t>http://cs.wikipedia.org/wiki/Soubor:Kost02.jpg</a:t>
                      </a:r>
                      <a:endParaRPr lang="cs-CZ" sz="10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0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AKIL. </a:t>
                      </a:r>
                      <a:r>
                        <a:rPr lang="cs-CZ" sz="1000" i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Wikipedia.cz</a:t>
                      </a:r>
                      <a:r>
                        <a:rPr lang="cs-CZ" sz="10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[online]. [cit. 3.1.2013]. Dostupný na WWW: </a:t>
                      </a:r>
                      <a:r>
                        <a:rPr lang="cs-CZ" sz="1000" u="sng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6"/>
                        </a:rPr>
                        <a:t>http://cs.wikipedia.org/wiki/Soubor:Hrad_Pern%C5%A1tejn.jpg</a:t>
                      </a:r>
                      <a:endParaRPr lang="cs-CZ" sz="10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0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CHMEE. </a:t>
                      </a:r>
                      <a:r>
                        <a:rPr lang="cs-CZ" sz="1000" i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Wikipedia.cz</a:t>
                      </a:r>
                      <a:r>
                        <a:rPr lang="cs-CZ" sz="10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[online]. [cit. 3.1.2013]. Dostupný na WWW: </a:t>
                      </a:r>
                      <a:r>
                        <a:rPr lang="cs-CZ" sz="1000" u="sng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7"/>
                        </a:rPr>
                        <a:t>http://cs.wikipedia.org/wiki/Soubor:Stone_Bridge_in_Pisek_in_2011.JPG</a:t>
                      </a:r>
                      <a:endParaRPr lang="cs-CZ" sz="10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0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AUTOR NEUVEDEN. </a:t>
                      </a:r>
                      <a:r>
                        <a:rPr lang="cs-CZ" sz="1000" i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Wikipedia.cz</a:t>
                      </a:r>
                      <a:r>
                        <a:rPr lang="cs-CZ" sz="10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[online]. [cit. 3.1.2013]. Dostupný na WWW: </a:t>
                      </a:r>
                      <a:r>
                        <a:rPr lang="cs-CZ" sz="1000" u="sng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8"/>
                        </a:rPr>
                        <a:t>http://cs.wikipedia.org/wiki/Soubor:Meister_Theoderich_von_Prag_017.jpg</a:t>
                      </a:r>
                      <a:endParaRPr lang="cs-CZ" sz="10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0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MAŇAS, Michal. </a:t>
                      </a:r>
                      <a:r>
                        <a:rPr lang="cs-CZ" sz="1000" i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Wikipedia.cz</a:t>
                      </a:r>
                      <a:r>
                        <a:rPr lang="cs-CZ" sz="10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[online]. [cit. 3.1.2013]. Dostupný na WWW: </a:t>
                      </a:r>
                      <a:r>
                        <a:rPr lang="cs-CZ" sz="1000" u="sng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9"/>
                        </a:rPr>
                        <a:t>http://cs.wikipedia.org/wiki/Soubor:Dalimilova_kronika_parizsky_fragment.jpg</a:t>
                      </a:r>
                      <a:endParaRPr lang="cs-CZ" sz="10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000" dirty="0" smtClean="0">
                        <a:effectLst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1635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3503699"/>
              </p:ext>
            </p:extLst>
          </p:nvPr>
        </p:nvGraphicFramePr>
        <p:xfrm>
          <a:off x="683568" y="3233738"/>
          <a:ext cx="8136904" cy="1803826"/>
        </p:xfrm>
        <a:graphic>
          <a:graphicData uri="http://schemas.openxmlformats.org/drawingml/2006/table">
            <a:tbl>
              <a:tblPr firstRow="1" firstCol="1" bandRow="1"/>
              <a:tblGrid>
                <a:gridCol w="1527069"/>
                <a:gridCol w="145186"/>
                <a:gridCol w="6464649"/>
              </a:tblGrid>
              <a:tr h="4832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</a:t>
                      </a: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10081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0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AUTOR NEUVEDEN. </a:t>
                      </a:r>
                      <a:r>
                        <a:rPr lang="cs-CZ" sz="1000" i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Wikipedia.cz</a:t>
                      </a:r>
                      <a:r>
                        <a:rPr lang="cs-CZ" sz="10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[online]. [cit. 3.1.2013]. Dostupný na WWW: </a:t>
                      </a:r>
                      <a:r>
                        <a:rPr lang="cs-CZ" sz="1000" u="sng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"/>
                        </a:rPr>
                        <a:t>http://cs.wikipedia.org/wiki/Soubor:Buchdruck-15-jahrhundert_1.jpg</a:t>
                      </a:r>
                      <a:endParaRPr lang="cs-CZ" sz="10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0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AUTOR NEUVEDEN. </a:t>
                      </a:r>
                      <a:r>
                        <a:rPr lang="cs-CZ" sz="1000" i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Dějiny národa udatného - gotická móda</a:t>
                      </a:r>
                      <a:r>
                        <a:rPr lang="cs-CZ" sz="10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[online]. [cit. 3.1.2013]. Dostupný na WWW: http://www.youtube.com/watch?v=6ZFtGGoLn94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000" dirty="0" smtClean="0">
                        <a:effectLst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0338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1205</TotalTime>
  <Words>763</Words>
  <Application>Microsoft Office PowerPoint</Application>
  <PresentationFormat>Předvádění na obrazovce (4:3)</PresentationFormat>
  <Paragraphs>148</Paragraphs>
  <Slides>28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Motiv systému Office</vt:lpstr>
      <vt:lpstr>Prezentace aplikace PowerPoint</vt:lpstr>
      <vt:lpstr>Kultura vrcholného a pozdního středověku</vt:lpstr>
      <vt:lpstr>Gotika</vt:lpstr>
      <vt:lpstr>Pohled od Seiny na Katedrálu Notre-Dame v Paříži</vt:lpstr>
      <vt:lpstr>Gotický oltář – Mariánský kostel v Krakově</vt:lpstr>
      <vt:lpstr>Rozeta  Katedrála Notre-Dame v Paříži</vt:lpstr>
      <vt:lpstr>Gotické fresky v kapli svatého Jana Křtitele v Olomouci</vt:lpstr>
      <vt:lpstr>Gotika - architektura</vt:lpstr>
      <vt:lpstr>Gotika - architektura</vt:lpstr>
      <vt:lpstr>Katedrála svatého Víta, Václava a Vojtěcha na Pražském hradě</vt:lpstr>
      <vt:lpstr>Chrám svaté Barbory v Kutné Hoře</vt:lpstr>
      <vt:lpstr>Chrám sv. Bartoloměje v Kolíně</vt:lpstr>
      <vt:lpstr>Karlštejn</vt:lpstr>
      <vt:lpstr>Zvíkov</vt:lpstr>
      <vt:lpstr>Buchlov</vt:lpstr>
      <vt:lpstr>Kost</vt:lpstr>
      <vt:lpstr>Pernštejn</vt:lpstr>
      <vt:lpstr>Kamenný most v Písku</vt:lpstr>
      <vt:lpstr>Gotika – výtvarné umění</vt:lpstr>
      <vt:lpstr>Gotika - vzdělanost</vt:lpstr>
      <vt:lpstr>Gotika - literatura</vt:lpstr>
      <vt:lpstr>Dalimilova kronika</vt:lpstr>
      <vt:lpstr>Gotika - literatura</vt:lpstr>
      <vt:lpstr>Gotika - hudba</vt:lpstr>
      <vt:lpstr>Dějiny udatného národa českého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ntb</cp:lastModifiedBy>
  <cp:revision>95</cp:revision>
  <dcterms:created xsi:type="dcterms:W3CDTF">2012-04-04T05:08:45Z</dcterms:created>
  <dcterms:modified xsi:type="dcterms:W3CDTF">2013-01-04T08:47:35Z</dcterms:modified>
</cp:coreProperties>
</file>