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56" r:id="rId3"/>
    <p:sldId id="257" r:id="rId4"/>
    <p:sldId id="260" r:id="rId5"/>
    <p:sldId id="258" r:id="rId6"/>
    <p:sldId id="264" r:id="rId7"/>
    <p:sldId id="259" r:id="rId8"/>
    <p:sldId id="261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37D81F-05D0-4803-88D2-ADFE09993B06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0BEF4A-3DD1-41CE-9A94-ECC5200B0B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38362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37D81F-05D0-4803-88D2-ADFE09993B06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0BEF4A-3DD1-41CE-9A94-ECC5200B0B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20847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37D81F-05D0-4803-88D2-ADFE09993B06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0BEF4A-3DD1-41CE-9A94-ECC5200B0B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91233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37D81F-05D0-4803-88D2-ADFE09993B06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0BEF4A-3DD1-41CE-9A94-ECC5200B0B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3631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37D81F-05D0-4803-88D2-ADFE09993B06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0BEF4A-3DD1-41CE-9A94-ECC5200B0B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14332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37D81F-05D0-4803-88D2-ADFE09993B06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0BEF4A-3DD1-41CE-9A94-ECC5200B0B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48456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37D81F-05D0-4803-88D2-ADFE09993B06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0BEF4A-3DD1-41CE-9A94-ECC5200B0B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34002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37D81F-05D0-4803-88D2-ADFE09993B06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0BEF4A-3DD1-41CE-9A94-ECC5200B0B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97005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37D81F-05D0-4803-88D2-ADFE09993B06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0BEF4A-3DD1-41CE-9A94-ECC5200B0B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41117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37D81F-05D0-4803-88D2-ADFE09993B06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0BEF4A-3DD1-41CE-9A94-ECC5200B0B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90361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37D81F-05D0-4803-88D2-ADFE09993B06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0BEF4A-3DD1-41CE-9A94-ECC5200B0B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9769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937D81F-05D0-4803-88D2-ADFE09993B06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A0BEF4A-3DD1-41CE-9A94-ECC5200B0B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7028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38341035"/>
              </p:ext>
            </p:extLst>
          </p:nvPr>
        </p:nvGraphicFramePr>
        <p:xfrm>
          <a:off x="1368425" y="2924944"/>
          <a:ext cx="6405925" cy="2543556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Úprkova 1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Mgr.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Medková Blanka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VY_32_INOVACE_11A_18_Reformace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 Německu a její důsledky</a:t>
                      </a:r>
                      <a:endParaRPr lang="cs-CZ" sz="11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11A_Dě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7.roč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VM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ověřen dne 4. </a:t>
                      </a:r>
                      <a:r>
                        <a:rPr lang="cs-CZ" sz="140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5. 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2012 ve třídě 7. B 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DUM je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určen k 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výkladu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učiva reformace v Německu a jako kvalitní podklad pro zápis žáků v sešitě.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8194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2668"/>
            <a:ext cx="7903033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3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759" y="1909763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2224088"/>
            <a:ext cx="7019999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755576" y="1268760"/>
            <a:ext cx="7759017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 bmk="OLE_LINK4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470374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24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sz="8000" dirty="0" smtClean="0">
                <a:latin typeface="Bookman Old Style" pitchFamily="18" charset="0"/>
              </a:rPr>
              <a:t>Reformace </a:t>
            </a:r>
            <a:r>
              <a:rPr lang="cs-CZ" sz="8000" smtClean="0">
                <a:latin typeface="Bookman Old Style" pitchFamily="18" charset="0"/>
              </a:rPr>
              <a:t>v Německu</a:t>
            </a:r>
            <a:endParaRPr lang="cs-CZ" sz="8000" dirty="0"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034634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24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Bookman Old Style" pitchFamily="18" charset="0"/>
              </a:rPr>
              <a:t>reformace</a:t>
            </a:r>
            <a:endParaRPr lang="cs-CZ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200000"/>
              </a:lnSpc>
            </a:pPr>
            <a:r>
              <a:rPr lang="cs-CZ" dirty="0" smtClean="0">
                <a:latin typeface="Bookman Old Style" pitchFamily="18" charset="0"/>
              </a:rPr>
              <a:t>kritika církve jako instituce, nikoli náboženství</a:t>
            </a:r>
          </a:p>
          <a:p>
            <a:pPr>
              <a:lnSpc>
                <a:spcPct val="200000"/>
              </a:lnSpc>
            </a:pPr>
            <a:r>
              <a:rPr lang="cs-CZ" dirty="0" smtClean="0">
                <a:latin typeface="Bookman Old Style" pitchFamily="18" charset="0"/>
              </a:rPr>
              <a:t>první kritici – duchovní</a:t>
            </a:r>
          </a:p>
          <a:p>
            <a:pPr>
              <a:lnSpc>
                <a:spcPct val="200000"/>
              </a:lnSpc>
            </a:pPr>
            <a:r>
              <a:rPr lang="cs-CZ" dirty="0" smtClean="0">
                <a:latin typeface="Bookman Old Style" pitchFamily="18" charset="0"/>
              </a:rPr>
              <a:t>reforma – latinsky náprava či oprava</a:t>
            </a:r>
            <a:endParaRPr lang="cs-CZ" dirty="0"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3131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24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143000"/>
          </a:xfrm>
        </p:spPr>
        <p:txBody>
          <a:bodyPr>
            <a:noAutofit/>
          </a:bodyPr>
          <a:lstStyle/>
          <a:p>
            <a:r>
              <a:rPr lang="cs-CZ" sz="4500" dirty="0" smtClean="0">
                <a:latin typeface="Bookman Old Style" pitchFamily="18" charset="0"/>
              </a:rPr>
              <a:t>Německá reformace – </a:t>
            </a:r>
            <a:br>
              <a:rPr lang="cs-CZ" sz="4500" dirty="0" smtClean="0">
                <a:latin typeface="Bookman Old Style" pitchFamily="18" charset="0"/>
              </a:rPr>
            </a:br>
            <a:r>
              <a:rPr lang="cs-CZ" sz="4500" dirty="0" smtClean="0">
                <a:latin typeface="Bookman Old Style" pitchFamily="18" charset="0"/>
              </a:rPr>
              <a:t>Martin Luther</a:t>
            </a:r>
            <a:endParaRPr lang="cs-CZ" sz="4500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16832"/>
            <a:ext cx="8229600" cy="4525963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sz="3500" dirty="0" smtClean="0">
                <a:latin typeface="Bookman Old Style" pitchFamily="18" charset="0"/>
              </a:rPr>
              <a:t>1517 – přibití kritiky církve na vrata kostela</a:t>
            </a:r>
          </a:p>
          <a:p>
            <a:pPr>
              <a:lnSpc>
                <a:spcPct val="150000"/>
              </a:lnSpc>
            </a:pPr>
            <a:r>
              <a:rPr lang="cs-CZ" sz="3500" dirty="0" smtClean="0">
                <a:latin typeface="Bookman Old Style" pitchFamily="18" charset="0"/>
              </a:rPr>
              <a:t>kritika prodeje odpustků a způsob života církve</a:t>
            </a:r>
          </a:p>
          <a:p>
            <a:pPr>
              <a:lnSpc>
                <a:spcPct val="150000"/>
              </a:lnSpc>
            </a:pPr>
            <a:r>
              <a:rPr lang="cs-CZ" sz="3500" dirty="0" smtClean="0">
                <a:latin typeface="Bookman Old Style" pitchFamily="18" charset="0"/>
              </a:rPr>
              <a:t>neuznání autority papeže</a:t>
            </a:r>
          </a:p>
        </p:txBody>
      </p:sp>
    </p:spTree>
    <p:extLst>
      <p:ext uri="{BB962C8B-B14F-4D97-AF65-F5344CB8AC3E}">
        <p14:creationId xmlns:p14="http://schemas.microsoft.com/office/powerpoint/2010/main" val="31229695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24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143000"/>
          </a:xfrm>
        </p:spPr>
        <p:txBody>
          <a:bodyPr>
            <a:noAutofit/>
          </a:bodyPr>
          <a:lstStyle/>
          <a:p>
            <a:r>
              <a:rPr lang="cs-CZ" sz="4500" dirty="0" smtClean="0">
                <a:latin typeface="Bookman Old Style" pitchFamily="18" charset="0"/>
              </a:rPr>
              <a:t>Německá reformace – </a:t>
            </a:r>
            <a:br>
              <a:rPr lang="cs-CZ" sz="4500" dirty="0" smtClean="0">
                <a:latin typeface="Bookman Old Style" pitchFamily="18" charset="0"/>
              </a:rPr>
            </a:br>
            <a:r>
              <a:rPr lang="cs-CZ" sz="4500" dirty="0" smtClean="0">
                <a:latin typeface="Bookman Old Style" pitchFamily="18" charset="0"/>
              </a:rPr>
              <a:t>Martin Luther</a:t>
            </a:r>
            <a:endParaRPr lang="cs-CZ" sz="4500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844824"/>
            <a:ext cx="8229600" cy="4525963"/>
          </a:xfrm>
        </p:spPr>
        <p:txBody>
          <a:bodyPr>
            <a:normAutofit fontScale="92500"/>
          </a:bodyPr>
          <a:lstStyle/>
          <a:p>
            <a:pPr>
              <a:lnSpc>
                <a:spcPct val="150000"/>
              </a:lnSpc>
            </a:pPr>
            <a:r>
              <a:rPr lang="cs-CZ" sz="3500" dirty="0" smtClean="0">
                <a:latin typeface="Bookman Old Style" pitchFamily="18" charset="0"/>
              </a:rPr>
              <a:t>příznivci v řadách německých knížat</a:t>
            </a:r>
          </a:p>
          <a:p>
            <a:pPr>
              <a:lnSpc>
                <a:spcPct val="150000"/>
              </a:lnSpc>
            </a:pPr>
            <a:r>
              <a:rPr lang="cs-CZ" sz="3500" dirty="0" smtClean="0">
                <a:latin typeface="Bookman Old Style" pitchFamily="18" charset="0"/>
              </a:rPr>
              <a:t>poddaní nemají právo bouřit se proti své vrchnosti</a:t>
            </a:r>
          </a:p>
          <a:p>
            <a:pPr>
              <a:lnSpc>
                <a:spcPct val="150000"/>
              </a:lnSpc>
            </a:pPr>
            <a:r>
              <a:rPr lang="cs-CZ" sz="3500" dirty="0" smtClean="0">
                <a:latin typeface="Bookman Old Style" pitchFamily="18" charset="0"/>
              </a:rPr>
              <a:t>zavedení přijímání pod obojí</a:t>
            </a:r>
          </a:p>
          <a:p>
            <a:pPr>
              <a:lnSpc>
                <a:spcPct val="150000"/>
              </a:lnSpc>
            </a:pPr>
            <a:r>
              <a:rPr lang="cs-CZ" sz="3500" dirty="0" smtClean="0">
                <a:latin typeface="Bookman Old Style" pitchFamily="18" charset="0"/>
              </a:rPr>
              <a:t>kázání v mateřském jazyce</a:t>
            </a:r>
            <a:endParaRPr lang="cs-CZ" sz="3500" dirty="0"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49052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24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558751"/>
            <a:ext cx="3905250" cy="5705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549226"/>
            <a:ext cx="415290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7630269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24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Bookman Old Style" pitchFamily="18" charset="0"/>
              </a:rPr>
              <a:t>Německá reformace</a:t>
            </a:r>
            <a:endParaRPr lang="cs-CZ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556992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cs-CZ" sz="2800" dirty="0" smtClean="0">
                <a:latin typeface="Bookman Old Style" pitchFamily="18" charset="0"/>
              </a:rPr>
              <a:t>Luteráni – stoupenci Luthera</a:t>
            </a:r>
          </a:p>
          <a:p>
            <a:pPr>
              <a:lnSpc>
                <a:spcPct val="150000"/>
              </a:lnSpc>
            </a:pPr>
            <a:r>
              <a:rPr lang="cs-CZ" sz="2800" dirty="0" smtClean="0">
                <a:latin typeface="Bookman Old Style" pitchFamily="18" charset="0"/>
              </a:rPr>
              <a:t>Vypuknutí bojů mezi katolíky a </a:t>
            </a:r>
            <a:r>
              <a:rPr lang="cs-CZ" sz="2800" dirty="0" err="1" smtClean="0">
                <a:latin typeface="Bookman Old Style" pitchFamily="18" charset="0"/>
              </a:rPr>
              <a:t>lutherány</a:t>
            </a:r>
            <a:endParaRPr lang="cs-CZ" sz="2800" dirty="0" smtClean="0">
              <a:latin typeface="Bookman Old Style" pitchFamily="18" charset="0"/>
            </a:endParaRPr>
          </a:p>
          <a:p>
            <a:pPr>
              <a:lnSpc>
                <a:spcPct val="150000"/>
              </a:lnSpc>
            </a:pPr>
            <a:r>
              <a:rPr lang="cs-CZ" sz="2800" dirty="0" smtClean="0">
                <a:latin typeface="Bookman Old Style" pitchFamily="18" charset="0"/>
              </a:rPr>
              <a:t>1555 augsburský mír (Karel V.) – </a:t>
            </a:r>
            <a:r>
              <a:rPr lang="cs-CZ" sz="2800" dirty="0" err="1" smtClean="0">
                <a:latin typeface="Bookman Old Style" pitchFamily="18" charset="0"/>
              </a:rPr>
              <a:t>lutheránství</a:t>
            </a:r>
            <a:r>
              <a:rPr lang="cs-CZ" sz="2800" dirty="0" smtClean="0">
                <a:latin typeface="Bookman Old Style" pitchFamily="18" charset="0"/>
              </a:rPr>
              <a:t> zrovnoprávněno s katolickým náboženstvím</a:t>
            </a:r>
          </a:p>
          <a:p>
            <a:pPr>
              <a:lnSpc>
                <a:spcPct val="150000"/>
              </a:lnSpc>
            </a:pPr>
            <a:r>
              <a:rPr lang="cs-CZ" sz="2800" dirty="0" smtClean="0">
                <a:latin typeface="Bookman Old Style" pitchFamily="18" charset="0"/>
              </a:rPr>
              <a:t>Čí vláda, toho náboženství</a:t>
            </a:r>
            <a:endParaRPr lang="cs-CZ" sz="2800" dirty="0"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299333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24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Bookman Old Style" pitchFamily="18" charset="0"/>
              </a:rPr>
              <a:t>Důsledky reformace - obecně</a:t>
            </a:r>
            <a:endParaRPr lang="cs-CZ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dirty="0">
                <a:latin typeface="Bookman Old Style" pitchFamily="18" charset="0"/>
              </a:rPr>
              <a:t>v</a:t>
            </a:r>
            <a:r>
              <a:rPr lang="cs-CZ" dirty="0" smtClean="0">
                <a:latin typeface="Bookman Old Style" pitchFamily="18" charset="0"/>
              </a:rPr>
              <a:t>znik nových církví (protestantské, evangelické)</a:t>
            </a:r>
          </a:p>
          <a:p>
            <a:pPr lvl="1" algn="just"/>
            <a:r>
              <a:rPr lang="cs-CZ" dirty="0" smtClean="0">
                <a:latin typeface="Bookman Old Style" pitchFamily="18" charset="0"/>
              </a:rPr>
              <a:t>přijímání pod obojí</a:t>
            </a:r>
          </a:p>
          <a:p>
            <a:pPr lvl="1" algn="just"/>
            <a:r>
              <a:rPr lang="cs-CZ" dirty="0" smtClean="0">
                <a:latin typeface="Bookman Old Style" pitchFamily="18" charset="0"/>
              </a:rPr>
              <a:t>velký důraz na Bibli, především Nový zákon</a:t>
            </a:r>
          </a:p>
          <a:p>
            <a:pPr lvl="1" algn="just"/>
            <a:r>
              <a:rPr lang="cs-CZ" dirty="0">
                <a:latin typeface="Bookman Old Style" pitchFamily="18" charset="0"/>
              </a:rPr>
              <a:t>b</a:t>
            </a:r>
            <a:r>
              <a:rPr lang="cs-CZ" dirty="0" smtClean="0">
                <a:latin typeface="Bookman Old Style" pitchFamily="18" charset="0"/>
              </a:rPr>
              <a:t>ohoslužby v národním jazyce</a:t>
            </a:r>
          </a:p>
          <a:p>
            <a:pPr lvl="1" algn="just"/>
            <a:r>
              <a:rPr lang="cs-CZ" dirty="0" smtClean="0">
                <a:latin typeface="Bookman Old Style" pitchFamily="18" charset="0"/>
              </a:rPr>
              <a:t>neuznávají papeže jako hlavu své církve</a:t>
            </a:r>
          </a:p>
          <a:p>
            <a:pPr lvl="1" algn="just"/>
            <a:r>
              <a:rPr lang="cs-CZ" dirty="0">
                <a:latin typeface="Bookman Old Style" pitchFamily="18" charset="0"/>
              </a:rPr>
              <a:t>v</a:t>
            </a:r>
            <a:r>
              <a:rPr lang="cs-CZ" smtClean="0">
                <a:latin typeface="Bookman Old Style" pitchFamily="18" charset="0"/>
              </a:rPr>
              <a:t>ětšinou </a:t>
            </a:r>
            <a:r>
              <a:rPr lang="cs-CZ" dirty="0" smtClean="0">
                <a:latin typeface="Bookman Old Style" pitchFamily="18" charset="0"/>
              </a:rPr>
              <a:t>odmítání výzdoby kostela</a:t>
            </a:r>
            <a:endParaRPr lang="cs-CZ" dirty="0"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619959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94165673"/>
              </p:ext>
            </p:extLst>
          </p:nvPr>
        </p:nvGraphicFramePr>
        <p:xfrm>
          <a:off x="683568" y="3233738"/>
          <a:ext cx="8136904" cy="2163866"/>
        </p:xfrm>
        <a:graphic>
          <a:graphicData uri="http://schemas.openxmlformats.org/drawingml/2006/table">
            <a:tbl>
              <a:tblPr firstRow="1" firstCol="1" bandRow="1"/>
              <a:tblGrid>
                <a:gridCol w="1527069"/>
                <a:gridCol w="145186"/>
                <a:gridCol w="6464649"/>
              </a:tblGrid>
              <a:tr h="48329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</a:t>
                      </a:r>
                      <a:r>
                        <a:rPr lang="cs-CZ" sz="1400" b="1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100" dirty="0" smtClean="0">
                          <a:effectLst/>
                        </a:rPr>
                        <a:t>VÁLKOVÁ, Veronika. </a:t>
                      </a:r>
                      <a:r>
                        <a:rPr lang="cs-CZ" sz="1100" i="1" dirty="0" smtClean="0">
                          <a:effectLst/>
                        </a:rPr>
                        <a:t>Dějepis 7, středověk a raný novověk</a:t>
                      </a:r>
                      <a:r>
                        <a:rPr lang="cs-CZ" sz="1100" dirty="0" smtClean="0">
                          <a:effectLst/>
                        </a:rPr>
                        <a:t>. Praha: SPN - pedagogické nakladatelství, 2009, ISBN 978-80-7235-373-6</a:t>
                      </a:r>
                      <a:endParaRPr lang="cs-CZ" sz="11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136815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effectLst/>
                        </a:rPr>
                        <a:t>AUTOR NEUVEDEN. </a:t>
                      </a:r>
                      <a:r>
                        <a:rPr lang="cs-CZ" sz="1100" i="1" dirty="0" smtClean="0">
                          <a:effectLst/>
                        </a:rPr>
                        <a:t>Wikipedia.cz</a:t>
                      </a:r>
                      <a:r>
                        <a:rPr lang="cs-CZ" sz="1100" dirty="0" smtClean="0">
                          <a:effectLst/>
                        </a:rPr>
                        <a:t> [online]. [cit. 3.1.2013]. Dostupný na WWW: http://cs.wikipedia.org/wiki/Soubor:Martin_Luther_2.jpg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effectLst/>
                        </a:rPr>
                        <a:t>GERTEN JACKSON, Carol. </a:t>
                      </a:r>
                      <a:r>
                        <a:rPr lang="cs-CZ" sz="1100" i="1" dirty="0" smtClean="0">
                          <a:effectLst/>
                        </a:rPr>
                        <a:t>Wikipedia.cz</a:t>
                      </a:r>
                      <a:r>
                        <a:rPr lang="cs-CZ" sz="1100" dirty="0" smtClean="0">
                          <a:effectLst/>
                        </a:rPr>
                        <a:t> [online]. [cit. 3.1.2013]. Dostupný na WWW: http://cs.wikipedia.org/wiki/Soubor:Martin_Luther_by_Lucas_Cranach_der_%C3%84ltere.jpeg </a:t>
                      </a: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060259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542</TotalTime>
  <Words>249</Words>
  <Application>Microsoft Office PowerPoint</Application>
  <PresentationFormat>Předvádění na obrazovce (4:3)</PresentationFormat>
  <Paragraphs>60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Reformace v Německu</vt:lpstr>
      <vt:lpstr>reformace</vt:lpstr>
      <vt:lpstr>Německá reformace –  Martin Luther</vt:lpstr>
      <vt:lpstr>Německá reformace –  Martin Luther</vt:lpstr>
      <vt:lpstr>Prezentace aplikace PowerPoint</vt:lpstr>
      <vt:lpstr>Německá reformace</vt:lpstr>
      <vt:lpstr>Důsledky reformace - obecně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Reformace</dc:title>
  <dc:creator>ntb</dc:creator>
  <cp:lastModifiedBy>ntb</cp:lastModifiedBy>
  <cp:revision>11</cp:revision>
  <dcterms:created xsi:type="dcterms:W3CDTF">2012-06-11T18:47:14Z</dcterms:created>
  <dcterms:modified xsi:type="dcterms:W3CDTF">2013-01-04T08:44:10Z</dcterms:modified>
</cp:coreProperties>
</file>