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4" r:id="rId17"/>
    <p:sldId id="30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QoBJqsShu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1053920"/>
              </p:ext>
            </p:extLst>
          </p:nvPr>
        </p:nvGraphicFramePr>
        <p:xfrm>
          <a:off x="1368425" y="2924944"/>
          <a:ext cx="6405925" cy="320954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VY_32_INOVACE_11A_19_Rudolf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II.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5. 6.  2012 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 poznání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osobnosti  Rudolfa II. Žáci nejprve čtou s porozuměním text v učebnici a snaží se si zapamatovat co nejvíce informací o Rudolfovi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II. Poté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 si opakují informace a snaží se zodpovědět otázky, čímž si ověří kvalitu vlastní práce s textem. Tento DUM lze využít k ověření znalostí v rámci klasifikace v příští hodině.</a:t>
                      </a:r>
                      <a:endParaRPr lang="cs-CZ" sz="1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132856"/>
            <a:ext cx="6400800" cy="1752600"/>
          </a:xfrm>
        </p:spPr>
        <p:txBody>
          <a:bodyPr>
            <a:normAutofit/>
          </a:bodyPr>
          <a:lstStyle/>
          <a:p>
            <a:r>
              <a:rPr lang="cs-CZ" sz="10000" dirty="0" smtClean="0">
                <a:solidFill>
                  <a:srgbClr val="FF0000"/>
                </a:solidFill>
                <a:latin typeface="Bookman Old Style" pitchFamily="18" charset="0"/>
              </a:rPr>
              <a:t>Rudolf II.</a:t>
            </a:r>
            <a:endParaRPr lang="cs-CZ" sz="10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Bookman Old Style" pitchFamily="18" charset="0"/>
              </a:rPr>
              <a:t>Rudolf II.</a:t>
            </a:r>
            <a:endParaRPr lang="cs-CZ" dirty="0">
              <a:latin typeface="Bookman Old Style" pitchFamily="18" charset="0"/>
            </a:endParaRPr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2054901"/>
            <a:ext cx="36724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latin typeface="Bookman Old Style" pitchFamily="18" charset="0"/>
              </a:rPr>
              <a:t>V učebnici na </a:t>
            </a:r>
          </a:p>
          <a:p>
            <a:pPr algn="ctr"/>
            <a:r>
              <a:rPr lang="cs-CZ" sz="3000" dirty="0" smtClean="0">
                <a:latin typeface="Bookman Old Style" pitchFamily="18" charset="0"/>
              </a:rPr>
              <a:t>str. 138-139 si pečlivě prostuduj text o Rudolfu II.</a:t>
            </a:r>
            <a:endParaRPr lang="cs-CZ" sz="3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1916832"/>
            <a:ext cx="36724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Bookman Old Style" pitchFamily="18" charset="0"/>
              </a:rPr>
              <a:t>1.Na jakém dvoře jsem byl vychovaný?</a:t>
            </a:r>
            <a:endParaRPr lang="cs-CZ" sz="4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34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276872"/>
            <a:ext cx="4464495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500" dirty="0" smtClean="0">
                <a:latin typeface="Bookman Old Style" pitchFamily="18" charset="0"/>
              </a:rPr>
              <a:t>1. španělském katolickém dvoře</a:t>
            </a:r>
            <a:endParaRPr lang="cs-CZ" sz="45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32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175" y="116632"/>
            <a:ext cx="7992888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30991" y="1628800"/>
            <a:ext cx="42484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2. Po čí smrti jsem se ujal vlády?</a:t>
            </a:r>
            <a:endParaRPr lang="cs-CZ" sz="5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41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662280"/>
            <a:ext cx="464332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500" dirty="0" smtClean="0">
                <a:latin typeface="Bookman Old Style" pitchFamily="18" charset="0"/>
              </a:rPr>
              <a:t>2. Maxmilián II.</a:t>
            </a:r>
            <a:endParaRPr lang="cs-CZ" sz="45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042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175" y="116632"/>
            <a:ext cx="7992888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2060848"/>
            <a:ext cx="439248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500" dirty="0" smtClean="0">
                <a:latin typeface="Bookman Old Style" pitchFamily="18" charset="0"/>
              </a:rPr>
              <a:t>3. Kam jsem přenesl své sídlo z Vídně?</a:t>
            </a:r>
            <a:endParaRPr lang="cs-CZ" sz="4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92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636912"/>
            <a:ext cx="46433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3. do Prahy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55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1916832"/>
            <a:ext cx="402307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latin typeface="Bookman Old Style" pitchFamily="18" charset="0"/>
              </a:rPr>
              <a:t>4. Miloval jsem vědu a umění a ochotně jsem na svém dvoře podporoval seriózní vědce. Které?</a:t>
            </a:r>
            <a:endParaRPr lang="cs-CZ" sz="3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12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132856"/>
            <a:ext cx="464332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latin typeface="Bookman Old Style" pitchFamily="18" charset="0"/>
              </a:rPr>
              <a:t>4. astronomové Tycho Brahe, Johann Kepler</a:t>
            </a:r>
            <a:endParaRPr lang="cs-CZ" sz="35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72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2132856"/>
            <a:ext cx="4023070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latin typeface="Bookman Old Style" pitchFamily="18" charset="0"/>
              </a:rPr>
              <a:t>5. Byl jsem mecenášem mnoha umělců, vynakládal jsem obrovské sumy na nákupy uměleckých děl, obrazů a kuriozit. Jak rozumíš slovu mecenáš?</a:t>
            </a:r>
            <a:endParaRPr lang="cs-CZ" sz="2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5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41210" y="2492896"/>
            <a:ext cx="464332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latin typeface="Bookman Old Style" pitchFamily="18" charset="0"/>
              </a:rPr>
              <a:t>5. člověk, který finančně podporuje neziskovou činnost</a:t>
            </a:r>
            <a:endParaRPr lang="cs-CZ" sz="35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7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4580" y="1844824"/>
            <a:ext cx="402307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Bookman Old Style" pitchFamily="18" charset="0"/>
              </a:rPr>
              <a:t>6. Roku1609 jsem vydal dokument, který zrovnoprávňoval nekatolická vyznání s katolickými. Jak se jmenuje?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802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>
                <a:latin typeface="Bookman Old Style" pitchFamily="18" charset="0"/>
              </a:rPr>
              <a:t>Rudolf II.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636912"/>
            <a:ext cx="46433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6. Rudolfův majestát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71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Dějiny udatného </a:t>
            </a:r>
            <a:r>
              <a:rPr lang="cs-CZ" smtClean="0"/>
              <a:t>národa českého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pPr algn="ctr"/>
            <a:r>
              <a:rPr lang="cs-CZ" sz="5500" b="1" dirty="0" smtClean="0">
                <a:hlinkClick r:id="rId2"/>
              </a:rPr>
              <a:t>Rudolf II.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187341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4343276"/>
              </p:ext>
            </p:extLst>
          </p:nvPr>
        </p:nvGraphicFramePr>
        <p:xfrm>
          <a:off x="683568" y="3233738"/>
          <a:ext cx="8136904" cy="1875834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hlinkClick r:id="rId2"/>
                        </a:rPr>
                        <a:t>http://office.microsoft.com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Rudolf II.</a:t>
                      </a:r>
                      <a:r>
                        <a:rPr lang="cs-CZ" sz="1100" dirty="0" smtClean="0">
                          <a:effectLst/>
                        </a:rPr>
                        <a:t> [online]. [cit. 3.1.2013]. </a:t>
                      </a:r>
                      <a:r>
                        <a:rPr lang="cs-CZ" sz="1100" smtClean="0">
                          <a:effectLst/>
                        </a:rPr>
                        <a:t>Dostupný na WWW: http://www.youtube.com/watch?v=NQoBJqsShu4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58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1475</TotalTime>
  <Words>283</Words>
  <Application>Microsoft Office PowerPoint</Application>
  <PresentationFormat>Předvádění na obrazovce (4:3)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Rudolf II.</vt:lpstr>
      <vt:lpstr>Rudolf II.</vt:lpstr>
      <vt:lpstr>Rudolf II.</vt:lpstr>
      <vt:lpstr>Rudolf II.</vt:lpstr>
      <vt:lpstr>Rudolf II.</vt:lpstr>
      <vt:lpstr>Rudolf II.</vt:lpstr>
      <vt:lpstr>Rudolf II.</vt:lpstr>
      <vt:lpstr>Rudolf II.</vt:lpstr>
      <vt:lpstr>Rudolf II.</vt:lpstr>
      <vt:lpstr>Rudolf II.</vt:lpstr>
      <vt:lpstr>Rudolf II.</vt:lpstr>
      <vt:lpstr>Rudolf II.</vt:lpstr>
      <vt:lpstr>Rudolf II.</vt:lpstr>
      <vt:lpstr>Dějiny udatného národa českého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87</cp:revision>
  <dcterms:created xsi:type="dcterms:W3CDTF">2012-04-04T05:08:45Z</dcterms:created>
  <dcterms:modified xsi:type="dcterms:W3CDTF">2013-01-04T08:43:15Z</dcterms:modified>
</cp:coreProperties>
</file>