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handoutMasterIdLst>
    <p:handoutMasterId r:id="rId12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</p:sldIdLst>
  <p:sldSz cx="9144000" cy="6858000" type="screen4x3"/>
  <p:notesSz cx="7559675" cy="106918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08" y="-19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quarter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2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3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B969B375-91A0-4B61-B463-FCE0F189ED59}" type="slidenum">
              <a:rPr/>
              <a:pPr marL="0" marR="0" lvl="0" indent="0" algn="r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4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‹#›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2332475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 idx="2"/>
          </p:nvPr>
        </p:nvSpPr>
        <p:spPr>
          <a:xfrm>
            <a:off x="1107000" y="812517"/>
            <a:ext cx="5345280" cy="4008958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3"/>
          </p:nvPr>
        </p:nvSpPr>
        <p:spPr>
          <a:xfrm>
            <a:off x="755998" y="5078522"/>
            <a:ext cx="6047640" cy="4811042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/>
          <a:p>
            <a:pPr lvl="0"/>
            <a:endParaRPr lang="cs-CZ"/>
          </a:p>
        </p:txBody>
      </p:sp>
      <p:sp>
        <p:nvSpPr>
          <p:cNvPr id="4" name="Zástupný symbol pro záhlaví 3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4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75FCABF5-2ED5-4B28-8828-F5153BE7672C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830049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215999" marR="0" lvl="0" indent="-215999" defTabSz="914400" rtl="0" fontAlgn="auto" hangingPunct="0">
      <a:lnSpc>
        <a:spcPct val="100000"/>
      </a:lnSpc>
      <a:spcBef>
        <a:spcPts val="0"/>
      </a:spcBef>
      <a:spcAft>
        <a:spcPts val="0"/>
      </a:spcAft>
      <a:buNone/>
      <a:tabLst/>
      <a:defRPr lang="cs-CZ" sz="2000" b="0" i="0" u="none" strike="noStrike" kern="1200" cap="none" spc="0" baseline="0">
        <a:solidFill>
          <a:srgbClr val="000000"/>
        </a:solidFill>
        <a:uFillTx/>
        <a:latin typeface="Arial" pitchFamily="18"/>
        <a:ea typeface="Arial Unicode MS" pitchFamily="2"/>
        <a:cs typeface="Mangal" pitchFamily="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marL="0" lvl="0" indent="0" algn="l" defTabSz="1042873" hangingPunct="1"/>
            <a:r>
              <a:rPr lang="cs-CZ"/>
              <a:t>Styl výše uvedené tabulky pro doplnění informací k materiálu si můžete zvolit sami. Důležité je dodržet náležitosti v ní uvedené.</a:t>
            </a:r>
          </a:p>
          <a:p>
            <a:pPr lvl="0"/>
            <a:endParaRPr lang="cs-CZ"/>
          </a:p>
        </p:txBody>
      </p:sp>
      <p:sp>
        <p:nvSpPr>
          <p:cNvPr id="4" name="Zástupný symbol pro číslo snímku 3"/>
          <p:cNvSpPr txBox="1"/>
          <p:nvPr/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3868E618-AAC1-4C14-B6FE-91998972C494}" type="slidenum">
              <a:rPr/>
              <a:pPr marL="0" marR="0" lvl="0" indent="0" algn="r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1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Times New Roman" pitchFamily="18"/>
              <a:ea typeface="Arial Unicode MS" pitchFamily="2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0" y="812800"/>
            <a:ext cx="0" cy="0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0" y="812800"/>
            <a:ext cx="0" cy="0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588" y="0"/>
            <a:ext cx="0" cy="0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588" y="0"/>
            <a:ext cx="0" cy="0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0" y="812800"/>
            <a:ext cx="0" cy="0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0" y="812800"/>
            <a:ext cx="0" cy="0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685800" y="2130478"/>
            <a:ext cx="7772400" cy="146987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475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  <a:latin typeface="Calibri" pitchFamily="18"/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5DE49E0-BBBD-433D-8744-CD602FA3E4ED}" type="datetime1">
              <a:rPr lang="cs-CZ"/>
              <a:pPr lvl="0"/>
              <a:t>4.1.2013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A3F16C1-1C7D-4E22-B28F-3A27661C2888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457200" y="1600200"/>
            <a:ext cx="8229600" cy="4525923"/>
          </a:xfrm>
        </p:spPr>
        <p:txBody>
          <a:bodyPr anchor="t" anchorCtr="0"/>
          <a:lstStyle>
            <a:lvl1pPr marL="343082" indent="-343082" algn="l">
              <a:spcBef>
                <a:spcPts val="800"/>
              </a:spcBef>
              <a:buSzPct val="100000"/>
              <a:buFont typeface="Arial" pitchFamily="34"/>
              <a:buChar char="•"/>
              <a:defRPr sz="32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C4D1D5D-3149-4F21-A7D5-C733E9DF35D9}" type="datetime1">
              <a:rPr lang="cs-CZ"/>
              <a:pPr lvl="0"/>
              <a:t>4.1.2013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4B83950-9A12-4A56-8706-62AB30BCB353}" type="slidenum">
              <a:rPr/>
              <a:pPr lvl="0"/>
              <a:t>‹#›</a:t>
            </a:fld>
            <a:endParaRPr lang="cs-CZ"/>
          </a:p>
        </p:txBody>
      </p:sp>
      <p:sp>
        <p:nvSpPr>
          <p:cNvPr id="7" name="Zástupný symbol pro obsah 6"/>
          <p:cNvSpPr txBox="1">
            <a:spLocks noGrp="1"/>
          </p:cNvSpPr>
          <p:nvPr>
            <p:ph idx="1"/>
          </p:nvPr>
        </p:nvSpPr>
        <p:spPr>
          <a:xfrm>
            <a:off x="457200" y="1604515"/>
            <a:ext cx="8229243" cy="4525923"/>
          </a:xfrm>
        </p:spPr>
        <p:txBody>
          <a:bodyPr lIns="0" tIns="0" rIns="0" bIns="0"/>
          <a:lstStyle>
            <a:lvl1pPr hangingPunct="0">
              <a:defRPr/>
            </a:lvl1pPr>
          </a:lstStyle>
          <a:p>
            <a:pPr lvl="0"/>
            <a:endParaRPr lang="cs-CZ"/>
          </a:p>
        </p:txBody>
      </p:sp>
    </p:spTree>
  </p:cSld>
  <p:clrMapOvr>
    <a:masterClrMapping/>
  </p:clrMapOvr>
  <p:transition/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722156" y="4406758"/>
            <a:ext cx="7772400" cy="1362236"/>
          </a:xfrm>
        </p:spPr>
        <p:txBody>
          <a:bodyPr anchor="t" anchorCtr="0"/>
          <a:lstStyle>
            <a:lvl1pPr algn="l">
              <a:defRPr sz="4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722156" y="2906639"/>
            <a:ext cx="7772400" cy="1500118"/>
          </a:xfrm>
        </p:spPr>
        <p:txBody>
          <a:bodyPr anchor="b"/>
          <a:lstStyle>
            <a:lvl1pPr marL="0" indent="0">
              <a:spcBef>
                <a:spcPts val="500"/>
              </a:spcBef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BB2C9E8-7490-4B7F-9539-A5775F141249}" type="datetime1">
              <a:rPr lang="cs-CZ"/>
              <a:pPr lvl="0"/>
              <a:t>4.1.2013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EBD56ED-0BAA-49E0-97D4-AC0858C89E07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457200" y="1600200"/>
            <a:ext cx="4038475" cy="4525923"/>
          </a:xfrm>
        </p:spPr>
        <p:txBody>
          <a:bodyPr anchor="t" anchorCtr="0"/>
          <a:lstStyle>
            <a:lvl1pPr marL="343082" indent="-343082" algn="l">
              <a:spcBef>
                <a:spcPts val="700"/>
              </a:spcBef>
              <a:buSzPct val="100000"/>
              <a:buFont typeface="Arial" pitchFamily="34"/>
              <a:buChar char="•"/>
              <a:defRPr sz="28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type="title" idx="4294967295"/>
          </p:nvPr>
        </p:nvSpPr>
        <p:spPr>
          <a:xfrm>
            <a:off x="4648315" y="1600200"/>
            <a:ext cx="4038475" cy="4525923"/>
          </a:xfrm>
        </p:spPr>
        <p:txBody>
          <a:bodyPr anchor="t" anchorCtr="0"/>
          <a:lstStyle>
            <a:lvl1pPr marL="343082" indent="-343082" algn="l">
              <a:spcBef>
                <a:spcPts val="700"/>
              </a:spcBef>
              <a:buSzPct val="100000"/>
              <a:buFont typeface="Arial" pitchFamily="34"/>
              <a:buChar char="•"/>
              <a:defRPr sz="28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94404BD-7CC8-42C9-9EC3-C1FA6B8C5C54}" type="datetime1">
              <a:rPr lang="cs-CZ"/>
              <a:pPr lvl="0"/>
              <a:t>4.1.2013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3408678-48CD-47C8-9807-B9716ABD4B5A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457200" y="1535039"/>
            <a:ext cx="4040276" cy="639723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type="title" idx="4294967295"/>
          </p:nvPr>
        </p:nvSpPr>
        <p:spPr>
          <a:xfrm>
            <a:off x="457200" y="2174763"/>
            <a:ext cx="4040276" cy="3951360"/>
          </a:xfrm>
        </p:spPr>
        <p:txBody>
          <a:bodyPr anchor="t" anchorCtr="0"/>
          <a:lstStyle>
            <a:lvl1pPr marL="343082" indent="-343082" algn="l">
              <a:spcBef>
                <a:spcPts val="600"/>
              </a:spcBef>
              <a:buSzPct val="100000"/>
              <a:buFont typeface="Arial" pitchFamily="34"/>
              <a:buChar char="•"/>
              <a:defRPr sz="24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4645078" y="1535039"/>
            <a:ext cx="4041721" cy="639723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type="title" idx="4294967295"/>
          </p:nvPr>
        </p:nvSpPr>
        <p:spPr>
          <a:xfrm>
            <a:off x="4645078" y="2174763"/>
            <a:ext cx="4041721" cy="3951360"/>
          </a:xfrm>
        </p:spPr>
        <p:txBody>
          <a:bodyPr anchor="t" anchorCtr="0"/>
          <a:lstStyle>
            <a:lvl1pPr marL="343082" indent="-343082" algn="l">
              <a:spcBef>
                <a:spcPts val="600"/>
              </a:spcBef>
              <a:buSzPct val="100000"/>
              <a:buFont typeface="Arial" pitchFamily="34"/>
              <a:buChar char="•"/>
              <a:defRPr sz="24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086B777-FA0B-4E62-824A-0763E79338CC}" type="datetime1">
              <a:rPr lang="cs-CZ"/>
              <a:pPr lvl="0"/>
              <a:t>4.1.2013</a:t>
            </a:fld>
            <a:endParaRPr lang="cs-CZ"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826B734-0F38-407B-BA82-3436DAF025CE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F47F808-6E57-4471-B096-5585CAB52406}" type="datetime1">
              <a:rPr lang="cs-CZ"/>
              <a:pPr lvl="0"/>
              <a:t>4.1.2013</a:t>
            </a:fld>
            <a:endParaRPr lang="cs-CZ"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1794A5A-43AE-45A4-A8D4-CC33CFA8F305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07DDF4E-4E65-4F26-930F-662977369148}" type="datetime1">
              <a:rPr lang="cs-CZ"/>
              <a:pPr lvl="0"/>
              <a:t>4.1.2013</a:t>
            </a:fld>
            <a:endParaRPr lang="cs-CZ"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FEFCD94-D1D6-4070-B076-D87175088B88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57200" y="272884"/>
            <a:ext cx="3008156" cy="1162083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3575157" y="272884"/>
            <a:ext cx="5111642" cy="5853238"/>
          </a:xfrm>
        </p:spPr>
        <p:txBody>
          <a:bodyPr anchor="t" anchorCtr="0"/>
          <a:lstStyle>
            <a:lvl1pPr marL="343082" indent="-343082" algn="l">
              <a:spcBef>
                <a:spcPts val="800"/>
              </a:spcBef>
              <a:buSzPct val="100000"/>
              <a:buFont typeface="Arial" pitchFamily="34"/>
              <a:buChar char="•"/>
              <a:defRPr sz="32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457200" y="1434958"/>
            <a:ext cx="3008156" cy="4691155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61AF448-70E9-43C3-AF7E-C8D51C1EC583}" type="datetime1">
              <a:rPr lang="cs-CZ"/>
              <a:pPr lvl="0"/>
              <a:t>4.1.2013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8BD6545-945A-4F45-B242-6816318E7B75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1792443" y="4800600"/>
            <a:ext cx="5486400" cy="566644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title" idx="4294967295"/>
          </p:nvPr>
        </p:nvSpPr>
        <p:spPr>
          <a:xfrm>
            <a:off x="1792443" y="612721"/>
            <a:ext cx="5486400" cy="4114800"/>
          </a:xfrm>
        </p:spPr>
        <p:txBody>
          <a:bodyPr anchor="t"/>
          <a:lstStyle>
            <a:lvl1pPr hangingPunct="0">
              <a:defRPr>
                <a:latin typeface="Arial" pitchFamily="18"/>
              </a:defRPr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1792443" y="5367244"/>
            <a:ext cx="5486400" cy="804955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BE3FC89-5158-4DC9-95EB-52E38A5A78BC}" type="datetime1">
              <a:rPr lang="cs-CZ"/>
              <a:pPr lvl="0"/>
              <a:t>4.1.2013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5A1B15B-0C6D-4DA8-B484-4E1FE8D22F03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E91838B-A3AC-43DE-83ED-4D9E51A99D05}" type="datetime1">
              <a:rPr lang="cs-CZ"/>
              <a:pPr lvl="0"/>
              <a:t>4.1.2013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7426098-43A5-4296-89F0-31D48ED20585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6629400" y="274676"/>
            <a:ext cx="2057400" cy="5851437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457200" y="274676"/>
            <a:ext cx="6019915" cy="5851437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BEADA67-A6EE-4E47-86CE-F14FB94F09D1}" type="datetime1">
              <a:rPr lang="cs-CZ"/>
              <a:pPr lvl="0"/>
              <a:t>4.1.2013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11CAB57-0EA0-4F68-8DB0-486603FF5A96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457200" y="274676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/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2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457200" y="6356515"/>
            <a:ext cx="2133715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82629752-C00F-4E55-8200-D90BE4D8F7A2}" type="datetime1">
              <a:rPr lang="cs-CZ"/>
              <a:pPr lvl="0"/>
              <a:t>4.1.2013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3124075" y="6356515"/>
            <a:ext cx="2895475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6553084" y="6356515"/>
            <a:ext cx="2133715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813969A5-9439-4194-BC25-502EA433F71A}" type="slidenum">
              <a:rPr/>
              <a:pPr lvl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ransition/>
  <p:txStyles>
    <p:titleStyle>
      <a:lvl1pPr marL="0" marR="0" lvl="0" indent="0" algn="ctr" defTabSz="914400" rtl="0" fontAlgn="auto" hangingPunct="1">
        <a:lnSpc>
          <a:spcPct val="100000"/>
        </a:lnSpc>
        <a:spcBef>
          <a:spcPts val="0"/>
        </a:spcBef>
        <a:spcAft>
          <a:spcPts val="0"/>
        </a:spcAft>
        <a:buSzPct val="45000"/>
        <a:buFont typeface="StarSymbol"/>
        <a:buChar char="●"/>
        <a:tabLst/>
        <a:defRPr lang="cs-CZ" sz="4400" b="0" i="0" u="none" strike="noStrike" kern="1200" cap="none" spc="0" baseline="0">
          <a:solidFill>
            <a:srgbClr val="000000"/>
          </a:solidFill>
          <a:uFillTx/>
          <a:latin typeface="Calibri" pitchFamily="18"/>
          <a:ea typeface="Arial Unicode MS" pitchFamily="2"/>
          <a:cs typeface="Mangal" pitchFamily="2"/>
        </a:defRPr>
      </a:lvl1pPr>
    </p:titleStyle>
    <p:bodyStyle>
      <a:lvl1pPr marL="431999" marR="0" lvl="0" indent="-323999" algn="l" defTabSz="914400" rtl="0" fontAlgn="auto" hangingPunct="1">
        <a:lnSpc>
          <a:spcPct val="100000"/>
        </a:lnSpc>
        <a:spcBef>
          <a:spcPts val="0"/>
        </a:spcBef>
        <a:spcAft>
          <a:spcPts val="1415"/>
        </a:spcAft>
        <a:buSzPct val="45000"/>
        <a:buFont typeface="StarSymbol"/>
        <a:buChar char="●"/>
        <a:tabLst/>
        <a:defRPr lang="cs-CZ" sz="32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1pPr>
      <a:lvl2pPr marL="863998" marR="0" lvl="1" indent="-323999" algn="l" defTabSz="914400" rtl="0" fontAlgn="auto" hangingPunct="1">
        <a:lnSpc>
          <a:spcPct val="100000"/>
        </a:lnSpc>
        <a:spcBef>
          <a:spcPts val="0"/>
        </a:spcBef>
        <a:spcAft>
          <a:spcPts val="1135"/>
        </a:spcAft>
        <a:buSzPct val="45000"/>
        <a:buFont typeface="StarSymbol"/>
        <a:buChar char="●"/>
        <a:tabLst/>
        <a:defRPr lang="cs-CZ" sz="28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2pPr>
      <a:lvl3pPr marL="1295997" marR="0" lvl="2" indent="-287999" algn="l" defTabSz="914400" rtl="0" fontAlgn="auto" hangingPunct="1">
        <a:lnSpc>
          <a:spcPct val="100000"/>
        </a:lnSpc>
        <a:spcBef>
          <a:spcPts val="0"/>
        </a:spcBef>
        <a:spcAft>
          <a:spcPts val="850"/>
        </a:spcAft>
        <a:buSzPct val="75000"/>
        <a:buFont typeface="StarSymbol"/>
        <a:buChar char="–"/>
        <a:tabLst/>
        <a:defRPr lang="cs-CZ" sz="24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3pPr>
      <a:lvl4pPr marL="1727996" marR="0" lvl="3" indent="-215999" algn="l" defTabSz="914400" rtl="0" fontAlgn="auto" hangingPunct="1">
        <a:lnSpc>
          <a:spcPct val="100000"/>
        </a:lnSpc>
        <a:spcBef>
          <a:spcPts val="0"/>
        </a:spcBef>
        <a:spcAft>
          <a:spcPts val="565"/>
        </a:spcAft>
        <a:buSzPct val="45000"/>
        <a:buFont typeface="StarSymbol"/>
        <a:buChar char="●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4pPr>
      <a:lvl5pPr marL="2159995" marR="0" lvl="4" indent="-215999" algn="l" defTabSz="914400" rtl="0" fontAlgn="auto" hangingPunct="1">
        <a:lnSpc>
          <a:spcPct val="100000"/>
        </a:lnSpc>
        <a:spcBef>
          <a:spcPts val="0"/>
        </a:spcBef>
        <a:spcAft>
          <a:spcPts val="285"/>
        </a:spcAft>
        <a:buSzPct val="75000"/>
        <a:buFont typeface="StarSymbol"/>
        <a:buChar char="–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5pPr>
    </p:bodyStyle>
    <p:otherStyle/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emf"/><Relationship Id="rId3" Type="http://schemas.openxmlformats.org/officeDocument/2006/relationships/image" Target="../media/image3.emf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emf"/><Relationship Id="rId5" Type="http://schemas.openxmlformats.org/officeDocument/2006/relationships/image" Target="../media/image5.emf"/><Relationship Id="rId4" Type="http://schemas.openxmlformats.org/officeDocument/2006/relationships/image" Target="../media/image4.e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Diagram 3"/>
          <p:cNvGrpSpPr/>
          <p:nvPr/>
        </p:nvGrpSpPr>
        <p:grpSpPr>
          <a:xfrm>
            <a:off x="685800" y="908721"/>
            <a:ext cx="7702621" cy="2016224"/>
            <a:chOff x="685800" y="908721"/>
            <a:chExt cx="7702621" cy="2016224"/>
          </a:xfrm>
        </p:grpSpPr>
        <p:sp>
          <p:nvSpPr>
            <p:cNvPr id="3" name="Volný tvar 2"/>
            <p:cNvSpPr/>
            <p:nvPr/>
          </p:nvSpPr>
          <p:spPr>
            <a:xfrm>
              <a:off x="685800" y="908721"/>
              <a:ext cx="2016224" cy="2016224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4" name="Volný tvar 3"/>
            <p:cNvSpPr/>
            <p:nvPr/>
          </p:nvSpPr>
          <p:spPr>
            <a:xfrm>
              <a:off x="1693907" y="908721"/>
              <a:ext cx="6694514" cy="201622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2016223"/>
                <a:gd name="f8" fmla="+- 0 0 -90"/>
                <a:gd name="f9" fmla="*/ f3 1 6694512"/>
                <a:gd name="f10" fmla="*/ f4 1 2016223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2016223"/>
                <a:gd name="f20" fmla="*/ 0 f16 1"/>
                <a:gd name="f21" fmla="*/ 0 f15 1"/>
                <a:gd name="f22" fmla="*/ 6694512 f16 1"/>
                <a:gd name="f23" fmla="*/ 2016223 f15 1"/>
                <a:gd name="f24" fmla="+- f17 0 f1"/>
                <a:gd name="f25" fmla="*/ f20 1 6694512"/>
                <a:gd name="f26" fmla="*/ f21 1 2016223"/>
                <a:gd name="f27" fmla="*/ f22 1 6694512"/>
                <a:gd name="f28" fmla="*/ f23 1 2016223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2016223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1739344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NÁZEV ŠKOLY: Základní škola a Mateřská škola Nedvědice, okres Brno – venkov, příspěvková organizace </a:t>
              </a:r>
            </a:p>
          </p:txBody>
        </p:sp>
        <p:sp>
          <p:nvSpPr>
            <p:cNvPr id="5" name="Volný tvar 4"/>
            <p:cNvSpPr/>
            <p:nvPr/>
          </p:nvSpPr>
          <p:spPr>
            <a:xfrm>
              <a:off x="897501" y="1231312"/>
              <a:ext cx="1592811" cy="1592811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6" name="Volný tvar 5"/>
            <p:cNvSpPr/>
            <p:nvPr/>
          </p:nvSpPr>
          <p:spPr>
            <a:xfrm>
              <a:off x="1693907" y="1231312"/>
              <a:ext cx="6694514" cy="159281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1592816"/>
                <a:gd name="f8" fmla="+- 0 0 -90"/>
                <a:gd name="f9" fmla="*/ f3 1 6694512"/>
                <a:gd name="f10" fmla="*/ f4 1 1592816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1592816"/>
                <a:gd name="f20" fmla="*/ 0 f16 1"/>
                <a:gd name="f21" fmla="*/ 0 f15 1"/>
                <a:gd name="f22" fmla="*/ 6694512 f16 1"/>
                <a:gd name="f23" fmla="*/ 1592816 f15 1"/>
                <a:gd name="f24" fmla="+- f17 0 f1"/>
                <a:gd name="f25" fmla="*/ f20 1 6694512"/>
                <a:gd name="f26" fmla="*/ f21 1 1592816"/>
                <a:gd name="f27" fmla="*/ f22 1 6694512"/>
                <a:gd name="f28" fmla="*/ f23 1 1592816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1592816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1315940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AUTOR: </a:t>
              </a:r>
              <a:r>
                <a:rPr lang="cs-CZ" sz="1200" b="0" i="0" u="none" strike="noStrike" kern="1200" cap="none" spc="0" baseline="0" dirty="0" smtClean="0">
                  <a:solidFill>
                    <a:srgbClr val="000000"/>
                  </a:solidFill>
                  <a:uFillTx/>
                  <a:latin typeface="Calibri"/>
                </a:rPr>
                <a:t>Jiří </a:t>
              </a: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Toman </a:t>
              </a:r>
            </a:p>
          </p:txBody>
        </p:sp>
        <p:sp>
          <p:nvSpPr>
            <p:cNvPr id="7" name="Volný tvar 6"/>
            <p:cNvSpPr/>
            <p:nvPr/>
          </p:nvSpPr>
          <p:spPr>
            <a:xfrm>
              <a:off x="1109203" y="1553913"/>
              <a:ext cx="1169407" cy="1169407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8" name="Volný tvar 7"/>
            <p:cNvSpPr/>
            <p:nvPr/>
          </p:nvSpPr>
          <p:spPr>
            <a:xfrm>
              <a:off x="1693907" y="1553913"/>
              <a:ext cx="6694514" cy="116940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1169409"/>
                <a:gd name="f8" fmla="+- 0 0 -90"/>
                <a:gd name="f9" fmla="*/ f3 1 6694512"/>
                <a:gd name="f10" fmla="*/ f4 1 1169409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1169409"/>
                <a:gd name="f20" fmla="*/ 0 f16 1"/>
                <a:gd name="f21" fmla="*/ 0 f15 1"/>
                <a:gd name="f22" fmla="*/ 6694512 f16 1"/>
                <a:gd name="f23" fmla="*/ 1169409 f15 1"/>
                <a:gd name="f24" fmla="+- f17 0 f1"/>
                <a:gd name="f25" fmla="*/ f20 1 6694512"/>
                <a:gd name="f26" fmla="*/ f21 1 1169409"/>
                <a:gd name="f27" fmla="*/ f22 1 6694512"/>
                <a:gd name="f28" fmla="*/ f23 1 1169409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1169409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892536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NÁZEV:  </a:t>
              </a:r>
              <a:r>
                <a:rPr lang="cs-CZ" sz="1200" b="0" i="0" u="none" strike="noStrike" kern="1200" cap="none" spc="0" baseline="0" dirty="0" smtClean="0">
                  <a:solidFill>
                    <a:srgbClr val="000000"/>
                  </a:solidFill>
                  <a:uFillTx/>
                  <a:latin typeface="Calibri"/>
                </a:rPr>
                <a:t>VY_32_INOVACE_06_05 </a:t>
              </a:r>
              <a:r>
                <a:rPr lang="cs-CZ" sz="1200" kern="0" dirty="0" smtClean="0">
                  <a:solidFill>
                    <a:srgbClr val="000000"/>
                  </a:solidFill>
                  <a:latin typeface="Calibri"/>
                </a:rPr>
                <a:t> Délka</a:t>
              </a:r>
              <a:endParaRPr lang="cs-CZ" sz="12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9" name="Volný tvar 8"/>
            <p:cNvSpPr/>
            <p:nvPr/>
          </p:nvSpPr>
          <p:spPr>
            <a:xfrm>
              <a:off x="1320905" y="1876504"/>
              <a:ext cx="746004" cy="746004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1693907" y="1876504"/>
              <a:ext cx="6694514" cy="74600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746002"/>
                <a:gd name="f8" fmla="+- 0 0 -90"/>
                <a:gd name="f9" fmla="*/ f3 1 6694512"/>
                <a:gd name="f10" fmla="*/ f4 1 746002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746002"/>
                <a:gd name="f20" fmla="*/ 0 f16 1"/>
                <a:gd name="f21" fmla="*/ 0 f15 1"/>
                <a:gd name="f22" fmla="*/ 6694512 f16 1"/>
                <a:gd name="f23" fmla="*/ 746002 f15 1"/>
                <a:gd name="f24" fmla="+- f17 0 f1"/>
                <a:gd name="f25" fmla="*/ f20 1 6694512"/>
                <a:gd name="f26" fmla="*/ f21 1 746002"/>
                <a:gd name="f27" fmla="*/ f22 1 6694512"/>
                <a:gd name="f28" fmla="*/ f23 1 746002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746002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469123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TEMA</a:t>
              </a:r>
              <a:r>
                <a:rPr lang="cs-CZ" sz="10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: Fyzika 6. a 7.roč.</a:t>
              </a:r>
            </a:p>
          </p:txBody>
        </p:sp>
        <p:sp>
          <p:nvSpPr>
            <p:cNvPr id="11" name="Volný tvar 10"/>
            <p:cNvSpPr/>
            <p:nvPr/>
          </p:nvSpPr>
          <p:spPr>
            <a:xfrm>
              <a:off x="1532616" y="2199104"/>
              <a:ext cx="322591" cy="322591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12" name="Volný tvar 11"/>
            <p:cNvSpPr/>
            <p:nvPr/>
          </p:nvSpPr>
          <p:spPr>
            <a:xfrm>
              <a:off x="1677576" y="2195977"/>
              <a:ext cx="6694514" cy="32259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322595"/>
                <a:gd name="f8" fmla="+- 0 0 -90"/>
                <a:gd name="f9" fmla="*/ f3 1 6694512"/>
                <a:gd name="f10" fmla="*/ f4 1 322595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322595"/>
                <a:gd name="f20" fmla="*/ 0 f16 1"/>
                <a:gd name="f21" fmla="*/ 0 f15 1"/>
                <a:gd name="f22" fmla="*/ 6694512 f16 1"/>
                <a:gd name="f23" fmla="*/ 322595 f15 1"/>
                <a:gd name="f24" fmla="+- f17 0 f1"/>
                <a:gd name="f25" fmla="*/ f20 1 6694512"/>
                <a:gd name="f26" fmla="*/ f21 1 322595"/>
                <a:gd name="f27" fmla="*/ f22 1 6694512"/>
                <a:gd name="f28" fmla="*/ f23 1 322595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322595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45720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ČÍSLO PROJEKTU: 2674/21/7.1.4/2011  </a:t>
              </a:r>
            </a:p>
          </p:txBody>
        </p:sp>
      </p:grpSp>
      <p:sp>
        <p:nvSpPr>
          <p:cNvPr id="13" name="Podnadpis 2"/>
          <p:cNvSpPr txBox="1">
            <a:spLocks noGrp="1"/>
          </p:cNvSpPr>
          <p:nvPr>
            <p:ph type="subTitle" idx="1"/>
          </p:nvPr>
        </p:nvSpPr>
        <p:spPr>
          <a:xfrm>
            <a:off x="767007" y="3717035"/>
            <a:ext cx="7776862" cy="1464567"/>
          </a:xfrm>
        </p:spPr>
        <p:txBody>
          <a:bodyPr/>
          <a:lstStyle/>
          <a:p>
            <a:endParaRPr lang="cs-CZ"/>
          </a:p>
        </p:txBody>
      </p:sp>
      <p:pic>
        <p:nvPicPr>
          <p:cNvPr id="14" name="Obrázek 7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55577" y="3717035"/>
            <a:ext cx="7848871" cy="151217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57200" y="274676"/>
            <a:ext cx="8229600" cy="805321"/>
          </a:xfrm>
        </p:spPr>
        <p:txBody>
          <a:bodyPr lIns="0" tIns="0" rIns="0" bIns="0"/>
          <a:lstStyle/>
          <a:p>
            <a:pPr lvl="0" hangingPunct="0">
              <a:buNone/>
            </a:pPr>
            <a:r>
              <a:rPr lang="cs-CZ" sz="2200">
                <a:solidFill>
                  <a:srgbClr val="0000FF"/>
                </a:solidFill>
                <a:latin typeface="Arial" pitchFamily="18"/>
              </a:rPr>
              <a:t>Anotace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2000" dirty="0"/>
              <a:t>Prezentace</a:t>
            </a:r>
            <a:r>
              <a:rPr lang="cs-CZ" sz="1400" dirty="0"/>
              <a:t> je určena pro žáky 6. ročníku. Žákům jsou uvedeny jednotky </a:t>
            </a:r>
            <a:r>
              <a:rPr lang="cs-CZ" sz="1400" dirty="0" smtClean="0"/>
              <a:t>délky a </a:t>
            </a:r>
            <a:r>
              <a:rPr lang="cs-CZ" sz="1400" dirty="0"/>
              <a:t>jejich převody. Grafickou formou jsou ukázány měřidla </a:t>
            </a:r>
            <a:r>
              <a:rPr lang="cs-CZ" sz="1400" dirty="0" smtClean="0"/>
              <a:t>délky. </a:t>
            </a:r>
            <a:r>
              <a:rPr lang="cs-CZ" sz="1400" dirty="0"/>
              <a:t>Na pracovním listu si prakticky procvičí převody jednotek </a:t>
            </a:r>
            <a:r>
              <a:rPr lang="cs-CZ" sz="1400" dirty="0" smtClean="0"/>
              <a:t>délky. </a:t>
            </a:r>
            <a:r>
              <a:rPr lang="cs-CZ" sz="1400" dirty="0"/>
              <a:t>Pracovní list lze použít i v tištěné podobě. Učební materiál je určen pro práci na interaktivní tabuli.</a:t>
            </a:r>
          </a:p>
          <a:p>
            <a:pPr lvl="0"/>
            <a:r>
              <a:rPr lang="cs-CZ" sz="1400" dirty="0"/>
              <a:t>Autor : </a:t>
            </a:r>
            <a:r>
              <a:rPr lang="cs-CZ" sz="1400" dirty="0" smtClean="0"/>
              <a:t> </a:t>
            </a:r>
            <a:r>
              <a:rPr lang="cs-CZ" sz="1400" dirty="0"/>
              <a:t>Jiří Toman</a:t>
            </a:r>
          </a:p>
          <a:p>
            <a:pPr lvl="0"/>
            <a:r>
              <a:rPr lang="cs-CZ" sz="1400" dirty="0"/>
              <a:t>Jazyk : čeština</a:t>
            </a:r>
          </a:p>
          <a:p>
            <a:pPr lvl="0"/>
            <a:r>
              <a:rPr lang="cs-CZ" sz="1400" dirty="0"/>
              <a:t>Očekávaný výstup : žáci se seznámí s </a:t>
            </a:r>
            <a:r>
              <a:rPr lang="cs-CZ" sz="1400" dirty="0" smtClean="0"/>
              <a:t>používanými měřidly délky, procvičí </a:t>
            </a:r>
            <a:r>
              <a:rPr lang="cs-CZ" sz="1400" dirty="0"/>
              <a:t>si převody jednotek </a:t>
            </a:r>
            <a:r>
              <a:rPr lang="cs-CZ" sz="1400" dirty="0" smtClean="0"/>
              <a:t>      délky, změří rozměry pevného tělesa</a:t>
            </a:r>
            <a:endParaRPr lang="cs-CZ" sz="1400" dirty="0"/>
          </a:p>
          <a:p>
            <a:pPr lvl="0"/>
            <a:r>
              <a:rPr lang="cs-CZ" sz="1400" dirty="0"/>
              <a:t>Speciální potřeby : </a:t>
            </a:r>
            <a:r>
              <a:rPr lang="cs-CZ" sz="1400" dirty="0" smtClean="0"/>
              <a:t>pravítko, pevné těleso</a:t>
            </a:r>
            <a:endParaRPr lang="cs-CZ" sz="1400" dirty="0"/>
          </a:p>
          <a:p>
            <a:pPr lvl="0"/>
            <a:r>
              <a:rPr lang="cs-CZ" sz="1400" dirty="0"/>
              <a:t>Druh učebního materiálu : prezentace a pracovní list</a:t>
            </a:r>
          </a:p>
          <a:p>
            <a:pPr lvl="0"/>
            <a:r>
              <a:rPr lang="cs-CZ" sz="1400" dirty="0"/>
              <a:t>Cílová skupina : žák</a:t>
            </a:r>
          </a:p>
          <a:p>
            <a:pPr lvl="0"/>
            <a:r>
              <a:rPr lang="cs-CZ" sz="1400" dirty="0"/>
              <a:t>Stupeň a typ vzdělávání : základní vzdělávání 2. stupeň 1.období, věková skupina : 12- 13 let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1143000"/>
          </a:xfrm>
        </p:spPr>
        <p:txBody>
          <a:bodyPr/>
          <a:lstStyle/>
          <a:p>
            <a:pPr lvl="0">
              <a:buNone/>
            </a:pPr>
            <a:r>
              <a:rPr lang="cs-CZ" b="1" u="sng" dirty="0" smtClean="0">
                <a:solidFill>
                  <a:srgbClr val="0000FF"/>
                </a:solidFill>
              </a:rPr>
              <a:t>D É L K A</a:t>
            </a:r>
            <a:endParaRPr lang="cs-CZ" b="1" u="sng" dirty="0">
              <a:solidFill>
                <a:srgbClr val="0000FF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67544" y="1628800"/>
            <a:ext cx="8229600" cy="4525923"/>
          </a:xfrm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r>
              <a:rPr lang="cs-CZ" sz="3600" b="1" dirty="0">
                <a:latin typeface="Calibri"/>
              </a:rPr>
              <a:t>Značka : </a:t>
            </a:r>
            <a:r>
              <a:rPr lang="cs-CZ" sz="3600" b="1" dirty="0" smtClean="0">
                <a:latin typeface="Calibri"/>
              </a:rPr>
              <a:t>l, d</a:t>
            </a:r>
            <a:endParaRPr lang="cs-CZ" sz="3600" b="1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r>
              <a:rPr lang="cs-CZ" sz="3600" b="1" dirty="0">
                <a:latin typeface="Calibri"/>
              </a:rPr>
              <a:t>Základní jednotka : </a:t>
            </a:r>
            <a:r>
              <a:rPr lang="cs-CZ" sz="3600" b="1" dirty="0" smtClean="0">
                <a:latin typeface="Calibri"/>
              </a:rPr>
              <a:t>m (metr)</a:t>
            </a:r>
            <a:endParaRPr lang="cs-CZ" sz="3600" b="1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sz="3600" b="1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dirty="0">
              <a:latin typeface="Calibri"/>
            </a:endParaRPr>
          </a:p>
        </p:txBody>
      </p:sp>
      <p:pic>
        <p:nvPicPr>
          <p:cNvPr id="1037" name="Picture 13" descr="C:\Documents and Settings\Škola\Local Settings\Temporary Internet Files\Content.IE5\CFVQPZ8Y\MC90023216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95736" y="3284984"/>
            <a:ext cx="3816424" cy="283794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 lIns="0" tIns="0" rIns="0" bIns="0"/>
          <a:lstStyle/>
          <a:p>
            <a:pPr lvl="0" hangingPunct="0">
              <a:buNone/>
            </a:pPr>
            <a:r>
              <a:rPr lang="cs-CZ" b="1" u="sng" dirty="0">
                <a:solidFill>
                  <a:srgbClr val="4700B8"/>
                </a:solidFill>
                <a:latin typeface="Arial" pitchFamily="18"/>
              </a:rPr>
              <a:t>Jednotky </a:t>
            </a:r>
            <a:r>
              <a:rPr lang="cs-CZ" b="1" u="sng" dirty="0" smtClean="0">
                <a:solidFill>
                  <a:srgbClr val="4700B8"/>
                </a:solidFill>
                <a:latin typeface="Arial" pitchFamily="18"/>
              </a:rPr>
              <a:t>délky</a:t>
            </a:r>
            <a:endParaRPr lang="cs-CZ" b="1" u="sng" dirty="0">
              <a:solidFill>
                <a:srgbClr val="4700B8"/>
              </a:solidFill>
              <a:latin typeface="Arial" pitchFamily="18"/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57200" y="1268760"/>
            <a:ext cx="8229243" cy="5184575"/>
          </a:xfrm>
        </p:spPr>
        <p:txBody>
          <a:bodyPr/>
          <a:lstStyle/>
          <a:p>
            <a:pPr lvl="0"/>
            <a:r>
              <a:rPr lang="cs-CZ" u="sng" dirty="0">
                <a:solidFill>
                  <a:srgbClr val="800000"/>
                </a:solidFill>
              </a:rPr>
              <a:t>jednotka     značka    převody</a:t>
            </a:r>
          </a:p>
          <a:p>
            <a:pPr lvl="0"/>
            <a:r>
              <a:rPr lang="cs-CZ" u="sng" dirty="0" smtClean="0"/>
              <a:t>metr              </a:t>
            </a:r>
            <a:r>
              <a:rPr lang="cs-CZ" u="sng" dirty="0"/>
              <a:t>m</a:t>
            </a:r>
            <a:r>
              <a:rPr lang="cs-CZ" u="sng" dirty="0" smtClean="0"/>
              <a:t>           1m </a:t>
            </a:r>
            <a:r>
              <a:rPr lang="cs-CZ" u="sng" dirty="0"/>
              <a:t>= </a:t>
            </a:r>
            <a:r>
              <a:rPr lang="cs-CZ" u="sng" dirty="0" smtClean="0"/>
              <a:t>10 dm</a:t>
            </a:r>
            <a:endParaRPr lang="cs-CZ" u="sng" dirty="0"/>
          </a:p>
          <a:p>
            <a:pPr lvl="0"/>
            <a:r>
              <a:rPr lang="cs-CZ" u="sng" dirty="0" smtClean="0"/>
              <a:t>decimetr        dm         1 dm </a:t>
            </a:r>
            <a:r>
              <a:rPr lang="cs-CZ" u="sng" dirty="0"/>
              <a:t>= </a:t>
            </a:r>
            <a:r>
              <a:rPr lang="cs-CZ" u="sng" dirty="0" smtClean="0"/>
              <a:t>10 cm </a:t>
            </a:r>
            <a:endParaRPr lang="cs-CZ" u="sng" dirty="0"/>
          </a:p>
          <a:p>
            <a:pPr lvl="0"/>
            <a:r>
              <a:rPr lang="cs-CZ" u="sng" dirty="0" smtClean="0"/>
              <a:t>centimetr       cm          1cm </a:t>
            </a:r>
            <a:r>
              <a:rPr lang="cs-CZ" u="sng" dirty="0"/>
              <a:t>= </a:t>
            </a:r>
            <a:r>
              <a:rPr lang="cs-CZ" u="sng" dirty="0" smtClean="0"/>
              <a:t>10 mm</a:t>
            </a:r>
            <a:endParaRPr lang="cs-CZ" u="sng" dirty="0"/>
          </a:p>
          <a:p>
            <a:pPr lvl="0"/>
            <a:r>
              <a:rPr lang="cs-CZ" u="sng" dirty="0"/>
              <a:t>m</a:t>
            </a:r>
            <a:r>
              <a:rPr lang="cs-CZ" u="sng" dirty="0" smtClean="0"/>
              <a:t>ilimetr         mm         </a:t>
            </a:r>
            <a:r>
              <a:rPr lang="cs-CZ" u="sng" dirty="0"/>
              <a:t>1 </a:t>
            </a:r>
            <a:r>
              <a:rPr lang="cs-CZ" u="sng" dirty="0" smtClean="0"/>
              <a:t>mm </a:t>
            </a:r>
            <a:r>
              <a:rPr lang="cs-CZ" u="sng" dirty="0"/>
              <a:t>= 0,001 </a:t>
            </a:r>
            <a:r>
              <a:rPr lang="cs-CZ" u="sng" dirty="0" smtClean="0"/>
              <a:t>m</a:t>
            </a:r>
          </a:p>
          <a:p>
            <a:pPr lvl="0"/>
            <a:r>
              <a:rPr lang="cs-CZ" u="sng" dirty="0"/>
              <a:t>k</a:t>
            </a:r>
            <a:r>
              <a:rPr lang="cs-CZ" u="sng" dirty="0" smtClean="0"/>
              <a:t>ilometr         km           1 km = 1000 m</a:t>
            </a:r>
          </a:p>
          <a:p>
            <a:pPr lvl="0"/>
            <a:r>
              <a:rPr lang="cs-CZ" u="sng" dirty="0" smtClean="0"/>
              <a:t>1mikrometr    </a:t>
            </a:r>
            <a:r>
              <a:rPr lang="el-GR" u="sng" dirty="0" smtClean="0"/>
              <a:t>μ</a:t>
            </a:r>
            <a:r>
              <a:rPr lang="cs-CZ" u="sng" dirty="0" smtClean="0"/>
              <a:t>m          1</a:t>
            </a:r>
            <a:r>
              <a:rPr lang="el-GR" u="sng" dirty="0" smtClean="0"/>
              <a:t>μ</a:t>
            </a:r>
            <a:r>
              <a:rPr lang="cs-CZ" u="sng" dirty="0" smtClean="0"/>
              <a:t>m = 0,001 mm </a:t>
            </a:r>
          </a:p>
          <a:p>
            <a:pPr lvl="0"/>
            <a:r>
              <a:rPr lang="cs-CZ" sz="2400" u="sng" dirty="0" smtClean="0"/>
              <a:t>1 km = 1000 m = 10000 dm = 100000 cm = 1000000 mm      </a:t>
            </a:r>
            <a:endParaRPr lang="cs-CZ" sz="2400" u="sng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 lIns="0" tIns="0" rIns="0" bIns="0"/>
          <a:lstStyle/>
          <a:p>
            <a:pPr lvl="0" hangingPunct="0">
              <a:buNone/>
            </a:pPr>
            <a:r>
              <a:rPr lang="cs-CZ" u="sng" dirty="0">
                <a:solidFill>
                  <a:srgbClr val="000080"/>
                </a:solidFill>
                <a:latin typeface="Arial" pitchFamily="18"/>
              </a:rPr>
              <a:t>Měřidla </a:t>
            </a:r>
            <a:r>
              <a:rPr lang="cs-CZ" u="sng" dirty="0" smtClean="0">
                <a:solidFill>
                  <a:srgbClr val="000080"/>
                </a:solidFill>
                <a:latin typeface="Arial" pitchFamily="18"/>
              </a:rPr>
              <a:t>délky 1</a:t>
            </a:r>
            <a:endParaRPr lang="cs-CZ" u="sng" dirty="0">
              <a:solidFill>
                <a:srgbClr val="000080"/>
              </a:solidFill>
              <a:latin typeface="Arial" pitchFamily="18"/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57200" y="1604515"/>
            <a:ext cx="2649236" cy="2158560"/>
          </a:xfrm>
        </p:spPr>
        <p:txBody>
          <a:bodyPr/>
          <a:lstStyle/>
          <a:p>
            <a:pPr lvl="0"/>
            <a:r>
              <a:rPr lang="cs-CZ" sz="2800" dirty="0" smtClean="0"/>
              <a:t>Pravítko</a:t>
            </a:r>
            <a:endParaRPr lang="cs-CZ" sz="2800" dirty="0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4294967295"/>
          </p:nvPr>
        </p:nvSpPr>
        <p:spPr>
          <a:xfrm>
            <a:off x="3239280" y="1604515"/>
            <a:ext cx="2649236" cy="2158560"/>
          </a:xfrm>
        </p:spPr>
        <p:txBody>
          <a:bodyPr lIns="0" tIns="0" rIns="0" bIns="0"/>
          <a:lstStyle/>
          <a:p>
            <a:pPr marL="108000" lvl="0" indent="0" hangingPunct="0">
              <a:buNone/>
            </a:pPr>
            <a:r>
              <a:rPr lang="cs-CZ" sz="2800" dirty="0" smtClean="0"/>
              <a:t>Posuvné měřidlo</a:t>
            </a:r>
            <a:endParaRPr lang="cs-CZ" sz="2800" dirty="0"/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4294967295"/>
          </p:nvPr>
        </p:nvSpPr>
        <p:spPr>
          <a:xfrm>
            <a:off x="6021360" y="1604515"/>
            <a:ext cx="2649236" cy="2158560"/>
          </a:xfrm>
        </p:spPr>
        <p:txBody>
          <a:bodyPr lIns="0" tIns="0" rIns="0" bIns="0"/>
          <a:lstStyle/>
          <a:p>
            <a:pPr lvl="0" hangingPunct="0"/>
            <a:r>
              <a:rPr lang="cs-CZ" sz="2800" dirty="0" smtClean="0"/>
              <a:t>Skládací měřidlo</a:t>
            </a:r>
            <a:endParaRPr lang="cs-CZ" dirty="0"/>
          </a:p>
        </p:txBody>
      </p:sp>
      <p:sp>
        <p:nvSpPr>
          <p:cNvPr id="6" name="Zástupný symbol pro text 5"/>
          <p:cNvSpPr txBox="1">
            <a:spLocks noGrp="1"/>
          </p:cNvSpPr>
          <p:nvPr>
            <p:ph type="body" idx="4294967295"/>
          </p:nvPr>
        </p:nvSpPr>
        <p:spPr>
          <a:xfrm>
            <a:off x="6021360" y="3968276"/>
            <a:ext cx="2649236" cy="2158560"/>
          </a:xfrm>
        </p:spPr>
        <p:txBody>
          <a:bodyPr lIns="0" tIns="0" rIns="0" bIns="0"/>
          <a:lstStyle/>
          <a:p>
            <a:pPr lvl="0" hangingPunct="0"/>
            <a:r>
              <a:rPr lang="cs-CZ" sz="2800" dirty="0" smtClean="0"/>
              <a:t>Svinovací metr</a:t>
            </a:r>
            <a:endParaRPr lang="cs-CZ" sz="2800" dirty="0"/>
          </a:p>
        </p:txBody>
      </p:sp>
      <p:sp>
        <p:nvSpPr>
          <p:cNvPr id="7" name="Zástupný symbol pro text 6"/>
          <p:cNvSpPr txBox="1">
            <a:spLocks noGrp="1"/>
          </p:cNvSpPr>
          <p:nvPr>
            <p:ph type="body" idx="4294967295"/>
          </p:nvPr>
        </p:nvSpPr>
        <p:spPr>
          <a:xfrm>
            <a:off x="3239280" y="3968276"/>
            <a:ext cx="2649236" cy="2158560"/>
          </a:xfrm>
        </p:spPr>
        <p:txBody>
          <a:bodyPr lIns="0" tIns="0" rIns="0" bIns="0"/>
          <a:lstStyle/>
          <a:p>
            <a:pPr lvl="0" hangingPunct="0"/>
            <a:r>
              <a:rPr lang="cs-CZ" sz="2800" dirty="0" smtClean="0"/>
              <a:t>Krejčovský metr</a:t>
            </a:r>
            <a:endParaRPr lang="cs-CZ" dirty="0"/>
          </a:p>
        </p:txBody>
      </p:sp>
      <p:sp>
        <p:nvSpPr>
          <p:cNvPr id="8" name="Zástupný symbol pro text 7"/>
          <p:cNvSpPr txBox="1">
            <a:spLocks noGrp="1"/>
          </p:cNvSpPr>
          <p:nvPr>
            <p:ph type="body" idx="4294967295"/>
          </p:nvPr>
        </p:nvSpPr>
        <p:spPr>
          <a:xfrm>
            <a:off x="457200" y="3968276"/>
            <a:ext cx="2649236" cy="2158560"/>
          </a:xfrm>
        </p:spPr>
        <p:txBody>
          <a:bodyPr lIns="0" tIns="0" rIns="0" bIns="0"/>
          <a:lstStyle/>
          <a:p>
            <a:pPr lvl="0" hangingPunct="0"/>
            <a:r>
              <a:rPr lang="cs-CZ" sz="2800" dirty="0" smtClean="0"/>
              <a:t>Pásmo</a:t>
            </a:r>
            <a:endParaRPr lang="cs-CZ" sz="28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902" y="2141657"/>
            <a:ext cx="1695450" cy="166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562100"/>
            <a:ext cx="1746823" cy="12464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4015" y="2512119"/>
            <a:ext cx="1672593" cy="12736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725144"/>
            <a:ext cx="1003176" cy="15047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 descr="C:\Documents and Settings\User\Local Settings\Temporary Internet Files\Content.IE5\PV8ALN2O\MC900433845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0209" y="4951960"/>
            <a:ext cx="1277947" cy="127794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951960"/>
            <a:ext cx="1872208" cy="12016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179999"/>
            <a:ext cx="8229600" cy="1143000"/>
          </a:xfrm>
        </p:spPr>
        <p:txBody>
          <a:bodyPr lIns="0" tIns="0" rIns="0" bIns="0"/>
          <a:lstStyle/>
          <a:p>
            <a:pPr lvl="0" hangingPunct="0">
              <a:buNone/>
            </a:pPr>
            <a:r>
              <a:rPr lang="cs-CZ" u="sng" dirty="0" smtClean="0">
                <a:solidFill>
                  <a:srgbClr val="000080"/>
                </a:solidFill>
                <a:latin typeface="Arial" pitchFamily="18"/>
              </a:rPr>
              <a:t>Měřidla</a:t>
            </a:r>
            <a:r>
              <a:rPr lang="cs-CZ" u="sng" dirty="0">
                <a:latin typeface="Arial" pitchFamily="18"/>
              </a:rPr>
              <a:t> </a:t>
            </a:r>
            <a:r>
              <a:rPr lang="cs-CZ" u="sng" dirty="0" smtClean="0">
                <a:solidFill>
                  <a:schemeClr val="tx2"/>
                </a:solidFill>
                <a:latin typeface="Arial" pitchFamily="18"/>
              </a:rPr>
              <a:t>délky 2</a:t>
            </a:r>
            <a:endParaRPr lang="cs-CZ" u="sng" dirty="0">
              <a:solidFill>
                <a:schemeClr val="tx2"/>
              </a:solidFill>
              <a:latin typeface="Arial" pitchFamily="18"/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57200" y="1604515"/>
            <a:ext cx="2649236" cy="2158560"/>
          </a:xfrm>
        </p:spPr>
        <p:txBody>
          <a:bodyPr/>
          <a:lstStyle/>
          <a:p>
            <a:pPr lvl="0"/>
            <a:r>
              <a:rPr lang="cs-CZ" sz="2800" dirty="0" smtClean="0"/>
              <a:t>Mikrometr</a:t>
            </a:r>
            <a:endParaRPr lang="cs-CZ" sz="2800" dirty="0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4294967295"/>
          </p:nvPr>
        </p:nvSpPr>
        <p:spPr>
          <a:xfrm>
            <a:off x="3239280" y="1604515"/>
            <a:ext cx="5293160" cy="2158560"/>
          </a:xfrm>
        </p:spPr>
        <p:txBody>
          <a:bodyPr lIns="0" tIns="0" rIns="0" bIns="0"/>
          <a:lstStyle/>
          <a:p>
            <a:pPr lvl="0" hangingPunct="0"/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Digitální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 měřidla délky</a:t>
            </a:r>
          </a:p>
          <a:p>
            <a:pPr lvl="0" hangingPunct="0"/>
            <a:r>
              <a:rPr lang="cs-CZ" sz="2400" dirty="0" smtClean="0"/>
              <a:t>měřidla vybavená displejem, na kterém se zobrazuje měřená délka</a:t>
            </a:r>
            <a:endParaRPr lang="cs-CZ" sz="2400" dirty="0"/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4294967295"/>
          </p:nvPr>
        </p:nvSpPr>
        <p:spPr>
          <a:xfrm>
            <a:off x="3563888" y="3356992"/>
            <a:ext cx="5184576" cy="2158560"/>
          </a:xfrm>
        </p:spPr>
        <p:txBody>
          <a:bodyPr lIns="0" tIns="0" rIns="0" bIns="0"/>
          <a:lstStyle/>
          <a:p>
            <a:pPr lvl="0" hangingPunct="0"/>
            <a:r>
              <a:rPr lang="cs-CZ" sz="2800" dirty="0" smtClean="0"/>
              <a:t>Digitální pásmo</a:t>
            </a:r>
          </a:p>
          <a:p>
            <a:pPr lvl="0" hangingPunct="0"/>
            <a:r>
              <a:rPr lang="cs-CZ" sz="2800" dirty="0" smtClean="0"/>
              <a:t>Digitální mikrometr</a:t>
            </a:r>
          </a:p>
          <a:p>
            <a:pPr lvl="0" hangingPunct="0"/>
            <a:r>
              <a:rPr lang="cs-CZ" sz="2800" dirty="0" smtClean="0"/>
              <a:t>Digitální posuvné měřidlo</a:t>
            </a:r>
            <a:endParaRPr lang="cs-CZ" sz="2800" dirty="0"/>
          </a:p>
        </p:txBody>
      </p:sp>
      <p:sp>
        <p:nvSpPr>
          <p:cNvPr id="6" name="Zástupný symbol pro text 5"/>
          <p:cNvSpPr txBox="1">
            <a:spLocks noGrp="1"/>
          </p:cNvSpPr>
          <p:nvPr>
            <p:ph type="body" idx="4294967295"/>
          </p:nvPr>
        </p:nvSpPr>
        <p:spPr>
          <a:xfrm>
            <a:off x="5076056" y="3789040"/>
            <a:ext cx="2649236" cy="2158560"/>
          </a:xfrm>
        </p:spPr>
        <p:txBody>
          <a:bodyPr lIns="0" tIns="0" rIns="0" bIns="0"/>
          <a:lstStyle/>
          <a:p>
            <a:pPr lvl="0" hangingPunc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7" name="Zástupný symbol pro text 6"/>
          <p:cNvSpPr txBox="1">
            <a:spLocks noGrp="1"/>
          </p:cNvSpPr>
          <p:nvPr>
            <p:ph type="body" idx="4294967295"/>
          </p:nvPr>
        </p:nvSpPr>
        <p:spPr>
          <a:xfrm>
            <a:off x="3851920" y="3573016"/>
            <a:ext cx="1152128" cy="1656184"/>
          </a:xfrm>
        </p:spPr>
        <p:txBody>
          <a:bodyPr lIns="0" tIns="0" rIns="0" bIns="0"/>
          <a:lstStyle/>
          <a:p>
            <a:pPr lvl="0" hangingPunc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8" name="Zástupný symbol pro text 7"/>
          <p:cNvSpPr txBox="1">
            <a:spLocks noGrp="1"/>
          </p:cNvSpPr>
          <p:nvPr>
            <p:ph type="body" idx="4294967295"/>
          </p:nvPr>
        </p:nvSpPr>
        <p:spPr>
          <a:xfrm>
            <a:off x="467544" y="4221088"/>
            <a:ext cx="2649236" cy="2158560"/>
          </a:xfrm>
        </p:spPr>
        <p:txBody>
          <a:bodyPr lIns="0" tIns="0" rIns="0" bIns="0"/>
          <a:lstStyle/>
          <a:p>
            <a:pPr lvl="0" hangingPunc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3074" name="Picture 2" descr="http://upload.wikimedia.org/wikipedia/commons/thumb/2/20/Micrometers.jpg/250px-Micrometer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132856"/>
            <a:ext cx="1800200" cy="18002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1143000"/>
          </a:xfrm>
        </p:spPr>
        <p:txBody>
          <a:bodyPr lIns="0" tIns="0" rIns="0" bIns="0"/>
          <a:lstStyle/>
          <a:p>
            <a:pPr lvl="0" hangingPunct="0">
              <a:buNone/>
            </a:pPr>
            <a:r>
              <a:rPr lang="cs-CZ" sz="3200" dirty="0" smtClean="0">
                <a:solidFill>
                  <a:srgbClr val="2323DC"/>
                </a:solidFill>
                <a:latin typeface="Arial" pitchFamily="18"/>
              </a:rPr>
              <a:t>Délka </a:t>
            </a:r>
            <a:r>
              <a:rPr lang="cs-CZ" sz="3200" dirty="0">
                <a:solidFill>
                  <a:srgbClr val="2323DC"/>
                </a:solidFill>
                <a:latin typeface="Arial" pitchFamily="18"/>
              </a:rPr>
              <a:t>– pracovní list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179999" y="1604515"/>
            <a:ext cx="8820000" cy="4525923"/>
          </a:xfrm>
        </p:spPr>
        <p:txBody>
          <a:bodyPr/>
          <a:lstStyle/>
          <a:p>
            <a:pPr lvl="0"/>
            <a:r>
              <a:rPr lang="cs-CZ" sz="2800" dirty="0"/>
              <a:t>Vyjádři v určených jednotkách :</a:t>
            </a:r>
          </a:p>
          <a:p>
            <a:pPr lvl="0"/>
            <a:r>
              <a:rPr lang="cs-CZ" sz="2800" dirty="0"/>
              <a:t>3 </a:t>
            </a:r>
            <a:r>
              <a:rPr lang="cs-CZ" sz="2800" dirty="0" smtClean="0"/>
              <a:t>m =..............mm                 61,5 m =...........dm     </a:t>
            </a:r>
            <a:endParaRPr lang="cs-CZ" sz="2800" dirty="0"/>
          </a:p>
          <a:p>
            <a:pPr lvl="0"/>
            <a:r>
              <a:rPr lang="cs-CZ" sz="2800" dirty="0"/>
              <a:t>210 </a:t>
            </a:r>
            <a:r>
              <a:rPr lang="cs-CZ" sz="2800" dirty="0" smtClean="0"/>
              <a:t>cm =.........m                   3,55 mm =........... </a:t>
            </a:r>
            <a:r>
              <a:rPr lang="el-GR" sz="2800" dirty="0" smtClean="0"/>
              <a:t>μ</a:t>
            </a:r>
            <a:r>
              <a:rPr lang="cs-CZ" sz="2800" dirty="0" smtClean="0"/>
              <a:t>m     </a:t>
            </a:r>
            <a:endParaRPr lang="cs-CZ" sz="2800" dirty="0"/>
          </a:p>
          <a:p>
            <a:pPr lvl="0"/>
            <a:r>
              <a:rPr lang="cs-CZ" sz="2800" dirty="0"/>
              <a:t>165 </a:t>
            </a:r>
            <a:r>
              <a:rPr lang="cs-CZ" sz="2800" dirty="0" smtClean="0"/>
              <a:t>mm =...........dm              9060 </a:t>
            </a:r>
            <a:r>
              <a:rPr lang="cs-CZ" sz="2800" dirty="0"/>
              <a:t>m</a:t>
            </a:r>
            <a:r>
              <a:rPr lang="cs-CZ" sz="2800" dirty="0" smtClean="0"/>
              <a:t> </a:t>
            </a:r>
            <a:r>
              <a:rPr lang="cs-CZ" sz="2800" dirty="0"/>
              <a:t>= </a:t>
            </a:r>
            <a:r>
              <a:rPr lang="cs-CZ" sz="2800" dirty="0" smtClean="0"/>
              <a:t>..….....km    </a:t>
            </a:r>
            <a:endParaRPr lang="cs-CZ" sz="2800" dirty="0"/>
          </a:p>
          <a:p>
            <a:pPr lvl="0"/>
            <a:r>
              <a:rPr lang="cs-CZ" sz="2800" dirty="0"/>
              <a:t>1,75 </a:t>
            </a:r>
            <a:r>
              <a:rPr lang="cs-CZ" sz="2800" dirty="0" smtClean="0"/>
              <a:t>km </a:t>
            </a:r>
            <a:r>
              <a:rPr lang="cs-CZ" sz="2800" dirty="0"/>
              <a:t>=............</a:t>
            </a:r>
            <a:r>
              <a:rPr lang="cs-CZ" sz="2800" dirty="0" smtClean="0"/>
              <a:t>m               8600 mm =...........m</a:t>
            </a:r>
            <a:endParaRPr lang="cs-CZ" sz="2800" dirty="0"/>
          </a:p>
          <a:p>
            <a:pPr lvl="0"/>
            <a:r>
              <a:rPr lang="cs-CZ" sz="2800" dirty="0"/>
              <a:t>2 </a:t>
            </a:r>
            <a:r>
              <a:rPr lang="cs-CZ" sz="2800" dirty="0" smtClean="0"/>
              <a:t>km </a:t>
            </a:r>
            <a:r>
              <a:rPr lang="cs-CZ" sz="2800" dirty="0"/>
              <a:t>15 </a:t>
            </a:r>
            <a:r>
              <a:rPr lang="cs-CZ" sz="2800" dirty="0" smtClean="0"/>
              <a:t>m =.........m              6m </a:t>
            </a:r>
            <a:r>
              <a:rPr lang="cs-CZ" sz="2800" dirty="0"/>
              <a:t>30 </a:t>
            </a:r>
            <a:r>
              <a:rPr lang="cs-CZ" sz="2800" dirty="0" smtClean="0"/>
              <a:t>mm =........dm</a:t>
            </a:r>
            <a:endParaRPr lang="cs-CZ" sz="28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1143000"/>
          </a:xfrm>
        </p:spPr>
        <p:txBody>
          <a:bodyPr lIns="0" tIns="0" rIns="0" bIns="0"/>
          <a:lstStyle/>
          <a:p>
            <a:pPr lvl="0" hangingPunct="0">
              <a:buNone/>
            </a:pPr>
            <a:r>
              <a:rPr lang="cs-CZ" sz="3200" dirty="0" smtClean="0">
                <a:solidFill>
                  <a:srgbClr val="2323DC"/>
                </a:solidFill>
                <a:latin typeface="Arial" pitchFamily="18"/>
              </a:rPr>
              <a:t>Délka </a:t>
            </a:r>
            <a:r>
              <a:rPr lang="cs-CZ" sz="3200" dirty="0">
                <a:solidFill>
                  <a:srgbClr val="2323DC"/>
                </a:solidFill>
                <a:latin typeface="Arial" pitchFamily="18"/>
              </a:rPr>
              <a:t>- </a:t>
            </a:r>
            <a:r>
              <a:rPr lang="cs-CZ" sz="2800" dirty="0">
                <a:solidFill>
                  <a:srgbClr val="2323DC"/>
                </a:solidFill>
                <a:latin typeface="Arial" pitchFamily="18"/>
              </a:rPr>
              <a:t>pracovní list </a:t>
            </a:r>
            <a:r>
              <a:rPr lang="cs-CZ" sz="3200" dirty="0">
                <a:solidFill>
                  <a:srgbClr val="2323DC"/>
                </a:solidFill>
                <a:latin typeface="Arial" pitchFamily="18"/>
              </a:rPr>
              <a:t>- </a:t>
            </a:r>
            <a:r>
              <a:rPr lang="cs-CZ" sz="3200" dirty="0">
                <a:solidFill>
                  <a:srgbClr val="FF0000"/>
                </a:solidFill>
                <a:latin typeface="Arial" pitchFamily="18"/>
              </a:rPr>
              <a:t>řešení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179999" y="1604515"/>
            <a:ext cx="8820000" cy="4525923"/>
          </a:xfrm>
        </p:spPr>
        <p:txBody>
          <a:bodyPr/>
          <a:lstStyle/>
          <a:p>
            <a:pPr lvl="0"/>
            <a:r>
              <a:rPr lang="cs-CZ" sz="2800" dirty="0"/>
              <a:t>Vyjádři v určených jednotkách </a:t>
            </a:r>
            <a:r>
              <a:rPr lang="cs-CZ" sz="2800" dirty="0" smtClean="0"/>
              <a:t>:</a:t>
            </a:r>
          </a:p>
          <a:p>
            <a:pPr lvl="0"/>
            <a:r>
              <a:rPr lang="cs-CZ" sz="2800" dirty="0" smtClean="0"/>
              <a:t>3 m = </a:t>
            </a:r>
            <a:r>
              <a:rPr lang="cs-CZ" sz="2800" dirty="0" smtClean="0">
                <a:solidFill>
                  <a:srgbClr val="FF0000"/>
                </a:solidFill>
              </a:rPr>
              <a:t>3000 mm</a:t>
            </a:r>
            <a:r>
              <a:rPr lang="cs-CZ" sz="2800" dirty="0" smtClean="0"/>
              <a:t>                   61,5 m = </a:t>
            </a:r>
            <a:r>
              <a:rPr lang="cs-CZ" sz="2800" dirty="0" smtClean="0">
                <a:solidFill>
                  <a:srgbClr val="FF0000"/>
                </a:solidFill>
              </a:rPr>
              <a:t>615 dm</a:t>
            </a:r>
            <a:r>
              <a:rPr lang="cs-CZ" sz="2800" dirty="0" smtClean="0"/>
              <a:t>     </a:t>
            </a:r>
          </a:p>
          <a:p>
            <a:pPr lvl="0"/>
            <a:r>
              <a:rPr lang="cs-CZ" sz="2800" dirty="0" smtClean="0"/>
              <a:t>210 cm = </a:t>
            </a:r>
            <a:r>
              <a:rPr lang="cs-CZ" sz="2800" dirty="0" smtClean="0">
                <a:solidFill>
                  <a:srgbClr val="FF0000"/>
                </a:solidFill>
              </a:rPr>
              <a:t>2,1 m</a:t>
            </a:r>
            <a:r>
              <a:rPr lang="cs-CZ" sz="2800" dirty="0" smtClean="0"/>
              <a:t>                   3,55 mm = </a:t>
            </a:r>
            <a:r>
              <a:rPr lang="cs-CZ" sz="2800" dirty="0" smtClean="0">
                <a:solidFill>
                  <a:srgbClr val="FF0000"/>
                </a:solidFill>
              </a:rPr>
              <a:t>3550 </a:t>
            </a:r>
            <a:r>
              <a:rPr lang="el-GR" sz="2800" dirty="0" smtClean="0">
                <a:solidFill>
                  <a:srgbClr val="FF0000"/>
                </a:solidFill>
              </a:rPr>
              <a:t>μ</a:t>
            </a:r>
            <a:r>
              <a:rPr lang="cs-CZ" sz="2800" dirty="0" smtClean="0">
                <a:solidFill>
                  <a:srgbClr val="FF0000"/>
                </a:solidFill>
              </a:rPr>
              <a:t>m</a:t>
            </a:r>
            <a:r>
              <a:rPr lang="cs-CZ" sz="2800" dirty="0" smtClean="0"/>
              <a:t>     </a:t>
            </a:r>
          </a:p>
          <a:p>
            <a:pPr lvl="0"/>
            <a:r>
              <a:rPr lang="cs-CZ" sz="2800" dirty="0" smtClean="0"/>
              <a:t>165 mm = </a:t>
            </a:r>
            <a:r>
              <a:rPr lang="cs-CZ" sz="2800" dirty="0" smtClean="0">
                <a:solidFill>
                  <a:srgbClr val="FF0000"/>
                </a:solidFill>
              </a:rPr>
              <a:t>1,65 dm</a:t>
            </a:r>
            <a:r>
              <a:rPr lang="cs-CZ" sz="2800" dirty="0" smtClean="0"/>
              <a:t>              9060 m = </a:t>
            </a:r>
            <a:r>
              <a:rPr lang="cs-CZ" sz="2800" dirty="0" smtClean="0">
                <a:solidFill>
                  <a:srgbClr val="FF0000"/>
                </a:solidFill>
              </a:rPr>
              <a:t>9,060 km</a:t>
            </a:r>
            <a:r>
              <a:rPr lang="cs-CZ" sz="2800" dirty="0" smtClean="0"/>
              <a:t>    </a:t>
            </a:r>
          </a:p>
          <a:p>
            <a:pPr lvl="0"/>
            <a:r>
              <a:rPr lang="cs-CZ" sz="2800" dirty="0" smtClean="0"/>
              <a:t>1,75 km = </a:t>
            </a:r>
            <a:r>
              <a:rPr lang="cs-CZ" sz="2800" dirty="0" smtClean="0">
                <a:solidFill>
                  <a:srgbClr val="FF0000"/>
                </a:solidFill>
              </a:rPr>
              <a:t>1750 m</a:t>
            </a:r>
            <a:r>
              <a:rPr lang="cs-CZ" sz="2800" dirty="0" smtClean="0"/>
              <a:t>               8600 mm = </a:t>
            </a:r>
            <a:r>
              <a:rPr lang="cs-CZ" sz="2800" dirty="0" smtClean="0">
                <a:solidFill>
                  <a:srgbClr val="FF0000"/>
                </a:solidFill>
              </a:rPr>
              <a:t>8,6 m</a:t>
            </a:r>
          </a:p>
          <a:p>
            <a:pPr lvl="0"/>
            <a:r>
              <a:rPr lang="cs-CZ" sz="2800" dirty="0" smtClean="0"/>
              <a:t>2 km 15 m = </a:t>
            </a:r>
            <a:r>
              <a:rPr lang="cs-CZ" sz="2800" dirty="0" smtClean="0">
                <a:solidFill>
                  <a:srgbClr val="FF0000"/>
                </a:solidFill>
              </a:rPr>
              <a:t>2015 m</a:t>
            </a:r>
            <a:r>
              <a:rPr lang="cs-CZ" sz="2800" dirty="0" smtClean="0"/>
              <a:t>           6m 30 mm = </a:t>
            </a:r>
            <a:r>
              <a:rPr lang="cs-CZ" sz="2800" dirty="0" smtClean="0">
                <a:solidFill>
                  <a:srgbClr val="FF0000"/>
                </a:solidFill>
              </a:rPr>
              <a:t>60,3 dm</a:t>
            </a:r>
          </a:p>
          <a:p>
            <a:pPr lvl="0"/>
            <a:endParaRPr lang="cs-CZ" sz="2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</a:t>
            </a:r>
            <a:r>
              <a:rPr lang="cs-CZ" sz="2800" dirty="0" err="1" smtClean="0"/>
              <a:t>Ilustrace:office.microsoft.com</a:t>
            </a:r>
            <a:endParaRPr lang="cs-CZ" sz="2800" dirty="0"/>
          </a:p>
          <a:p>
            <a:endParaRPr lang="cs-CZ" dirty="0" smtClean="0"/>
          </a:p>
        </p:txBody>
      </p:sp>
      <p:sp>
        <p:nvSpPr>
          <p:cNvPr id="4" name="Obdélník 3"/>
          <p:cNvSpPr/>
          <p:nvPr/>
        </p:nvSpPr>
        <p:spPr>
          <a:xfrm>
            <a:off x="971600" y="2181605"/>
            <a:ext cx="6480720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http://upload.wikimedia.org/wikipedia/commons/thumb/2/20/Micrometers.jpg/250px-Micrometers.jpg</a:t>
            </a:r>
          </a:p>
        </p:txBody>
      </p:sp>
    </p:spTree>
    <p:extLst>
      <p:ext uri="{BB962C8B-B14F-4D97-AF65-F5344CB8AC3E}">
        <p14:creationId xmlns="" xmlns:p14="http://schemas.microsoft.com/office/powerpoint/2010/main" val="3518073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425</TotalTime>
  <Words>423</Words>
  <Application>Microsoft Office PowerPoint</Application>
  <PresentationFormat>Předvádění na obrazovce (4:3)</PresentationFormat>
  <Paragraphs>62</Paragraphs>
  <Slides>9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Anotace</vt:lpstr>
      <vt:lpstr>D É L K A</vt:lpstr>
      <vt:lpstr>Jednotky délky</vt:lpstr>
      <vt:lpstr>Měřidla délky 1</vt:lpstr>
      <vt:lpstr>Měřidla délky 2</vt:lpstr>
      <vt:lpstr>Délka – pracovní list</vt:lpstr>
      <vt:lpstr>Délka - pracovní list - řešení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 A S</dc:title>
  <dc:creator>Škola</dc:creator>
  <cp:lastModifiedBy>Škola</cp:lastModifiedBy>
  <cp:revision>26</cp:revision>
  <dcterms:created xsi:type="dcterms:W3CDTF">2012-06-01T22:10:47Z</dcterms:created>
  <dcterms:modified xsi:type="dcterms:W3CDTF">2013-01-04T12:02:15Z</dcterms:modified>
</cp:coreProperties>
</file>