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4" r:id="rId3"/>
    <p:sldId id="258" r:id="rId4"/>
    <p:sldId id="271" r:id="rId5"/>
    <p:sldId id="272" r:id="rId6"/>
    <p:sldId id="273" r:id="rId7"/>
    <p:sldId id="275" r:id="rId8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33331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4.1.2013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VY_32_INOVACE_06_08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 Těleso, 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látka -</a:t>
              </a:r>
              <a:r>
                <a:rPr lang="cs-CZ" sz="1200" kern="0" dirty="0" smtClean="0">
                  <a:solidFill>
                    <a:srgbClr val="000000"/>
                  </a:solidFill>
                  <a:latin typeface="Calibri"/>
                </a:rPr>
                <a:t>test</a:t>
              </a:r>
              <a:endPara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: Fyzika 6. a 7.roč.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/>
              <a:t>Prezentace</a:t>
            </a:r>
            <a:r>
              <a:rPr lang="cs-CZ" sz="1400" dirty="0"/>
              <a:t> je určena pro žáky 6. ročníku. </a:t>
            </a:r>
            <a:r>
              <a:rPr lang="cs-CZ" sz="1400" dirty="0" smtClean="0"/>
              <a:t>Slouží ke společnému zopakování učiva s využitím interaktivní tabule, nebo lze tento materiál </a:t>
            </a:r>
            <a:r>
              <a:rPr lang="cs-CZ" sz="1400" dirty="0"/>
              <a:t> </a:t>
            </a:r>
            <a:r>
              <a:rPr lang="cs-CZ" sz="1400" dirty="0" smtClean="0"/>
              <a:t>použít  v tištěné podobě  jako pracovní list k samostatné práci </a:t>
            </a:r>
            <a:r>
              <a:rPr lang="cs-CZ" sz="1400" dirty="0" smtClean="0">
                <a:solidFill>
                  <a:schemeClr val="tx1"/>
                </a:solidFill>
              </a:rPr>
              <a:t>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/>
              <a:t>Autor : </a:t>
            </a:r>
            <a:r>
              <a:rPr lang="cs-CZ" sz="1400" dirty="0" smtClean="0"/>
              <a:t> </a:t>
            </a:r>
            <a:r>
              <a:rPr lang="cs-CZ" sz="1400" dirty="0"/>
              <a:t>Jiří Toman</a:t>
            </a:r>
          </a:p>
          <a:p>
            <a:pPr lvl="0"/>
            <a:r>
              <a:rPr lang="cs-CZ" sz="1400" dirty="0"/>
              <a:t>Jazyk : čeština</a:t>
            </a:r>
          </a:p>
          <a:p>
            <a:pPr lvl="0"/>
            <a:r>
              <a:rPr lang="cs-CZ" sz="1400" dirty="0"/>
              <a:t>Očekávaný výstup : </a:t>
            </a:r>
            <a:r>
              <a:rPr lang="cs-CZ" sz="1400" dirty="0">
                <a:solidFill>
                  <a:schemeClr val="tx1"/>
                </a:solidFill>
              </a:rPr>
              <a:t>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učivo na téma TĚLESO, LÁTKA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/>
              <a:t>Speciální potřeby : žádné</a:t>
            </a:r>
          </a:p>
          <a:p>
            <a:pPr lvl="0"/>
            <a:r>
              <a:rPr lang="cs-CZ" sz="1400" dirty="0"/>
              <a:t>Druh učebního materiálu : prezentace </a:t>
            </a:r>
            <a:r>
              <a:rPr lang="cs-CZ" sz="1400" dirty="0" smtClean="0"/>
              <a:t>- test</a:t>
            </a:r>
            <a:endParaRPr lang="cs-CZ" sz="1400" dirty="0"/>
          </a:p>
          <a:p>
            <a:pPr lvl="0"/>
            <a:r>
              <a:rPr lang="cs-CZ" sz="1400" dirty="0"/>
              <a:t>Cílová skupina : žák</a:t>
            </a:r>
          </a:p>
          <a:p>
            <a:pPr lvl="0"/>
            <a:r>
              <a:rPr lang="cs-CZ" sz="1400" dirty="0"/>
              <a:t>Stupeň a typ vzdělávání : základní vzdělávání 2. stupeň 1.období, věková skupina : 12- 13 let</a:t>
            </a:r>
          </a:p>
        </p:txBody>
      </p:sp>
    </p:spTree>
    <p:extLst>
      <p:ext uri="{BB962C8B-B14F-4D97-AF65-F5344CB8AC3E}">
        <p14:creationId xmlns:p14="http://schemas.microsoft.com/office/powerpoint/2010/main" xmlns="" val="197208998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Těleso, látka - test – </a:t>
            </a:r>
            <a:r>
              <a:rPr lang="cs-CZ" sz="2000" b="1" u="sng" dirty="0" smtClean="0">
                <a:solidFill>
                  <a:srgbClr val="0000FF"/>
                </a:solidFill>
              </a:rPr>
              <a:t>list </a:t>
            </a:r>
            <a:r>
              <a:rPr lang="cs-CZ" sz="2000" b="1" u="sng" dirty="0" smtClean="0">
                <a:solidFill>
                  <a:srgbClr val="0000FF"/>
                </a:solidFill>
              </a:rPr>
              <a:t>1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Nabídka odpovědí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/>
            </a:pPr>
            <a:r>
              <a:rPr lang="cs-CZ" sz="2000" dirty="0" smtClean="0">
                <a:latin typeface="Calibri"/>
              </a:rPr>
              <a:t> Vyber z uvedených možností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sklo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olej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těleso.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voda ve sklenici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dřevo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2"/>
            </a:pPr>
            <a:r>
              <a:rPr lang="cs-CZ" sz="2000" dirty="0" smtClean="0">
                <a:latin typeface="Calibri"/>
              </a:rPr>
              <a:t>    Které společné vlastnosti mají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tekutost a rozpínavost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kapalné a plynné </a:t>
            </a:r>
            <a:r>
              <a:rPr lang="cs-CZ" sz="2000" dirty="0" smtClean="0">
                <a:latin typeface="Calibri"/>
              </a:rPr>
              <a:t>látky?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tekutost a dělitelnost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stlačitelnost a pružnost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vodorovný povrch a stlačitelnost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3"/>
            </a:pPr>
            <a:r>
              <a:rPr lang="cs-CZ" sz="2000" dirty="0" smtClean="0">
                <a:latin typeface="Calibri"/>
              </a:rPr>
              <a:t>     Nejvíce stlačitelná jsou tělesa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plynné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z </a:t>
            </a:r>
            <a:r>
              <a:rPr lang="cs-CZ" sz="2000" dirty="0" smtClean="0">
                <a:latin typeface="Calibri"/>
              </a:rPr>
              <a:t>látky:                              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kapalné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pevné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   D</a:t>
            </a:r>
            <a:r>
              <a:rPr lang="cs-CZ" sz="2000" dirty="0" smtClean="0">
                <a:latin typeface="Calibri"/>
              </a:rPr>
              <a:t>  ze všech látek stejně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Těleso, látka - test – </a:t>
            </a:r>
            <a:r>
              <a:rPr lang="cs-CZ" sz="2000" b="1" u="sng" dirty="0" smtClean="0">
                <a:solidFill>
                  <a:srgbClr val="0000FF"/>
                </a:solidFill>
              </a:rPr>
              <a:t>list </a:t>
            </a:r>
            <a:r>
              <a:rPr lang="cs-CZ" sz="2000" b="1" u="sng" dirty="0" smtClean="0">
                <a:solidFill>
                  <a:srgbClr val="0000FF"/>
                </a:solidFill>
              </a:rPr>
              <a:t>2 </a:t>
            </a:r>
            <a:endParaRPr lang="cs-CZ" sz="20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Nabídka odpovědí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4.        Směr svislý v praxi       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vodováhou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určujeme:            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libelou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olovnicí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volným povrchem vody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AutoNum type="arabicPeriod" startAt="5"/>
            </a:pPr>
            <a:r>
              <a:rPr lang="cs-CZ" sz="2000" dirty="0" smtClean="0">
                <a:latin typeface="Calibri"/>
              </a:rPr>
              <a:t>Látky jsou </a:t>
            </a:r>
            <a:r>
              <a:rPr lang="cs-CZ" sz="2000" dirty="0" smtClean="0">
                <a:latin typeface="Calibri"/>
              </a:rPr>
              <a:t>složeny:         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z kapalin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z částic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B  </a:t>
            </a:r>
            <a:r>
              <a:rPr lang="cs-CZ" sz="2000" dirty="0">
                <a:latin typeface="Calibri"/>
              </a:rPr>
              <a:t>z </a:t>
            </a:r>
            <a:r>
              <a:rPr lang="cs-CZ" sz="2000" dirty="0" smtClean="0">
                <a:latin typeface="Calibri"/>
              </a:rPr>
              <a:t>plynů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z kovů </a:t>
            </a:r>
            <a:r>
              <a:rPr lang="cs-CZ" sz="2000" b="1" dirty="0" smtClean="0">
                <a:latin typeface="Calibri"/>
              </a:rPr>
              <a:t>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6.     Pronikání částic  jedné  látky mezi                       </a:t>
            </a:r>
            <a:r>
              <a:rPr lang="cs-CZ" sz="2000" b="1" dirty="0" smtClean="0">
                <a:latin typeface="Calibri"/>
              </a:rPr>
              <a:t> A  </a:t>
            </a:r>
            <a:r>
              <a:rPr lang="cs-CZ" sz="2000" dirty="0" smtClean="0">
                <a:latin typeface="Calibri"/>
              </a:rPr>
              <a:t>difúze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částice druhé látky se </a:t>
            </a:r>
            <a:r>
              <a:rPr lang="cs-CZ" sz="2000" dirty="0" smtClean="0">
                <a:latin typeface="Calibri"/>
              </a:rPr>
              <a:t>nazývá:                             </a:t>
            </a:r>
            <a:r>
              <a:rPr lang="cs-CZ" sz="2000" b="1" dirty="0" smtClean="0">
                <a:latin typeface="Calibri"/>
              </a:rPr>
              <a:t>  B  </a:t>
            </a:r>
            <a:r>
              <a:rPr lang="cs-CZ" sz="2000" dirty="0" smtClean="0">
                <a:latin typeface="Calibri"/>
              </a:rPr>
              <a:t>krystalizace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rozpouštění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vypařování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Těleso, látka - test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Nabídka odpovědí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7.       Plynné těleso                          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má vlastní objem i vlastní tvar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smtClean="0">
                <a:latin typeface="Calibri"/>
              </a:rPr>
              <a:t>má vlastní objem a proměnný tvar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nemá vlastní objem a má vlastní tvar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nemá vlastní objem ani tvar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8.      Které z uvedených těles má                 </a:t>
            </a:r>
            <a:r>
              <a:rPr lang="cs-CZ" sz="2000" b="1" dirty="0" smtClean="0">
                <a:latin typeface="Calibri"/>
              </a:rPr>
              <a:t>A</a:t>
            </a:r>
            <a:r>
              <a:rPr lang="cs-CZ" sz="2000" dirty="0" smtClean="0">
                <a:latin typeface="Calibri"/>
              </a:rPr>
              <a:t>  plynné těleso     </a:t>
            </a:r>
            <a:r>
              <a:rPr lang="cs-CZ" sz="2000" b="1" dirty="0" smtClean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kapalné těleso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vlastní </a:t>
            </a:r>
            <a:r>
              <a:rPr lang="cs-CZ" sz="2000" dirty="0" smtClean="0">
                <a:latin typeface="Calibri"/>
              </a:rPr>
              <a:t>tvar?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pevné těleso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všechna tělesa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9</a:t>
            </a:r>
            <a:r>
              <a:rPr lang="cs-CZ" sz="2000" dirty="0" smtClean="0">
                <a:latin typeface="Calibri"/>
              </a:rPr>
              <a:t>.     Velikost atomu je přibližně rovna :                       </a:t>
            </a:r>
            <a:r>
              <a:rPr lang="cs-CZ" sz="2000" b="1" dirty="0" smtClean="0">
                <a:latin typeface="Calibri"/>
              </a:rPr>
              <a:t> A  </a:t>
            </a:r>
            <a:r>
              <a:rPr lang="cs-CZ" sz="2000" dirty="0" smtClean="0">
                <a:latin typeface="Calibri"/>
              </a:rPr>
              <a:t>0,000 01 mm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B   </a:t>
            </a:r>
            <a:r>
              <a:rPr lang="cs-CZ" sz="2000" dirty="0" smtClean="0">
                <a:latin typeface="Calibri"/>
              </a:rPr>
              <a:t>0,000 001 mm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 </a:t>
            </a:r>
            <a:r>
              <a:rPr lang="cs-CZ" sz="2000" dirty="0" smtClean="0">
                <a:latin typeface="Calibri"/>
              </a:rPr>
              <a:t>0,000 000 1 mm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D</a:t>
            </a:r>
            <a:r>
              <a:rPr lang="cs-CZ" sz="2000" dirty="0" smtClean="0">
                <a:latin typeface="Calibri"/>
              </a:rPr>
              <a:t>   0,000 000 01 mm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57156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Těleso, látka - test – řešení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 smtClean="0">
                <a:latin typeface="Calibri"/>
              </a:rPr>
              <a:t>Úkol č.   Správ.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1.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dirty="0" smtClean="0">
                <a:latin typeface="Calibri"/>
              </a:rPr>
              <a:t>                                                </a:t>
            </a:r>
            <a:r>
              <a:rPr lang="cs-CZ" sz="2000" b="1" u="sng" dirty="0" smtClean="0">
                <a:latin typeface="Calibri"/>
              </a:rPr>
              <a:t>Hodnocení :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2.       </a:t>
            </a:r>
            <a:r>
              <a:rPr lang="cs-CZ" sz="2000" b="1" dirty="0" smtClean="0">
                <a:latin typeface="Calibri"/>
              </a:rPr>
              <a:t> B                                                   9 b. – 8 b.             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1</a:t>
            </a:r>
            <a:endParaRPr lang="cs-CZ" sz="2000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3.        </a:t>
            </a:r>
            <a:r>
              <a:rPr lang="cs-CZ" sz="2000" b="1" dirty="0">
                <a:latin typeface="Calibri"/>
              </a:rPr>
              <a:t>A</a:t>
            </a:r>
            <a:r>
              <a:rPr lang="cs-CZ" sz="2000" b="1" dirty="0" smtClean="0">
                <a:latin typeface="Calibri"/>
              </a:rPr>
              <a:t>                                                   7 b. – 6 b.             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2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4.        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                                                  5 b. – 4 b.             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5.         </a:t>
            </a:r>
            <a:r>
              <a:rPr lang="cs-CZ" sz="2000" b="1" dirty="0" smtClean="0">
                <a:latin typeface="Calibri"/>
              </a:rPr>
              <a:t>C                                                    3 b. – 2 b.             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6.         </a:t>
            </a:r>
            <a:r>
              <a:rPr lang="cs-CZ" sz="2000" b="1" dirty="0" smtClean="0">
                <a:latin typeface="Calibri"/>
              </a:rPr>
              <a:t>A                                                    1 b. – 0 b.                      </a:t>
            </a:r>
            <a:r>
              <a:rPr lang="cs-CZ" sz="2000" b="1" dirty="0" smtClean="0">
                <a:solidFill>
                  <a:srgbClr val="00B0F0"/>
                </a:solidFill>
                <a:latin typeface="Calibri"/>
              </a:rPr>
              <a:t> 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7.         </a:t>
            </a:r>
            <a:r>
              <a:rPr lang="cs-CZ" sz="2000" b="1" dirty="0" smtClean="0">
                <a:latin typeface="Calibri"/>
              </a:rPr>
              <a:t>D  </a:t>
            </a:r>
            <a:r>
              <a:rPr lang="cs-CZ" sz="2000" dirty="0" smtClean="0">
                <a:latin typeface="Calibri"/>
              </a:rPr>
              <a:t>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8.</a:t>
            </a:r>
            <a:r>
              <a:rPr lang="cs-CZ" sz="2000" b="1" dirty="0" smtClean="0">
                <a:latin typeface="Calibri"/>
              </a:rPr>
              <a:t>         B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9.         </a:t>
            </a:r>
            <a:r>
              <a:rPr lang="cs-CZ" sz="2000" b="1" dirty="0" smtClean="0">
                <a:latin typeface="Calibri"/>
              </a:rPr>
              <a:t>C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713921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671007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720</TotalTime>
  <Words>522</Words>
  <Application>Microsoft Office PowerPoint</Application>
  <PresentationFormat>Předvádění na obrazovce (4:3)</PresentationFormat>
  <Paragraphs>78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Těleso, látka - test – list 1 </vt:lpstr>
      <vt:lpstr>Těleso, látka - test – list 2 </vt:lpstr>
      <vt:lpstr>Těleso, látka - test – List 3</vt:lpstr>
      <vt:lpstr>Těleso, látka - test – 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Dum</cp:lastModifiedBy>
  <cp:revision>56</cp:revision>
  <dcterms:created xsi:type="dcterms:W3CDTF">2012-06-01T22:10:47Z</dcterms:created>
  <dcterms:modified xsi:type="dcterms:W3CDTF">2013-01-04T12:35:21Z</dcterms:modified>
</cp:coreProperties>
</file>