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53C37-F188-4E5A-8B94-6B66B9D86E29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4A14F0-737E-453A-9D71-48F4C2F6E9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53C37-F188-4E5A-8B94-6B66B9D86E29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4A14F0-737E-453A-9D71-48F4C2F6E9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53C37-F188-4E5A-8B94-6B66B9D86E29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4A14F0-737E-453A-9D71-48F4C2F6E9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53C37-F188-4E5A-8B94-6B66B9D86E29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4A14F0-737E-453A-9D71-48F4C2F6E9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53C37-F188-4E5A-8B94-6B66B9D86E29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4A14F0-737E-453A-9D71-48F4C2F6E9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53C37-F188-4E5A-8B94-6B66B9D86E29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4A14F0-737E-453A-9D71-48F4C2F6E9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53C37-F188-4E5A-8B94-6B66B9D86E29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4A14F0-737E-453A-9D71-48F4C2F6E9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53C37-F188-4E5A-8B94-6B66B9D86E29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4A14F0-737E-453A-9D71-48F4C2F6E9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53C37-F188-4E5A-8B94-6B66B9D86E29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4A14F0-737E-453A-9D71-48F4C2F6E9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53C37-F188-4E5A-8B94-6B66B9D86E29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4A14F0-737E-453A-9D71-48F4C2F6E9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53C37-F188-4E5A-8B94-6B66B9D86E29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4A14F0-737E-453A-9D71-48F4C2F6E9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753C37-F188-4E5A-8B94-6B66B9D86E29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4A14F0-737E-453A-9D71-48F4C2F6E93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Afghan_Hound.jpg" TargetMode="External"/><Relationship Id="rId13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4.jpeg"/><Relationship Id="rId12" Type="http://schemas.openxmlformats.org/officeDocument/2006/relationships/hyperlink" Target="http://cs.wikipedia.org/wiki/Soubor:Czeski_fousek_bg6.jpg" TargetMode="External"/><Relationship Id="rId17" Type="http://schemas.openxmlformats.org/officeDocument/2006/relationships/image" Target="../media/image9.jpeg"/><Relationship Id="rId2" Type="http://schemas.openxmlformats.org/officeDocument/2006/relationships/hyperlink" Target="http://cs.wikipedia.org/wiki/Soubor:GermanShep1_wb.jpg" TargetMode="External"/><Relationship Id="rId16" Type="http://schemas.openxmlformats.org/officeDocument/2006/relationships/hyperlink" Target="http://cs.wikipedia.org/wiki/Soubor:Alaskanmalamute0b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Can047eue.jpg" TargetMode="External"/><Relationship Id="rId11" Type="http://schemas.openxmlformats.org/officeDocument/2006/relationships/image" Target="../media/image6.jpeg"/><Relationship Id="rId5" Type="http://schemas.openxmlformats.org/officeDocument/2006/relationships/image" Target="../media/image3.jpeg"/><Relationship Id="rId15" Type="http://schemas.openxmlformats.org/officeDocument/2006/relationships/image" Target="../media/image8.jpeg"/><Relationship Id="rId10" Type="http://schemas.openxmlformats.org/officeDocument/2006/relationships/hyperlink" Target="http://cs.wikipedia.org/wiki/Soubor:Afra_013.jpg" TargetMode="External"/><Relationship Id="rId4" Type="http://schemas.openxmlformats.org/officeDocument/2006/relationships/hyperlink" Target="http://cs.wikipedia.org/wiki/Soubor:Stravharig_tax.jpg" TargetMode="External"/><Relationship Id="rId9" Type="http://schemas.openxmlformats.org/officeDocument/2006/relationships/image" Target="../media/image5.jpeg"/><Relationship Id="rId14" Type="http://schemas.openxmlformats.org/officeDocument/2006/relationships/hyperlink" Target="http://cs.wikipedia.org/wiki/Soubor:Bernardyn_kr%C3%B3tkow%C5%82osy_859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4/49/Felis_catus-skull-drawing.jpg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Afghan_Hound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21804" y="2636912"/>
            <a:ext cx="7772400" cy="201865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VY_52_INOVACE_14_Pes a kočka – učební text</a:t>
            </a:r>
            <a:endParaRPr lang="cs-CZ" sz="3200" b="1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5157192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552631" y="1844824"/>
            <a:ext cx="813690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Základní škola a Mateřská škola </a:t>
            </a:r>
            <a:r>
              <a:rPr lang="cs-CZ" sz="2400" dirty="0" err="1" smtClean="0"/>
              <a:t>Choustník</a:t>
            </a:r>
            <a:r>
              <a:rPr lang="cs-CZ" sz="2400" dirty="0" smtClean="0"/>
              <a:t>, okres Tábor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/>
          <a:lstStyle/>
          <a:p>
            <a:r>
              <a:rPr lang="cs-CZ" b="1" u="sng" dirty="0" smtClean="0"/>
              <a:t>Pes a kočka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>
              <a:buNone/>
            </a:pPr>
            <a:r>
              <a:rPr lang="cs-CZ" sz="2800" b="1" u="sng" dirty="0" smtClean="0"/>
              <a:t>Psi-</a:t>
            </a:r>
            <a:r>
              <a:rPr lang="cs-CZ" sz="2800" dirty="0" smtClean="0"/>
              <a:t> 10 000 let vývoje, dává přednost člověku před svým druhem, spoléhá na jeho pomoc, komunikuje</a:t>
            </a: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i="1" dirty="0" smtClean="0"/>
              <a:t>zdomácnění- šlechtění </a:t>
            </a:r>
            <a:r>
              <a:rPr lang="cs-CZ" sz="2800" dirty="0" smtClean="0"/>
              <a:t>druhů </a:t>
            </a:r>
            <a:r>
              <a:rPr lang="cs-CZ" sz="2800" dirty="0" smtClean="0"/>
              <a:t>= PLEMEN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 </a:t>
            </a:r>
            <a:r>
              <a:rPr lang="cs-CZ" sz="2800" b="1" dirty="0" smtClean="0"/>
              <a:t>PRACOVNÍ: </a:t>
            </a:r>
            <a:r>
              <a:rPr lang="cs-CZ" sz="2800" dirty="0" smtClean="0"/>
              <a:t>OVČÁCKÁ, HLÍDACÍ, HONIČI, NORNÍCI</a:t>
            </a:r>
          </a:p>
          <a:p>
            <a:pPr>
              <a:buNone/>
            </a:pPr>
            <a:r>
              <a:rPr lang="cs-CZ" sz="2800" dirty="0"/>
              <a:t>	</a:t>
            </a:r>
            <a:r>
              <a:rPr lang="cs-CZ" sz="2800" dirty="0" smtClean="0"/>
              <a:t>		 APORTÉŘI, ASISTENČNÍ….</a:t>
            </a:r>
          </a:p>
          <a:p>
            <a:pPr>
              <a:buNone/>
            </a:pPr>
            <a:r>
              <a:rPr lang="cs-CZ" sz="2800" b="1" dirty="0" smtClean="0"/>
              <a:t>SPOLEČENSKÁ: </a:t>
            </a:r>
            <a:r>
              <a:rPr lang="cs-CZ" sz="2800" dirty="0" smtClean="0"/>
              <a:t>MOPS, BIŠONEK…..</a:t>
            </a:r>
          </a:p>
          <a:p>
            <a:pPr>
              <a:buNone/>
            </a:pPr>
            <a:r>
              <a:rPr lang="cs-CZ" sz="2800" dirty="0" smtClean="0"/>
              <a:t>Záměrné šlechtění= výběr vlastností i tvarů těla</a:t>
            </a:r>
          </a:p>
          <a:p>
            <a:pPr>
              <a:buNone/>
            </a:pPr>
            <a:r>
              <a:rPr lang="cs-CZ" sz="2800" dirty="0" smtClean="0"/>
              <a:t>Genetický kód psů je umožňuje obrovskou tvarovou variabilitu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flipH="1">
            <a:off x="0" y="692696"/>
            <a:ext cx="89289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Urči pracovní účel plemene:</a:t>
            </a:r>
            <a:endParaRPr lang="cs-CZ" sz="2800" b="1" dirty="0"/>
          </a:p>
        </p:txBody>
      </p:sp>
      <p:pic>
        <p:nvPicPr>
          <p:cNvPr id="3074" name="Picture 2" descr="http://upload.wikimedia.org/wikipedia/commons/thumb/d/d6/GermanShep1_wb.jpg/220px-GermanShep1_wb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548680"/>
            <a:ext cx="2095500" cy="1590675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2483768" y="3356992"/>
            <a:ext cx="11521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</a:t>
            </a:r>
            <a:endParaRPr lang="cs-CZ" sz="1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563888" y="2852936"/>
            <a:ext cx="11521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Obr.2</a:t>
            </a:r>
            <a:endParaRPr lang="cs-CZ" sz="1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716016" y="2348880"/>
            <a:ext cx="11521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Obr.3</a:t>
            </a:r>
            <a:endParaRPr lang="cs-CZ" sz="1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668344" y="2636912"/>
            <a:ext cx="11521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Obr.4</a:t>
            </a:r>
            <a:endParaRPr lang="cs-CZ" sz="1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812360" y="4149080"/>
            <a:ext cx="11521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Obr.5</a:t>
            </a:r>
            <a:endParaRPr lang="cs-CZ" sz="1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164288" y="6581001"/>
            <a:ext cx="11521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Obr.8</a:t>
            </a:r>
            <a:endParaRPr lang="cs-CZ" sz="1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339752" y="6581001"/>
            <a:ext cx="11521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Obr.7</a:t>
            </a:r>
            <a:endParaRPr lang="cs-CZ" sz="1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23528" y="6581001"/>
            <a:ext cx="11521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Obr.6</a:t>
            </a:r>
            <a:endParaRPr lang="cs-CZ" sz="1200" dirty="0"/>
          </a:p>
        </p:txBody>
      </p:sp>
      <p:pic>
        <p:nvPicPr>
          <p:cNvPr id="3076" name="Picture 4" descr="http://upload.wikimedia.org/wikipedia/commons/thumb/1/13/Stravharig_tax.jpg/220px-Stravharig_tax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83768" y="1484784"/>
            <a:ext cx="2095500" cy="1295401"/>
          </a:xfrm>
          <a:prstGeom prst="rect">
            <a:avLst/>
          </a:prstGeom>
          <a:noFill/>
        </p:spPr>
      </p:pic>
      <p:pic>
        <p:nvPicPr>
          <p:cNvPr id="3078" name="Picture 6" descr="http://upload.wikimedia.org/wikipedia/commons/thumb/7/7c/Can047eue.jpg/250px-Can047eue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28184" y="2852936"/>
            <a:ext cx="1531249" cy="1764000"/>
          </a:xfrm>
          <a:prstGeom prst="rect">
            <a:avLst/>
          </a:prstGeom>
          <a:noFill/>
        </p:spPr>
      </p:pic>
      <p:pic>
        <p:nvPicPr>
          <p:cNvPr id="3080" name="Picture 8" descr="Afghan Hound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915816" y="4149080"/>
            <a:ext cx="2381250" cy="2457451"/>
          </a:xfrm>
          <a:prstGeom prst="rect">
            <a:avLst/>
          </a:prstGeom>
          <a:noFill/>
        </p:spPr>
      </p:pic>
      <p:pic>
        <p:nvPicPr>
          <p:cNvPr id="3082" name="Picture 10" descr="Afra 013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762750" y="692696"/>
            <a:ext cx="2381250" cy="1581151"/>
          </a:xfrm>
          <a:prstGeom prst="rect">
            <a:avLst/>
          </a:prstGeom>
          <a:noFill/>
        </p:spPr>
      </p:pic>
      <p:pic>
        <p:nvPicPr>
          <p:cNvPr id="3084" name="Picture 12" descr="Czeski fousek bg6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79512" y="3861048"/>
            <a:ext cx="2381250" cy="2657476"/>
          </a:xfrm>
          <a:prstGeom prst="rect">
            <a:avLst/>
          </a:prstGeom>
          <a:noFill/>
        </p:spPr>
      </p:pic>
      <p:pic>
        <p:nvPicPr>
          <p:cNvPr id="3086" name="Picture 14" descr="Bernardyn krótkowłosy 859.jpg">
            <a:hlinkClick r:id="rId14"/>
          </p:cNvPr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251520" y="1268760"/>
            <a:ext cx="1794569" cy="2376000"/>
          </a:xfrm>
          <a:prstGeom prst="rect">
            <a:avLst/>
          </a:prstGeom>
          <a:noFill/>
        </p:spPr>
      </p:pic>
      <p:pic>
        <p:nvPicPr>
          <p:cNvPr id="3088" name="Picture 16" descr="Alaskanmalamute0b.jpg">
            <a:hlinkClick r:id="rId16"/>
          </p:cNvPr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6228184" y="4653136"/>
            <a:ext cx="2381250" cy="18764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jezevčí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0"/>
            <a:ext cx="4752000" cy="316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220072" y="980728"/>
            <a:ext cx="392392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Porovnej- zrak</a:t>
            </a:r>
          </a:p>
          <a:p>
            <a:r>
              <a:rPr lang="cs-CZ" sz="2800" b="1" dirty="0"/>
              <a:t>	</a:t>
            </a:r>
            <a:r>
              <a:rPr lang="cs-CZ" sz="2800" b="1" dirty="0" smtClean="0"/>
              <a:t>      - čich</a:t>
            </a:r>
          </a:p>
          <a:p>
            <a:r>
              <a:rPr lang="cs-CZ" sz="2800" b="1" dirty="0"/>
              <a:t>	</a:t>
            </a:r>
            <a:r>
              <a:rPr lang="cs-CZ" sz="2800" b="1" dirty="0" smtClean="0"/>
              <a:t>      -zuby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76056" y="3573016"/>
            <a:ext cx="21602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smtClean="0"/>
              <a:t>Obr.9, obr.10</a:t>
            </a:r>
            <a:endParaRPr lang="cs-CZ" sz="1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332656"/>
            <a:ext cx="1800200" cy="46166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Lebka psa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3356992"/>
            <a:ext cx="1691680" cy="461665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Lebka kočky</a:t>
            </a:r>
            <a:endParaRPr lang="cs-CZ" sz="2400" dirty="0"/>
          </a:p>
        </p:txBody>
      </p:sp>
      <p:pic>
        <p:nvPicPr>
          <p:cNvPr id="3074" name="Picture 2" descr="Soubor:Felis catus-skull-drawing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4005064"/>
            <a:ext cx="3914398" cy="244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980728"/>
            <a:ext cx="792088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Kočka</a:t>
            </a:r>
            <a:r>
              <a:rPr lang="cs-CZ" sz="2800" dirty="0" smtClean="0"/>
              <a:t>: nikdy úplně nezdomácněla, člověk ji považoval 	za posla boha i ďábla</a:t>
            </a:r>
          </a:p>
          <a:p>
            <a:r>
              <a:rPr lang="cs-CZ" sz="2800" dirty="0" smtClean="0"/>
              <a:t>	Chov pro hrdost, krásu, lov myší</a:t>
            </a:r>
          </a:p>
          <a:p>
            <a:r>
              <a:rPr lang="cs-CZ" sz="2800" dirty="0" smtClean="0"/>
              <a:t>	má zatažitelné drápy</a:t>
            </a:r>
          </a:p>
          <a:p>
            <a:r>
              <a:rPr lang="cs-CZ" sz="2800" dirty="0" smtClean="0"/>
              <a:t>Chovaná zvířata vyžadují naši soustavnou péči, lásku</a:t>
            </a:r>
          </a:p>
          <a:p>
            <a:r>
              <a:rPr lang="cs-CZ" sz="2800" dirty="0" smtClean="0"/>
              <a:t>Musíme respektovat jejich osobnost.</a:t>
            </a:r>
          </a:p>
          <a:p>
            <a:r>
              <a:rPr lang="cs-CZ" sz="2800" b="1" dirty="0" smtClean="0"/>
              <a:t>Komunikace zvířat:</a:t>
            </a:r>
          </a:p>
          <a:p>
            <a:r>
              <a:rPr lang="cs-CZ" sz="2800" b="1" dirty="0" smtClean="0"/>
              <a:t>Kočka: </a:t>
            </a:r>
            <a:r>
              <a:rPr lang="cs-CZ" sz="2800" dirty="0" smtClean="0"/>
              <a:t>vrnění, prskání, ježení srsti</a:t>
            </a:r>
          </a:p>
          <a:p>
            <a:r>
              <a:rPr lang="cs-CZ" sz="2800" b="1" dirty="0" smtClean="0"/>
              <a:t>Pes</a:t>
            </a:r>
            <a:r>
              <a:rPr lang="cs-CZ" sz="2800" dirty="0" smtClean="0"/>
              <a:t>: vrčení, postoj, ocas, cenění zubů…….</a:t>
            </a:r>
          </a:p>
          <a:p>
            <a:r>
              <a:rPr lang="cs-CZ" sz="2800" dirty="0" smtClean="0"/>
              <a:t>Útok psa- neutíkat skulit do klubíčka, krýt orgány a hlavu.</a:t>
            </a:r>
            <a:endParaRPr lang="cs-CZ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764704"/>
            <a:ext cx="7488832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u="sng" dirty="0" smtClean="0"/>
              <a:t>Zdroje obrázků:</a:t>
            </a:r>
          </a:p>
          <a:p>
            <a:r>
              <a:rPr lang="cs-CZ" sz="1400" dirty="0" smtClean="0"/>
              <a:t>Obr.1- http://cs.wikipedia.org/wiki/Soubor:Bernardyn_kr%C3%B3tkow%C5%82osy_859.jpg</a:t>
            </a:r>
          </a:p>
          <a:p>
            <a:r>
              <a:rPr lang="cs-CZ" sz="1400" dirty="0" smtClean="0"/>
              <a:t>Obr.2- http://cs.wikipedia.org/wiki/Soubor:Stravharig_tax.jpg</a:t>
            </a:r>
          </a:p>
          <a:p>
            <a:r>
              <a:rPr lang="cs-CZ" sz="1400" dirty="0" smtClean="0"/>
              <a:t>obr,.3- http://cs.wikipedia.org/wiki/Soubor:GermanShep1_wb.jpg</a:t>
            </a:r>
          </a:p>
          <a:p>
            <a:r>
              <a:rPr lang="cs-CZ" sz="1400" dirty="0" smtClean="0"/>
              <a:t>Obr.4- http://cs.wikipedia.org/wiki/Soubor:Afra_013.jpg</a:t>
            </a:r>
          </a:p>
          <a:p>
            <a:r>
              <a:rPr lang="cs-CZ" sz="1400" dirty="0" smtClean="0"/>
              <a:t>Obr.5- http://cs.wikipedia.org/wiki/Soubor:Can047eue.jpg</a:t>
            </a:r>
          </a:p>
          <a:p>
            <a:r>
              <a:rPr lang="cs-CZ" sz="1400" dirty="0" smtClean="0"/>
              <a:t>Obr.6- http://cs.wikipedia.org/wiki/Soubor:Czeski_fousek_bg6.jpg</a:t>
            </a:r>
          </a:p>
          <a:p>
            <a:r>
              <a:rPr lang="cs-CZ" sz="1400" dirty="0" smtClean="0"/>
              <a:t>Obr.7- </a:t>
            </a:r>
            <a:r>
              <a:rPr lang="cs-CZ" sz="1400" dirty="0" smtClean="0">
                <a:solidFill>
                  <a:schemeClr val="tx1">
                    <a:lumMod val="95000"/>
                    <a:lumOff val="5000"/>
                  </a:schemeClr>
                </a:solidFill>
                <a:hlinkClick r:id="rId2"/>
              </a:rPr>
              <a:t>http://cs.wikipedia.org/wiki/Soubor:Afghan_Hound.jpg</a:t>
            </a:r>
            <a:endParaRPr lang="cs-CZ" sz="14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cs-CZ" sz="1400" dirty="0" smtClean="0"/>
              <a:t> Obr.8- http://cs.wikipedia.org/wiki/Soubor:Alaskanmalamute0b.jpg</a:t>
            </a:r>
          </a:p>
          <a:p>
            <a:r>
              <a:rPr lang="cs-CZ" sz="1400" smtClean="0"/>
              <a:t>Obr.9-http://cs.wikipedia.org/wiki/Soubor:Felis_catus-skull-drawing.jpg</a:t>
            </a:r>
            <a:endParaRPr lang="cs-CZ" sz="1400" dirty="0" smtClean="0"/>
          </a:p>
          <a:p>
            <a:r>
              <a:rPr lang="cs-CZ" sz="1400" dirty="0" smtClean="0"/>
              <a:t>Obr.10-http://cs.wikipedia.org/wiki/Soubor:Felis_catus-skull-drawing.jpg</a:t>
            </a:r>
            <a:endParaRPr lang="cs-CZ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</TotalTime>
  <Words>112</Words>
  <Application>Microsoft Office PowerPoint</Application>
  <PresentationFormat>Předvádění na obrazovce (4:3)</PresentationFormat>
  <Paragraphs>45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VY_52_INOVACE_14_Pes a kočka – učební text</vt:lpstr>
      <vt:lpstr>Pes a kočka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EU-05.02.16</dc:title>
  <dc:creator>Hercík</dc:creator>
  <cp:lastModifiedBy>Hercíková</cp:lastModifiedBy>
  <cp:revision>15</cp:revision>
  <dcterms:created xsi:type="dcterms:W3CDTF">2011-01-11T18:46:01Z</dcterms:created>
  <dcterms:modified xsi:type="dcterms:W3CDTF">2011-06-29T18:42:02Z</dcterms:modified>
</cp:coreProperties>
</file>