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72" r:id="rId4"/>
    <p:sldId id="259" r:id="rId5"/>
    <p:sldId id="275" r:id="rId6"/>
    <p:sldId id="274" r:id="rId7"/>
    <p:sldId id="276" r:id="rId8"/>
    <p:sldId id="278" r:id="rId9"/>
    <p:sldId id="279" r:id="rId10"/>
    <p:sldId id="280" r:id="rId11"/>
    <p:sldId id="281" r:id="rId12"/>
    <p:sldId id="271" r:id="rId13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1408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636458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5DE49E0-BBBD-433D-8744-CD602FA3E4ED}" type="datetime1">
              <a:rPr lang="cs-CZ" smtClean="0"/>
              <a:pPr lvl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A3F16C1-1C7D-4E22-B28F-3A27661C2888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275887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2629752-C00F-4E55-8200-D90BE4D8F7A2}" type="datetime1">
              <a:rPr lang="cs-CZ" smtClean="0"/>
              <a:pPr lvl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13969A5-9439-4194-BC25-502EA433F71A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2300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BB2C9E8-7490-4B7F-9539-A5775F141249}" type="datetime1">
              <a:rPr lang="cs-CZ" smtClean="0"/>
              <a:pPr lvl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EBD56ED-0BAA-49E0-97D4-AC0858C89E07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7419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2629752-C00F-4E55-8200-D90BE4D8F7A2}" type="datetime1">
              <a:rPr lang="cs-CZ" smtClean="0"/>
              <a:pPr lvl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13969A5-9439-4194-BC25-502EA433F71A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61490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2629752-C00F-4E55-8200-D90BE4D8F7A2}" type="datetime1">
              <a:rPr lang="cs-CZ" smtClean="0"/>
              <a:pPr lvl="0"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13969A5-9439-4194-BC25-502EA433F71A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40900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F47F808-6E57-4471-B096-5585CAB52406}" type="datetime1">
              <a:rPr lang="cs-CZ" smtClean="0"/>
              <a:pPr lvl="0"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1794A5A-43AE-45A4-A8D4-CC33CFA8F305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45320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07DDF4E-4E65-4F26-930F-662977369148}" type="datetime1">
              <a:rPr lang="cs-CZ" smtClean="0"/>
              <a:pPr lvl="0"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FEFCD94-D1D6-4070-B076-D87175088B88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48281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2629752-C00F-4E55-8200-D90BE4D8F7A2}" type="datetime1">
              <a:rPr lang="cs-CZ" smtClean="0"/>
              <a:pPr lvl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13969A5-9439-4194-BC25-502EA433F71A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14306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2629752-C00F-4E55-8200-D90BE4D8F7A2}" type="datetime1">
              <a:rPr lang="cs-CZ" smtClean="0"/>
              <a:pPr lvl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13969A5-9439-4194-BC25-502EA433F71A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4878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E91838B-A3AC-43DE-83ED-4D9E51A99D05}" type="datetime1">
              <a:rPr lang="cs-CZ" smtClean="0"/>
              <a:pPr lvl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7426098-43A5-4296-89F0-31D48ED20585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0775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BEADA67-A6EE-4E47-86CE-F14FB94F09D1}" type="datetime1">
              <a:rPr lang="cs-CZ" smtClean="0"/>
              <a:pPr lvl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11CAB57-0EA0-4F68-8DB0-486603FF5A96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12191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BCB04-7D29-43D4-9781-D9A179EA10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67131006"/>
      </p:ext>
    </p:extLst>
  </p:cSld>
  <p:clrMapOvr>
    <a:masterClrMapping/>
  </p:clrMapOvr>
  <p:transition spd="med" advTm="1000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82629752-C00F-4E55-8200-D90BE4D8F7A2}" type="datetime1">
              <a:rPr lang="cs-CZ" smtClean="0"/>
              <a:pPr lvl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813969A5-9439-4194-BC25-502EA433F71A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0620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Jiří 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VY_32_INOVACE_06_03 </a:t>
              </a:r>
              <a:r>
                <a:rPr lang="cs-CZ" sz="1200" kern="0" dirty="0" smtClean="0">
                  <a:solidFill>
                    <a:srgbClr val="000000"/>
                  </a:solidFill>
                  <a:latin typeface="Calibri"/>
                </a:rPr>
                <a:t>Měření objemu</a:t>
              </a:r>
              <a:endPara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: Fyzika 6. a 7.roč.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1800" dirty="0"/>
              <a:t>Prezentace je určena pro žáky 6. ročníku. Žákům jsou </a:t>
            </a:r>
            <a:r>
              <a:rPr lang="cs-CZ" sz="1800" dirty="0" smtClean="0"/>
              <a:t>pro  zopakování uvedeny jednotky objemu </a:t>
            </a:r>
            <a:r>
              <a:rPr lang="cs-CZ" sz="1800" dirty="0"/>
              <a:t>a jejich převody. Grafickou formou </a:t>
            </a:r>
            <a:r>
              <a:rPr lang="cs-CZ" sz="1800" dirty="0" smtClean="0"/>
              <a:t>je ukázáno měřidlo objemu (odměrný válec). </a:t>
            </a:r>
            <a:r>
              <a:rPr lang="cs-CZ" sz="1800" dirty="0"/>
              <a:t>Na </a:t>
            </a:r>
            <a:r>
              <a:rPr lang="cs-CZ" sz="1800" dirty="0" smtClean="0"/>
              <a:t>příkladu </a:t>
            </a:r>
            <a:r>
              <a:rPr lang="cs-CZ" sz="1800" dirty="0"/>
              <a:t>si prakticky procvičí </a:t>
            </a:r>
            <a:r>
              <a:rPr lang="cs-CZ" sz="1800" dirty="0" smtClean="0"/>
              <a:t>změření objemu tělesa složitějšího tvaru z pevné látky. </a:t>
            </a:r>
            <a:r>
              <a:rPr lang="cs-CZ" sz="1800" dirty="0"/>
              <a:t>Pracovní list lze použít i v tištěné podobě. Učební materiál je určen pro práci na interaktivní tabuli.</a:t>
            </a:r>
          </a:p>
          <a:p>
            <a:pPr lvl="0"/>
            <a:r>
              <a:rPr lang="cs-CZ" sz="1800" dirty="0"/>
              <a:t>Autor : </a:t>
            </a:r>
            <a:r>
              <a:rPr lang="cs-CZ" sz="1800" dirty="0" smtClean="0"/>
              <a:t> </a:t>
            </a:r>
            <a:r>
              <a:rPr lang="cs-CZ" sz="1800" dirty="0"/>
              <a:t>Jiří Toman</a:t>
            </a:r>
          </a:p>
          <a:p>
            <a:pPr lvl="0"/>
            <a:r>
              <a:rPr lang="cs-CZ" sz="1800" dirty="0"/>
              <a:t>Jazyk : čeština</a:t>
            </a:r>
          </a:p>
          <a:p>
            <a:pPr lvl="0"/>
            <a:r>
              <a:rPr lang="cs-CZ" sz="1800" dirty="0"/>
              <a:t>Očekávaný výstup : žáci </a:t>
            </a:r>
            <a:r>
              <a:rPr lang="cs-CZ" sz="1800" dirty="0" smtClean="0"/>
              <a:t>si dle daného postupu zjistí objem tělesa z pevné látky .</a:t>
            </a:r>
            <a:endParaRPr lang="cs-CZ" sz="1800" dirty="0"/>
          </a:p>
          <a:p>
            <a:pPr lvl="0"/>
            <a:r>
              <a:rPr lang="cs-CZ" sz="1800" dirty="0"/>
              <a:t>Speciální potřeby : </a:t>
            </a:r>
            <a:r>
              <a:rPr lang="cs-CZ" sz="1800" dirty="0" smtClean="0"/>
              <a:t>odměrný válec, těleso z pevné látky, voda</a:t>
            </a:r>
            <a:endParaRPr lang="cs-CZ" sz="1800" dirty="0"/>
          </a:p>
          <a:p>
            <a:pPr lvl="0"/>
            <a:r>
              <a:rPr lang="cs-CZ" sz="1800" dirty="0"/>
              <a:t>Druh učebního materiálu : prezentace a pracovní list</a:t>
            </a:r>
          </a:p>
          <a:p>
            <a:pPr lvl="0"/>
            <a:r>
              <a:rPr lang="cs-CZ" sz="1800" dirty="0"/>
              <a:t>Cílová skupina : žák</a:t>
            </a:r>
          </a:p>
          <a:p>
            <a:pPr lvl="0"/>
            <a:r>
              <a:rPr lang="cs-CZ" sz="1800" dirty="0"/>
              <a:t>Stupeň a typ vzdělávání : základní vzdělávání 2. stupeň 1.období, věková skupina : 12- 13 let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74638"/>
            <a:ext cx="8435280" cy="1143000"/>
          </a:xfrm>
          <a:solidFill>
            <a:schemeClr val="accent3">
              <a:lumMod val="7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eaLnBrk="1" hangingPunct="1"/>
            <a:r>
              <a:rPr lang="cs-CZ" sz="3600" dirty="0" smtClean="0"/>
              <a:t>Odměrný válec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412875"/>
            <a:ext cx="4679950" cy="5111750"/>
          </a:xfrm>
          <a:solidFill>
            <a:srgbClr val="00B050"/>
          </a:soli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eaLnBrk="1" hangingPunct="1"/>
            <a:r>
              <a:rPr lang="cs-CZ" sz="2800" b="1" dirty="0" smtClean="0"/>
              <a:t>Odměrný válec</a:t>
            </a:r>
            <a:r>
              <a:rPr lang="cs-CZ" sz="2800" dirty="0" smtClean="0"/>
              <a:t> je plastová nebo skleněná dutá nádoba s ryskami, která je určena k odměřování přibližného objemu kapalin nebo pevných látek. Nejčastěji se používá v chemické laboratoři k odměřování objemů kapalin nebo roztoků látek o známe koncentraci pro chemické reakce.</a:t>
            </a:r>
            <a:r>
              <a:rPr lang="cs-CZ" sz="2400" dirty="0" smtClean="0"/>
              <a:t> </a:t>
            </a:r>
          </a:p>
        </p:txBody>
      </p:sp>
      <p:pic>
        <p:nvPicPr>
          <p:cNvPr id="14341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601015">
            <a:off x="6049217" y="1696980"/>
            <a:ext cx="2027636" cy="4743631"/>
          </a:xfrm>
          <a:noFill/>
        </p:spPr>
      </p:pic>
    </p:spTree>
    <p:extLst>
      <p:ext uri="{BB962C8B-B14F-4D97-AF65-F5344CB8AC3E}">
        <p14:creationId xmlns="" xmlns:p14="http://schemas.microsoft.com/office/powerpoint/2010/main" val="3795716402"/>
      </p:ext>
    </p:extLst>
  </p:cSld>
  <p:clrMapOvr>
    <a:masterClrMapping/>
  </p:clrMapOvr>
  <p:transition spd="med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1433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1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3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>
            <a:pPr lvl="0" hangingPunct="0">
              <a:buNone/>
            </a:pPr>
            <a:r>
              <a:rPr lang="cs-CZ" b="1" u="sng" dirty="0">
                <a:solidFill>
                  <a:srgbClr val="4700B8"/>
                </a:solidFill>
                <a:latin typeface="Arial" pitchFamily="18"/>
              </a:rPr>
              <a:t>Jednotky </a:t>
            </a:r>
            <a:r>
              <a:rPr lang="cs-CZ" b="1" u="sng" dirty="0" smtClean="0">
                <a:solidFill>
                  <a:srgbClr val="4700B8"/>
                </a:solidFill>
                <a:latin typeface="Arial" pitchFamily="18"/>
              </a:rPr>
              <a:t>objemu</a:t>
            </a:r>
            <a:endParaRPr lang="cs-CZ" b="1" u="sng" dirty="0">
              <a:solidFill>
                <a:srgbClr val="4700B8"/>
              </a:solidFill>
              <a:latin typeface="Arial" pitchFamily="18"/>
            </a:endParaRPr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3" name="Zástupný symbol pro obsah 2"/>
              <p:cNvSpPr txBox="1">
                <a:spLocks noGrp="1"/>
              </p:cNvSpPr>
              <p:nvPr>
                <p:ph idx="1"/>
              </p:nvPr>
            </p:nvSpPr>
            <p:spPr>
              <a:xfrm>
                <a:off x="179512" y="1604515"/>
                <a:ext cx="8712968" cy="4525923"/>
              </a:xfrm>
            </p:spPr>
            <p:txBody>
              <a:bodyPr/>
              <a:lstStyle/>
              <a:p>
                <a:pPr lvl="0"/>
                <a:r>
                  <a:rPr lang="cs-CZ" u="sng" dirty="0">
                    <a:solidFill>
                      <a:srgbClr val="800000"/>
                    </a:solidFill>
                  </a:rPr>
                  <a:t>jednotka     </a:t>
                </a:r>
                <a:r>
                  <a:rPr lang="cs-CZ" u="sng" dirty="0" smtClean="0">
                    <a:solidFill>
                      <a:srgbClr val="800000"/>
                    </a:solidFill>
                  </a:rPr>
                  <a:t>           značka         převody</a:t>
                </a:r>
                <a:endParaRPr lang="cs-CZ" u="sng" dirty="0">
                  <a:solidFill>
                    <a:srgbClr val="800000"/>
                  </a:solidFill>
                </a:endParaRPr>
              </a:p>
              <a:p>
                <a:pPr lvl="0"/>
                <a:r>
                  <a:rPr lang="cs-CZ" u="sng" dirty="0"/>
                  <a:t>m</a:t>
                </a:r>
                <a:r>
                  <a:rPr lang="cs-CZ" u="sng" dirty="0" smtClean="0"/>
                  <a:t>etr krychlový       </a:t>
                </a:r>
                <a:r>
                  <a:rPr lang="cs-CZ" b="1" u="sng" dirty="0">
                    <a:latin typeface="Calibri"/>
                  </a:rPr>
                  <a:t>m</a:t>
                </a:r>
                <a14:m>
                  <m:oMath xmlns:m="http://schemas.openxmlformats.org/officeDocument/2006/math">
                    <m:r>
                      <a:rPr lang="cs-CZ" b="1" i="1" u="sng">
                        <a:latin typeface="Cambria Math"/>
                      </a:rPr>
                      <m:t>³</m:t>
                    </m:r>
                  </m:oMath>
                </a14:m>
                <a:r>
                  <a:rPr lang="cs-CZ" u="sng" dirty="0" smtClean="0"/>
                  <a:t>         1</a:t>
                </a:r>
                <a:r>
                  <a:rPr lang="cs-CZ" b="1" u="sng" dirty="0">
                    <a:latin typeface="Calibri"/>
                  </a:rPr>
                  <a:t> m</a:t>
                </a:r>
                <a14:m>
                  <m:oMath xmlns:m="http://schemas.openxmlformats.org/officeDocument/2006/math">
                    <m:r>
                      <a:rPr lang="cs-CZ" b="1" i="1" u="sng">
                        <a:latin typeface="Cambria Math"/>
                      </a:rPr>
                      <m:t>³</m:t>
                    </m:r>
                  </m:oMath>
                </a14:m>
                <a:r>
                  <a:rPr lang="cs-CZ" u="sng" dirty="0"/>
                  <a:t> </a:t>
                </a:r>
                <a:r>
                  <a:rPr lang="cs-CZ" u="sng" dirty="0" smtClean="0"/>
                  <a:t>= 1000 d</a:t>
                </a:r>
                <a:r>
                  <a:rPr lang="cs-CZ" b="1" u="sng" dirty="0">
                    <a:latin typeface="Calibri"/>
                  </a:rPr>
                  <a:t>m</a:t>
                </a:r>
                <a14:m>
                  <m:oMath xmlns:m="http://schemas.openxmlformats.org/officeDocument/2006/math">
                    <m:r>
                      <a:rPr lang="cs-CZ" b="1" i="1" u="sng">
                        <a:latin typeface="Cambria Math"/>
                      </a:rPr>
                      <m:t>³</m:t>
                    </m:r>
                  </m:oMath>
                </a14:m>
                <a:r>
                  <a:rPr lang="cs-CZ" u="sng" dirty="0"/>
                  <a:t> </a:t>
                </a:r>
              </a:p>
              <a:p>
                <a:r>
                  <a:rPr lang="cs-CZ" u="sng" dirty="0" smtClean="0"/>
                  <a:t>litr                              l             1 l = 1</a:t>
                </a:r>
                <a:r>
                  <a:rPr lang="cs-CZ" u="sng" dirty="0"/>
                  <a:t>d</a:t>
                </a:r>
                <a:r>
                  <a:rPr lang="cs-CZ" b="1" u="sng" dirty="0">
                    <a:latin typeface="Calibri"/>
                  </a:rPr>
                  <a:t>m</a:t>
                </a:r>
                <a14:m>
                  <m:oMath xmlns:m="http://schemas.openxmlformats.org/officeDocument/2006/math">
                    <m:r>
                      <a:rPr lang="cs-CZ" b="1" i="1" u="sng">
                        <a:latin typeface="Cambria Math"/>
                      </a:rPr>
                      <m:t>³</m:t>
                    </m:r>
                  </m:oMath>
                </a14:m>
                <a:r>
                  <a:rPr lang="cs-CZ" u="sng" dirty="0" smtClean="0"/>
                  <a:t>= 1000 ml</a:t>
                </a:r>
                <a:endParaRPr lang="cs-CZ" u="sng" dirty="0"/>
              </a:p>
              <a:p>
                <a:pPr lvl="0"/>
                <a:r>
                  <a:rPr lang="cs-CZ" u="sng" dirty="0"/>
                  <a:t>m</a:t>
                </a:r>
                <a:r>
                  <a:rPr lang="cs-CZ" u="sng" dirty="0" smtClean="0"/>
                  <a:t>ililitr                       ml          1ml = 0,001 l  </a:t>
                </a:r>
                <a:endParaRPr lang="cs-CZ" u="sng" dirty="0"/>
              </a:p>
              <a:p>
                <a:pPr lvl="0"/>
                <a:r>
                  <a:rPr lang="cs-CZ" u="sng" dirty="0"/>
                  <a:t>                                        </a:t>
                </a:r>
                <a:r>
                  <a:rPr lang="cs-CZ" u="sng" dirty="0" smtClean="0"/>
                  <a:t>          1ml </a:t>
                </a:r>
                <a:r>
                  <a:rPr lang="cs-CZ" u="sng" dirty="0"/>
                  <a:t>= 1 </a:t>
                </a:r>
                <a:r>
                  <a:rPr lang="cs-CZ" u="sng" dirty="0" smtClean="0"/>
                  <a:t>c</a:t>
                </a:r>
                <a:r>
                  <a:rPr lang="cs-CZ" b="1" u="sng" dirty="0">
                    <a:latin typeface="Calibri"/>
                  </a:rPr>
                  <a:t>m</a:t>
                </a:r>
                <a14:m>
                  <m:oMath xmlns:m="http://schemas.openxmlformats.org/officeDocument/2006/math">
                    <m:r>
                      <a:rPr lang="cs-CZ" b="1" i="1" u="sng">
                        <a:latin typeface="Cambria Math"/>
                      </a:rPr>
                      <m:t>³</m:t>
                    </m:r>
                  </m:oMath>
                </a14:m>
                <a:endParaRPr lang="cs-CZ" u="sng" dirty="0"/>
              </a:p>
              <a:p>
                <a:pPr lvl="0"/>
                <a:r>
                  <a:rPr lang="cs-CZ" u="sng" dirty="0"/>
                  <a:t> </a:t>
                </a:r>
                <a:r>
                  <a:rPr lang="cs-CZ" u="sng" dirty="0" smtClean="0"/>
                  <a:t>                                                 1 </a:t>
                </a:r>
                <a:r>
                  <a:rPr lang="cs-CZ" b="1" u="sng" dirty="0">
                    <a:latin typeface="Calibri"/>
                  </a:rPr>
                  <a:t>m</a:t>
                </a:r>
                <a14:m>
                  <m:oMath xmlns:m="http://schemas.openxmlformats.org/officeDocument/2006/math">
                    <m:r>
                      <a:rPr lang="cs-CZ" b="1" i="1" u="sng">
                        <a:latin typeface="Cambria Math"/>
                      </a:rPr>
                      <m:t>³</m:t>
                    </m:r>
                  </m:oMath>
                </a14:m>
                <a:r>
                  <a:rPr lang="cs-CZ" u="sng" dirty="0" smtClean="0"/>
                  <a:t>= 1000 l</a:t>
                </a:r>
              </a:p>
              <a:p>
                <a:pPr lvl="0"/>
                <a:r>
                  <a:rPr lang="cs-CZ" u="sng" dirty="0"/>
                  <a:t> </a:t>
                </a:r>
                <a:r>
                  <a:rPr lang="cs-CZ" u="sng" dirty="0" smtClean="0"/>
                  <a:t>                                                 1 l = 1000 ml</a:t>
                </a:r>
                <a:endParaRPr lang="cs-CZ" u="sng" dirty="0"/>
              </a:p>
            </p:txBody>
          </p:sp>
        </mc:Choice>
        <mc:Fallback>
          <p:sp>
            <p:nvSpPr>
              <p:cNvPr id="3" name="Zástupný symbol pro obsah 2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2" y="1604515"/>
                <a:ext cx="8712968" cy="4525923"/>
              </a:xfrm>
              <a:blipFill rotWithShape="1">
                <a:blip r:embed="rId3" cstate="print"/>
                <a:stretch>
                  <a:fillRect l="-2587" t="-2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0"/>
            <a:ext cx="6948487" cy="141287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cs-CZ" sz="3600" dirty="0" smtClean="0"/>
              <a:t>U odměrného válce určujeme tyto údaje 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55576" y="1412776"/>
            <a:ext cx="5843587" cy="5257800"/>
          </a:xfrm>
          <a:solidFill>
            <a:schemeClr val="bg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dirty="0" smtClean="0"/>
              <a:t>  Př.:</a:t>
            </a:r>
          </a:p>
          <a:p>
            <a:pPr eaLnBrk="1" hangingPunct="1"/>
            <a:r>
              <a:rPr lang="cs-CZ" sz="2800" dirty="0"/>
              <a:t>d</a:t>
            </a:r>
            <a:r>
              <a:rPr lang="cs-CZ" sz="2800" dirty="0" smtClean="0"/>
              <a:t>ílky stupnice : ml</a:t>
            </a:r>
          </a:p>
          <a:p>
            <a:pPr eaLnBrk="1" hangingPunct="1"/>
            <a:endParaRPr lang="cs-CZ" sz="2800" dirty="0" smtClean="0"/>
          </a:p>
          <a:p>
            <a:pPr eaLnBrk="1" hangingPunct="1"/>
            <a:r>
              <a:rPr lang="cs-CZ" sz="2800" dirty="0"/>
              <a:t>r</a:t>
            </a:r>
            <a:r>
              <a:rPr lang="cs-CZ" sz="2800" dirty="0" smtClean="0"/>
              <a:t>ozsah : 10 – 80 ml</a:t>
            </a:r>
          </a:p>
          <a:p>
            <a:pPr eaLnBrk="1" hangingPunct="1"/>
            <a:endParaRPr lang="cs-CZ" sz="2800" dirty="0" smtClean="0"/>
          </a:p>
          <a:p>
            <a:pPr eaLnBrk="1" hangingPunct="1"/>
            <a:r>
              <a:rPr lang="cs-CZ" sz="2800" dirty="0" smtClean="0"/>
              <a:t>nejmenší dílek : 1 ml</a:t>
            </a:r>
          </a:p>
          <a:p>
            <a:pPr eaLnBrk="1" hangingPunct="1"/>
            <a:endParaRPr lang="cs-CZ" sz="2800" dirty="0" smtClean="0"/>
          </a:p>
          <a:p>
            <a:pPr eaLnBrk="1" hangingPunct="1"/>
            <a:r>
              <a:rPr lang="cs-CZ" sz="2800" dirty="0"/>
              <a:t>o</a:t>
            </a:r>
            <a:r>
              <a:rPr lang="cs-CZ" sz="2800" dirty="0" smtClean="0"/>
              <a:t>dchylka : 0,5 ml</a:t>
            </a:r>
          </a:p>
        </p:txBody>
      </p:sp>
      <p:pic>
        <p:nvPicPr>
          <p:cNvPr id="9220" name="Picture 4" descr="valec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88125" y="1989138"/>
            <a:ext cx="1655763" cy="4464050"/>
          </a:xfrm>
          <a:solidFill>
            <a:srgbClr val="FFFF00"/>
          </a:solidFill>
        </p:spPr>
      </p:pic>
    </p:spTree>
    <p:extLst>
      <p:ext uri="{BB962C8B-B14F-4D97-AF65-F5344CB8AC3E}">
        <p14:creationId xmlns="" xmlns:p14="http://schemas.microsoft.com/office/powerpoint/2010/main" val="1454036423"/>
      </p:ext>
    </p:extLst>
  </p:cSld>
  <p:clrMapOvr>
    <a:masterClrMapping/>
  </p:clrMapOvr>
  <p:transition advTm="10000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88913"/>
            <a:ext cx="9144000" cy="1714500"/>
          </a:xfrm>
          <a:solidFill>
            <a:srgbClr val="FFFF00"/>
          </a:solidFill>
        </p:spPr>
        <p:txBody>
          <a:bodyPr>
            <a:normAutofit/>
          </a:bodyPr>
          <a:lstStyle/>
          <a:p>
            <a:pPr eaLnBrk="1" hangingPunct="1"/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Při měření odměrným válcem musíme dodržovat několik zásad: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2276475"/>
            <a:ext cx="8229600" cy="4176713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eaLnBrk="1" hangingPunct="1"/>
            <a:r>
              <a:rPr lang="cs-CZ" b="1" dirty="0" smtClean="0"/>
              <a:t>Válec musí stát na vodorovné podložce</a:t>
            </a:r>
          </a:p>
          <a:p>
            <a:pPr eaLnBrk="1" hangingPunct="1"/>
            <a:endParaRPr lang="cs-CZ" b="1" dirty="0" smtClean="0"/>
          </a:p>
          <a:p>
            <a:pPr eaLnBrk="1" hangingPunct="1"/>
            <a:r>
              <a:rPr lang="cs-CZ" b="1" dirty="0" smtClean="0"/>
              <a:t>Na stupnici se musíme dívat kolmo</a:t>
            </a:r>
          </a:p>
          <a:p>
            <a:pPr eaLnBrk="1" hangingPunct="1"/>
            <a:endParaRPr lang="cs-CZ" b="1" dirty="0" smtClean="0"/>
          </a:p>
          <a:p>
            <a:pPr eaLnBrk="1" hangingPunct="1"/>
            <a:r>
              <a:rPr lang="cs-CZ" b="1" dirty="0" smtClean="0"/>
              <a:t>Hladina kapaliny je u stěny odměrného válce zakřivena, proto musíme číst údaj na stupnici podle rovné části hladiny</a:t>
            </a:r>
          </a:p>
        </p:txBody>
      </p:sp>
    </p:spTree>
    <p:extLst>
      <p:ext uri="{BB962C8B-B14F-4D97-AF65-F5344CB8AC3E}">
        <p14:creationId xmlns="" xmlns:p14="http://schemas.microsoft.com/office/powerpoint/2010/main" val="719258168"/>
      </p:ext>
    </p:extLst>
  </p:cSld>
  <p:clrMapOvr>
    <a:masterClrMapping/>
  </p:clrMapOvr>
  <p:transition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43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3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98" decel="100000" fill="hold"/>
                                        <p:tgtEl>
                                          <p:spTgt spid="1843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843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pPr eaLnBrk="1" hangingPunct="1"/>
            <a:r>
              <a:rPr lang="cs-CZ" sz="3600" dirty="0" smtClean="0"/>
              <a:t>Měření objemu pevného tělesa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152"/>
          </a:xfrm>
          <a:solidFill>
            <a:srgbClr val="92D050"/>
          </a:solidFill>
        </p:spPr>
        <p:txBody>
          <a:bodyPr>
            <a:normAutofit lnSpcReduction="10000"/>
          </a:bodyPr>
          <a:lstStyle/>
          <a:p>
            <a:pPr lvl="1" eaLnBrk="1" hangingPunct="1">
              <a:buFontTx/>
              <a:buNone/>
              <a:tabLst>
                <a:tab pos="441325" algn="l"/>
                <a:tab pos="898525" algn="l"/>
              </a:tabLst>
            </a:pPr>
            <a:r>
              <a:rPr lang="cs-CZ" sz="3200" dirty="0" smtClean="0"/>
              <a:t>1.	</a:t>
            </a:r>
            <a:r>
              <a:rPr lang="cs-CZ" sz="2400" b="1" dirty="0" smtClean="0"/>
              <a:t>změříme objem kapaliny v</a:t>
            </a:r>
          </a:p>
          <a:p>
            <a:pPr eaLnBrk="1" hangingPunct="1">
              <a:buFontTx/>
              <a:buNone/>
              <a:tabLst>
                <a:tab pos="441325" algn="l"/>
                <a:tab pos="898525" algn="l"/>
              </a:tabLst>
            </a:pPr>
            <a:r>
              <a:rPr lang="cs-CZ" sz="2400" b="1" dirty="0" smtClean="0"/>
              <a:t>			odměrném válci</a:t>
            </a:r>
          </a:p>
          <a:p>
            <a:pPr eaLnBrk="1" hangingPunct="1">
              <a:buFontTx/>
              <a:buNone/>
              <a:tabLst>
                <a:tab pos="441325" algn="l"/>
                <a:tab pos="898525" algn="l"/>
              </a:tabLst>
            </a:pPr>
            <a:r>
              <a:rPr lang="cs-CZ" sz="2400" b="1" dirty="0"/>
              <a:t> </a:t>
            </a:r>
            <a:r>
              <a:rPr lang="cs-CZ" sz="2400" b="1" dirty="0" smtClean="0"/>
              <a:t> Př.:</a:t>
            </a:r>
          </a:p>
          <a:p>
            <a:pPr eaLnBrk="1" hangingPunct="1">
              <a:buFontTx/>
              <a:buNone/>
              <a:tabLst>
                <a:tab pos="441325" algn="l"/>
                <a:tab pos="898525" algn="l"/>
              </a:tabLst>
            </a:pPr>
            <a:r>
              <a:rPr lang="cs-CZ" dirty="0" smtClean="0"/>
              <a:t>			</a:t>
            </a:r>
            <a:r>
              <a:rPr lang="cs-CZ" sz="2400" dirty="0" smtClean="0"/>
              <a:t>V</a:t>
            </a:r>
            <a:r>
              <a:rPr lang="cs-CZ" sz="1600" dirty="0" smtClean="0"/>
              <a:t>1</a:t>
            </a:r>
            <a:r>
              <a:rPr lang="cs-CZ" sz="2000" dirty="0" smtClean="0"/>
              <a:t> </a:t>
            </a:r>
            <a:r>
              <a:rPr lang="cs-CZ" sz="2400" dirty="0" smtClean="0"/>
              <a:t>= 30 ml</a:t>
            </a:r>
          </a:p>
          <a:p>
            <a:pPr eaLnBrk="1" hangingPunct="1">
              <a:buFontTx/>
              <a:buNone/>
              <a:tabLst>
                <a:tab pos="441325" algn="l"/>
                <a:tab pos="898525" algn="l"/>
              </a:tabLst>
            </a:pPr>
            <a:r>
              <a:rPr lang="cs-CZ" dirty="0" smtClean="0"/>
              <a:t>		2.	</a:t>
            </a:r>
            <a:r>
              <a:rPr lang="cs-CZ" sz="2400" b="1" dirty="0" smtClean="0"/>
              <a:t>do odměrného válce s vodou ponoříme 			těleso které chceme změřit a znovu 				změříme objem</a:t>
            </a:r>
          </a:p>
          <a:p>
            <a:pPr eaLnBrk="1" hangingPunct="1">
              <a:buFontTx/>
              <a:buNone/>
              <a:tabLst>
                <a:tab pos="441325" algn="l"/>
                <a:tab pos="898525" algn="l"/>
              </a:tabLst>
            </a:pPr>
            <a:r>
              <a:rPr lang="cs-CZ" b="1" dirty="0" smtClean="0"/>
              <a:t>			</a:t>
            </a:r>
            <a:r>
              <a:rPr lang="cs-CZ" sz="2400" dirty="0" smtClean="0"/>
              <a:t>V</a:t>
            </a:r>
            <a:r>
              <a:rPr lang="cs-CZ" sz="1600" dirty="0" smtClean="0"/>
              <a:t>2</a:t>
            </a:r>
            <a:r>
              <a:rPr lang="cs-CZ" dirty="0" smtClean="0"/>
              <a:t> </a:t>
            </a:r>
            <a:r>
              <a:rPr lang="cs-CZ" sz="2400" dirty="0" smtClean="0"/>
              <a:t>= 50 ml</a:t>
            </a:r>
          </a:p>
          <a:p>
            <a:pPr eaLnBrk="1" hangingPunct="1">
              <a:buFontTx/>
              <a:buNone/>
              <a:tabLst>
                <a:tab pos="441325" algn="l"/>
                <a:tab pos="898525" algn="l"/>
              </a:tabLst>
            </a:pPr>
            <a:r>
              <a:rPr lang="cs-CZ" dirty="0" smtClean="0"/>
              <a:t>	3. </a:t>
            </a:r>
            <a:r>
              <a:rPr lang="cs-CZ" sz="2800" b="1" dirty="0" smtClean="0"/>
              <a:t>V</a:t>
            </a:r>
            <a:r>
              <a:rPr lang="cs-CZ" sz="1600" b="1" dirty="0" smtClean="0"/>
              <a:t>2</a:t>
            </a:r>
            <a:r>
              <a:rPr lang="cs-CZ" sz="3600" b="1" dirty="0" smtClean="0"/>
              <a:t> </a:t>
            </a:r>
            <a:r>
              <a:rPr lang="cs-CZ" sz="2800" b="1" dirty="0" smtClean="0"/>
              <a:t>-</a:t>
            </a:r>
            <a:r>
              <a:rPr lang="cs-CZ" sz="3600" b="1" dirty="0" smtClean="0"/>
              <a:t> </a:t>
            </a:r>
            <a:r>
              <a:rPr lang="cs-CZ" sz="2800" b="1" dirty="0" smtClean="0"/>
              <a:t>V</a:t>
            </a:r>
            <a:r>
              <a:rPr lang="cs-CZ" sz="1600" b="1" dirty="0" smtClean="0"/>
              <a:t>1</a:t>
            </a:r>
            <a:r>
              <a:rPr lang="cs-CZ" sz="2800" b="1" dirty="0" smtClean="0"/>
              <a:t>= V</a:t>
            </a:r>
          </a:p>
          <a:p>
            <a:pPr eaLnBrk="1" hangingPunct="1">
              <a:buFontTx/>
              <a:buNone/>
              <a:tabLst>
                <a:tab pos="441325" algn="l"/>
                <a:tab pos="898525" algn="l"/>
              </a:tabLst>
            </a:pPr>
            <a:r>
              <a:rPr lang="cs-CZ" sz="2800" b="1" dirty="0"/>
              <a:t> </a:t>
            </a:r>
            <a:r>
              <a:rPr lang="cs-CZ" sz="2800" b="1" dirty="0" smtClean="0"/>
              <a:t>         V = 50 – 30 = 20 ml = 20 cm³</a:t>
            </a:r>
          </a:p>
        </p:txBody>
      </p:sp>
    </p:spTree>
    <p:extLst>
      <p:ext uri="{BB962C8B-B14F-4D97-AF65-F5344CB8AC3E}">
        <p14:creationId xmlns="" xmlns:p14="http://schemas.microsoft.com/office/powerpoint/2010/main" val="2000494658"/>
      </p:ext>
    </p:extLst>
  </p:cSld>
  <p:clrMapOvr>
    <a:masterClrMapping/>
  </p:clrMapOvr>
  <p:transition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38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38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609600"/>
            <a:ext cx="7620000" cy="1524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4800" b="1" i="1" dirty="0">
                <a:solidFill>
                  <a:schemeClr val="accent2"/>
                </a:solidFill>
                <a:latin typeface="Arial" charset="0"/>
              </a:rPr>
              <a:t>Měření objemu pevného </a:t>
            </a:r>
            <a:r>
              <a:rPr lang="cs-CZ" sz="4800" b="1" i="1" dirty="0" smtClean="0">
                <a:solidFill>
                  <a:schemeClr val="accent2"/>
                </a:solidFill>
                <a:latin typeface="Arial" charset="0"/>
              </a:rPr>
              <a:t>tělesa – </a:t>
            </a:r>
            <a:r>
              <a:rPr lang="cs-CZ" sz="4800" b="1" i="1" dirty="0" err="1" smtClean="0">
                <a:solidFill>
                  <a:schemeClr val="accent2"/>
                </a:solidFill>
                <a:latin typeface="Arial" charset="0"/>
              </a:rPr>
              <a:t>prac</a:t>
            </a:r>
            <a:r>
              <a:rPr lang="cs-CZ" sz="4800" b="1" i="1" dirty="0" smtClean="0">
                <a:solidFill>
                  <a:schemeClr val="accent2"/>
                </a:solidFill>
                <a:latin typeface="Arial" charset="0"/>
              </a:rPr>
              <a:t>. list</a:t>
            </a:r>
            <a:endParaRPr lang="cs-CZ" sz="4800" b="1" i="1" dirty="0">
              <a:solidFill>
                <a:schemeClr val="accent2"/>
              </a:solidFill>
              <a:latin typeface="Arial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2565400"/>
            <a:ext cx="8569325" cy="2133600"/>
          </a:xfrm>
        </p:spPr>
        <p:txBody>
          <a:bodyPr/>
          <a:lstStyle/>
          <a:p>
            <a:r>
              <a:rPr lang="cs-CZ" sz="4000" dirty="0"/>
              <a:t>Z</a:t>
            </a:r>
            <a:r>
              <a:rPr lang="cs-CZ" sz="4000" dirty="0" smtClean="0"/>
              <a:t>měřte </a:t>
            </a:r>
            <a:r>
              <a:rPr lang="cs-CZ" sz="4000" dirty="0"/>
              <a:t>objem </a:t>
            </a:r>
            <a:r>
              <a:rPr lang="cs-CZ" sz="4000" dirty="0" smtClean="0"/>
              <a:t>klíče</a:t>
            </a:r>
            <a:endParaRPr lang="cs-CZ" sz="4000" dirty="0"/>
          </a:p>
          <a:p>
            <a:pPr>
              <a:buFontTx/>
              <a:buNone/>
            </a:pPr>
            <a:r>
              <a:rPr lang="cs-CZ" sz="4000" dirty="0"/>
              <a:t>   - k měření objemu použijeme </a:t>
            </a:r>
            <a:r>
              <a:rPr lang="cs-CZ" sz="4000" u="sng" dirty="0"/>
              <a:t>odměrný válec</a:t>
            </a:r>
            <a:r>
              <a:rPr lang="cs-CZ" sz="4000" dirty="0"/>
              <a:t>  </a:t>
            </a:r>
          </a:p>
        </p:txBody>
      </p:sp>
    </p:spTree>
    <p:extLst>
      <p:ext uri="{BB962C8B-B14F-4D97-AF65-F5344CB8AC3E}">
        <p14:creationId xmlns="" xmlns:p14="http://schemas.microsoft.com/office/powerpoint/2010/main" val="1481678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75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75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utoUpdateAnimBg="0"/>
      <p:bldP spid="2051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685800"/>
            <a:ext cx="7773988" cy="5838825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cs-CZ" sz="4000" u="sng" dirty="0">
                <a:solidFill>
                  <a:schemeClr val="accent2"/>
                </a:solidFill>
              </a:rPr>
              <a:t>Postup měření :</a:t>
            </a:r>
          </a:p>
          <a:p>
            <a:pPr marL="609600" indent="-609600">
              <a:buFontTx/>
              <a:buAutoNum type="arabicPeriod"/>
            </a:pPr>
            <a:r>
              <a:rPr lang="cs-CZ" sz="4000" dirty="0">
                <a:solidFill>
                  <a:schemeClr val="tx2"/>
                </a:solidFill>
              </a:rPr>
              <a:t>změříme objem kapaliny v odměrném válci</a:t>
            </a:r>
          </a:p>
          <a:p>
            <a:pPr marL="609600" indent="-609600">
              <a:buFontTx/>
              <a:buNone/>
            </a:pPr>
            <a:r>
              <a:rPr lang="cs-CZ" sz="4000" dirty="0"/>
              <a:t>odměrný válec :</a:t>
            </a:r>
          </a:p>
          <a:p>
            <a:pPr marL="609600" indent="-609600">
              <a:buFontTx/>
              <a:buNone/>
            </a:pPr>
            <a:r>
              <a:rPr lang="cs-CZ" sz="4000" dirty="0"/>
              <a:t>        - stupnice : ml </a:t>
            </a:r>
          </a:p>
          <a:p>
            <a:pPr marL="609600" indent="-609600">
              <a:buFontTx/>
              <a:buNone/>
            </a:pPr>
            <a:r>
              <a:rPr lang="cs-CZ" sz="4000" dirty="0"/>
              <a:t>        - rozsah : 0 - </a:t>
            </a:r>
            <a:r>
              <a:rPr lang="cs-CZ" sz="4000" dirty="0" smtClean="0"/>
              <a:t>……. </a:t>
            </a:r>
            <a:r>
              <a:rPr lang="cs-CZ" sz="4000" dirty="0"/>
              <a:t>ml</a:t>
            </a:r>
          </a:p>
          <a:p>
            <a:pPr marL="609600" indent="-609600">
              <a:buFontTx/>
              <a:buNone/>
            </a:pPr>
            <a:r>
              <a:rPr lang="cs-CZ" sz="4000" dirty="0"/>
              <a:t>        - 1 dílek = </a:t>
            </a:r>
            <a:r>
              <a:rPr lang="cs-CZ" sz="4000" dirty="0" smtClean="0"/>
              <a:t>……. </a:t>
            </a:r>
            <a:r>
              <a:rPr lang="cs-CZ" sz="4000" dirty="0"/>
              <a:t>ml</a:t>
            </a:r>
          </a:p>
          <a:p>
            <a:pPr marL="609600" indent="-609600">
              <a:buFontTx/>
              <a:buNone/>
            </a:pPr>
            <a:r>
              <a:rPr lang="cs-CZ" sz="4000" dirty="0"/>
              <a:t>        - odchylka = </a:t>
            </a:r>
            <a:r>
              <a:rPr lang="cs-CZ" sz="4000" dirty="0" smtClean="0"/>
              <a:t>……. </a:t>
            </a:r>
            <a:r>
              <a:rPr lang="cs-CZ" sz="4000" dirty="0"/>
              <a:t>ml</a:t>
            </a:r>
            <a:endParaRPr lang="cs-CZ" sz="4000" u="sng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83038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75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75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75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2" dur="75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7" dur="75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2" dur="75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7" dur="75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57200"/>
            <a:ext cx="7772400" cy="5943600"/>
          </a:xfrm>
        </p:spPr>
        <p:txBody>
          <a:bodyPr/>
          <a:lstStyle/>
          <a:p>
            <a:r>
              <a:rPr lang="cs-CZ" sz="4000" dirty="0" smtClean="0">
                <a:solidFill>
                  <a:schemeClr val="accent4"/>
                </a:solidFill>
              </a:rPr>
              <a:t>Měření </a:t>
            </a:r>
            <a:r>
              <a:rPr lang="cs-CZ" sz="4000" dirty="0">
                <a:solidFill>
                  <a:schemeClr val="accent4"/>
                </a:solidFill>
              </a:rPr>
              <a:t>objemu </a:t>
            </a:r>
            <a:r>
              <a:rPr lang="cs-CZ" sz="4000" dirty="0" smtClean="0">
                <a:solidFill>
                  <a:schemeClr val="accent4"/>
                </a:solidFill>
              </a:rPr>
              <a:t>:</a:t>
            </a:r>
            <a:endParaRPr lang="en-US" sz="4000" dirty="0">
              <a:solidFill>
                <a:schemeClr val="accent4"/>
              </a:solidFill>
            </a:endParaRPr>
          </a:p>
          <a:p>
            <a:pPr>
              <a:buFontTx/>
              <a:buNone/>
            </a:pPr>
            <a:r>
              <a:rPr lang="en-US" sz="4000" dirty="0"/>
              <a:t>                       V</a:t>
            </a:r>
            <a:r>
              <a:rPr lang="en-US" sz="4000" baseline="-25000" dirty="0"/>
              <a:t>1</a:t>
            </a:r>
            <a:r>
              <a:rPr lang="en-US" sz="4000" dirty="0"/>
              <a:t> = </a:t>
            </a:r>
            <a:r>
              <a:rPr lang="cs-CZ" sz="4000" dirty="0" smtClean="0"/>
              <a:t>………</a:t>
            </a:r>
            <a:r>
              <a:rPr lang="en-US" sz="4000" dirty="0" smtClean="0"/>
              <a:t> </a:t>
            </a:r>
            <a:r>
              <a:rPr lang="en-US" sz="4000" dirty="0"/>
              <a:t>ml</a:t>
            </a:r>
            <a:endParaRPr lang="cs-CZ" sz="4000" dirty="0"/>
          </a:p>
          <a:p>
            <a:pPr>
              <a:buFontTx/>
              <a:buNone/>
            </a:pPr>
            <a:r>
              <a:rPr lang="cs-CZ" sz="4000" dirty="0"/>
              <a:t>Objem kapaliny je </a:t>
            </a:r>
            <a:r>
              <a:rPr lang="cs-CZ" sz="4000" dirty="0" smtClean="0"/>
              <a:t>……… </a:t>
            </a:r>
            <a:r>
              <a:rPr lang="cs-CZ" sz="4000" dirty="0"/>
              <a:t>ml.</a:t>
            </a:r>
          </a:p>
          <a:p>
            <a:pPr>
              <a:buFontTx/>
              <a:buNone/>
            </a:pPr>
            <a:r>
              <a:rPr lang="cs-CZ" sz="4000" dirty="0">
                <a:solidFill>
                  <a:schemeClr val="tx2"/>
                </a:solidFill>
              </a:rPr>
              <a:t>2. do odměrného válce s vodou ponoříme </a:t>
            </a:r>
            <a:r>
              <a:rPr lang="cs-CZ" sz="4000" dirty="0" smtClean="0">
                <a:solidFill>
                  <a:schemeClr val="tx2"/>
                </a:solidFill>
              </a:rPr>
              <a:t>klíč </a:t>
            </a:r>
            <a:r>
              <a:rPr lang="cs-CZ" sz="4000" dirty="0">
                <a:solidFill>
                  <a:schemeClr val="tx2"/>
                </a:solidFill>
              </a:rPr>
              <a:t>a změříme </a:t>
            </a:r>
            <a:r>
              <a:rPr lang="cs-CZ" sz="4000" dirty="0" smtClean="0">
                <a:solidFill>
                  <a:schemeClr val="tx2"/>
                </a:solidFill>
              </a:rPr>
              <a:t>objem</a:t>
            </a:r>
            <a:endParaRPr lang="en-US" sz="4000" dirty="0">
              <a:solidFill>
                <a:schemeClr val="tx2"/>
              </a:solidFill>
            </a:endParaRPr>
          </a:p>
          <a:p>
            <a:pPr>
              <a:buFontTx/>
              <a:buNone/>
            </a:pPr>
            <a:r>
              <a:rPr lang="en-US" sz="4000" dirty="0"/>
              <a:t>                       V</a:t>
            </a:r>
            <a:r>
              <a:rPr lang="en-US" sz="4000" baseline="-25000" dirty="0"/>
              <a:t>2</a:t>
            </a:r>
            <a:r>
              <a:rPr lang="en-US" sz="4000" dirty="0"/>
              <a:t> = </a:t>
            </a:r>
            <a:r>
              <a:rPr lang="cs-CZ" sz="4000" dirty="0" smtClean="0"/>
              <a:t>………</a:t>
            </a:r>
            <a:r>
              <a:rPr lang="en-US" sz="4000" dirty="0" smtClean="0"/>
              <a:t> ml</a:t>
            </a:r>
            <a:endParaRPr lang="cs-CZ" sz="4000" dirty="0" smtClean="0"/>
          </a:p>
          <a:p>
            <a:pPr>
              <a:buNone/>
            </a:pPr>
            <a:r>
              <a:rPr lang="cs-CZ" sz="4000" dirty="0"/>
              <a:t>Objem kapaliny a klíče je …….. ml.</a:t>
            </a:r>
          </a:p>
          <a:p>
            <a:pPr>
              <a:buFontTx/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2022361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75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75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75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2" dur="75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7" dur="75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2" dur="75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762000"/>
            <a:ext cx="7772400" cy="5475288"/>
          </a:xfrm>
        </p:spPr>
        <p:txBody>
          <a:bodyPr/>
          <a:lstStyle/>
          <a:p>
            <a:pPr>
              <a:buFontTx/>
              <a:buNone/>
            </a:pPr>
            <a:r>
              <a:rPr lang="cs-CZ" sz="4000" dirty="0" smtClean="0">
                <a:solidFill>
                  <a:schemeClr val="tx2"/>
                </a:solidFill>
              </a:rPr>
              <a:t>3</a:t>
            </a:r>
            <a:r>
              <a:rPr lang="cs-CZ" sz="4000" dirty="0">
                <a:solidFill>
                  <a:schemeClr val="tx2"/>
                </a:solidFill>
              </a:rPr>
              <a:t>. Vypočítáme objem </a:t>
            </a:r>
            <a:r>
              <a:rPr lang="cs-CZ" sz="4000" dirty="0" smtClean="0">
                <a:solidFill>
                  <a:schemeClr val="tx2"/>
                </a:solidFill>
              </a:rPr>
              <a:t>klíče </a:t>
            </a:r>
            <a:r>
              <a:rPr lang="cs-CZ" sz="4000" dirty="0">
                <a:solidFill>
                  <a:schemeClr val="tx2"/>
                </a:solidFill>
              </a:rPr>
              <a:t>:</a:t>
            </a:r>
          </a:p>
          <a:p>
            <a:pPr>
              <a:buFontTx/>
              <a:buNone/>
            </a:pPr>
            <a:r>
              <a:rPr lang="cs-CZ" sz="4000" dirty="0"/>
              <a:t>                  </a:t>
            </a:r>
            <a:r>
              <a:rPr lang="cs-CZ" sz="4000" dirty="0">
                <a:solidFill>
                  <a:srgbClr val="FF0000"/>
                </a:solidFill>
              </a:rPr>
              <a:t>V = V</a:t>
            </a:r>
            <a:r>
              <a:rPr lang="cs-CZ" sz="4000" baseline="-25000" dirty="0">
                <a:solidFill>
                  <a:srgbClr val="FF0000"/>
                </a:solidFill>
              </a:rPr>
              <a:t>2</a:t>
            </a:r>
            <a:r>
              <a:rPr lang="cs-CZ" sz="4000" dirty="0">
                <a:solidFill>
                  <a:srgbClr val="FF0000"/>
                </a:solidFill>
              </a:rPr>
              <a:t> -</a:t>
            </a:r>
            <a:r>
              <a:rPr lang="cs-CZ" sz="4000" baseline="-25000" dirty="0">
                <a:solidFill>
                  <a:srgbClr val="FF0000"/>
                </a:solidFill>
              </a:rPr>
              <a:t>  </a:t>
            </a:r>
            <a:r>
              <a:rPr lang="cs-CZ" sz="4000" dirty="0">
                <a:solidFill>
                  <a:srgbClr val="FF0000"/>
                </a:solidFill>
              </a:rPr>
              <a:t>V</a:t>
            </a:r>
            <a:r>
              <a:rPr lang="cs-CZ" sz="4000" baseline="-25000" dirty="0">
                <a:solidFill>
                  <a:srgbClr val="FF0000"/>
                </a:solidFill>
              </a:rPr>
              <a:t>1</a:t>
            </a:r>
          </a:p>
          <a:p>
            <a:pPr>
              <a:buFontTx/>
              <a:buNone/>
            </a:pPr>
            <a:r>
              <a:rPr lang="cs-CZ" sz="4000" dirty="0"/>
              <a:t>  V = </a:t>
            </a:r>
            <a:r>
              <a:rPr lang="cs-CZ" sz="4000" dirty="0" smtClean="0"/>
              <a:t>…. </a:t>
            </a:r>
            <a:r>
              <a:rPr lang="cs-CZ" sz="4000" dirty="0"/>
              <a:t>ml - </a:t>
            </a:r>
            <a:r>
              <a:rPr lang="cs-CZ" sz="4000" dirty="0" smtClean="0"/>
              <a:t>…. </a:t>
            </a:r>
            <a:r>
              <a:rPr lang="cs-CZ" sz="4000" dirty="0"/>
              <a:t>ml = </a:t>
            </a:r>
            <a:r>
              <a:rPr lang="cs-CZ" sz="4000" dirty="0" smtClean="0"/>
              <a:t>…. </a:t>
            </a:r>
            <a:r>
              <a:rPr lang="cs-CZ" sz="4000" dirty="0"/>
              <a:t>ml</a:t>
            </a:r>
          </a:p>
          <a:p>
            <a:pPr>
              <a:buFontTx/>
              <a:buNone/>
            </a:pPr>
            <a:r>
              <a:rPr lang="cs-CZ" sz="4000" dirty="0"/>
              <a:t>Objem </a:t>
            </a:r>
            <a:r>
              <a:rPr lang="cs-CZ" sz="4000" dirty="0" smtClean="0"/>
              <a:t>klíče </a:t>
            </a:r>
            <a:r>
              <a:rPr lang="cs-CZ" sz="4000" dirty="0"/>
              <a:t>je </a:t>
            </a:r>
            <a:r>
              <a:rPr lang="cs-CZ" sz="4000" dirty="0" smtClean="0"/>
              <a:t>…. </a:t>
            </a:r>
            <a:r>
              <a:rPr lang="cs-CZ" sz="4000" dirty="0"/>
              <a:t>m</a:t>
            </a:r>
            <a:r>
              <a:rPr lang="cs-CZ" sz="4000" dirty="0" smtClean="0"/>
              <a:t>l = …. cm³</a:t>
            </a:r>
            <a:endParaRPr lang="cs-CZ" sz="4000" dirty="0"/>
          </a:p>
          <a:p>
            <a:pPr>
              <a:buFontTx/>
              <a:buNone/>
            </a:pPr>
            <a:r>
              <a:rPr lang="cs-CZ" sz="4000" dirty="0"/>
              <a:t>Odchylka měření je </a:t>
            </a:r>
            <a:r>
              <a:rPr lang="cs-CZ" sz="4000" dirty="0" smtClean="0"/>
              <a:t>…. </a:t>
            </a:r>
            <a:r>
              <a:rPr lang="cs-CZ" sz="4000" dirty="0"/>
              <a:t>ml.</a:t>
            </a:r>
          </a:p>
        </p:txBody>
      </p:sp>
    </p:spTree>
    <p:extLst>
      <p:ext uri="{BB962C8B-B14F-4D97-AF65-F5344CB8AC3E}">
        <p14:creationId xmlns="" xmlns:p14="http://schemas.microsoft.com/office/powerpoint/2010/main" val="1486282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75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75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75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2" dur="75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7" dur="75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052513"/>
            <a:ext cx="8229600" cy="44640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Citace</a:t>
            </a:r>
            <a:endParaRPr lang="cs-CZ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Archiv autora</a:t>
            </a:r>
          </a:p>
          <a:p>
            <a:pPr>
              <a:buFontTx/>
              <a:buChar char="-"/>
            </a:pPr>
            <a:r>
              <a:rPr lang="cs-CZ" sz="2400" dirty="0" smtClean="0"/>
              <a:t>Ilustrace:office.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pPr eaLnBrk="1" hangingPunct="1">
              <a:buFontTx/>
              <a:buNone/>
            </a:pPr>
            <a:r>
              <a:rPr lang="cs-CZ" sz="2400" dirty="0" smtClean="0"/>
              <a:t>http</a:t>
            </a:r>
            <a:r>
              <a:rPr lang="cs-CZ" sz="2400" dirty="0" smtClean="0"/>
              <a:t>://cs.wikipedia.org/wiki/Odm%C4%9Brn%C3%BD_v%C3%A1lec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http://cs.wikipedia.org/wiki/Objem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http://matematika.havrlant.net/objemy-obsahy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http://www.jednotky.</a:t>
            </a:r>
            <a:r>
              <a:rPr lang="cs-CZ" sz="2400" dirty="0" err="1" smtClean="0"/>
              <a:t>cz</a:t>
            </a:r>
            <a:r>
              <a:rPr lang="cs-CZ" sz="2400" dirty="0" smtClean="0"/>
              <a:t>/objem</a:t>
            </a:r>
            <a:r>
              <a:rPr lang="cs-CZ" sz="2400" dirty="0" smtClean="0"/>
              <a:t>/</a:t>
            </a:r>
          </a:p>
          <a:p>
            <a:pPr>
              <a:buNone/>
            </a:pPr>
            <a:r>
              <a:rPr lang="cs-CZ" sz="2400" dirty="0" smtClean="0"/>
              <a:t>http</a:t>
            </a:r>
            <a:r>
              <a:rPr lang="cs-CZ" sz="2400" dirty="0"/>
              <a:t>://upload.wikimedia.org/wikipedia/commons/thumb/a/ab/Measuring_cylinder_hg.jpg/150px-Measuring_cylinder_hg.jpg</a:t>
            </a:r>
            <a:endParaRPr lang="cs-CZ" sz="2400" dirty="0" smtClean="0"/>
          </a:p>
          <a:p>
            <a:pPr eaLnBrk="1" hangingPunct="1">
              <a:buFontTx/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="" xmlns:p14="http://schemas.microsoft.com/office/powerpoint/2010/main" val="747565555"/>
      </p:ext>
    </p:extLst>
  </p:cSld>
  <p:clrMapOvr>
    <a:masterClrMapping/>
  </p:clrMapOvr>
  <p:transition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718</TotalTime>
  <Words>465</Words>
  <Application>Microsoft Office PowerPoint</Application>
  <PresentationFormat>Předvádění na obrazovce (4:3)</PresentationFormat>
  <Paragraphs>73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Odměrný válec</vt:lpstr>
      <vt:lpstr>Jednotky objemu</vt:lpstr>
      <vt:lpstr>U odměrného válce určujeme tyto údaje :</vt:lpstr>
      <vt:lpstr>Při měření odměrným válcem musíme dodržovat několik zásad:</vt:lpstr>
      <vt:lpstr>Měření objemu pevného tělesa</vt:lpstr>
      <vt:lpstr>Měření objemu pevného tělesa – prac. list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Škola</cp:lastModifiedBy>
  <cp:revision>33</cp:revision>
  <dcterms:created xsi:type="dcterms:W3CDTF">2012-06-01T22:10:47Z</dcterms:created>
  <dcterms:modified xsi:type="dcterms:W3CDTF">2013-01-04T13:04:59Z</dcterms:modified>
</cp:coreProperties>
</file>