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D132D0-397E-4C81-9EED-21FA49BE1F81}" type="datetimeFigureOut">
              <a:rPr lang="cs-CZ" smtClean="0"/>
              <a:pPr/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AABFE1-7C39-4D60-A90E-11FC233F99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s.wikipedia.org/wiki/Soubor:S_cerevisiae_under_DIC_microscopy.jpg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cs.wikipedia.org/wiki/Soubor:Blauschimmelk%C3%A4se_IMGP5469_wp.jpg" TargetMode="Externa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hyperlink" Target="http://cs.wikipedia.org/wiki/Soubor:Champignons_Agaricus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ilkwormheadsm.jpg" TargetMode="External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7.jpeg"/><Relationship Id="rId5" Type="http://schemas.openxmlformats.org/officeDocument/2006/relationships/hyperlink" Target="http://upload.wikimedia.org/wikipedia/commons/d/df/Bombyx_mori_Cocon_02.jpg" TargetMode="Externa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hyperlink" Target="http://cs.wikipedia.org/wiki/Soubor:Hab%C5%99%C3%AD_652.JPG" TargetMode="External"/><Relationship Id="rId7" Type="http://schemas.openxmlformats.org/officeDocument/2006/relationships/hyperlink" Target="http://upload.wikimedia.org/wikipedia/commons/0/0b/Slepice_na_dvorku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0.jpeg"/><Relationship Id="rId5" Type="http://schemas.openxmlformats.org/officeDocument/2006/relationships/hyperlink" Target="http://cs.wikipedia.org/wiki/Soubor:Industrial-Chicken-Coop.JPG" TargetMode="Externa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Blue_Rock_Pigeon_I2_IMG_7877.jpg" TargetMode="External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2" Type="http://schemas.openxmlformats.org/officeDocument/2006/relationships/hyperlink" Target="http://cs.wikipedia.org/wiki/Soubor:Biella-Tacchino_presso_Piverone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upload.wikimedia.org/wikipedia/commons/8/84/Kaczka_krzyzowka_samica.jpg" TargetMode="External"/><Relationship Id="rId5" Type="http://schemas.openxmlformats.org/officeDocument/2006/relationships/image" Target="../media/image13.jpeg"/><Relationship Id="rId4" Type="http://schemas.openxmlformats.org/officeDocument/2006/relationships/hyperlink" Target="http://cs.wikipedia.org/wiki/Soubor:Anser_cygnoides-Beijing.jpg" TargetMode="External"/><Relationship Id="rId9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ylov_lod.JPG" TargetMode="External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%C4%8Cesk%C3%BD_%C4%8Derven%C3%BD_samica.jpg" TargetMode="External"/><Relationship Id="rId3" Type="http://schemas.openxmlformats.org/officeDocument/2006/relationships/image" Target="../media/image18.jpeg"/><Relationship Id="rId7" Type="http://schemas.openxmlformats.org/officeDocument/2006/relationships/image" Target="../media/image20.jpeg"/><Relationship Id="rId2" Type="http://schemas.openxmlformats.org/officeDocument/2006/relationships/hyperlink" Target="http://cs.wikipedia.org/wiki/Soubor:Kaninchen3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Angorakaninchen.jpg" TargetMode="External"/><Relationship Id="rId11" Type="http://schemas.openxmlformats.org/officeDocument/2006/relationships/image" Target="../media/image22.jpeg"/><Relationship Id="rId5" Type="http://schemas.openxmlformats.org/officeDocument/2006/relationships/image" Target="../media/image19.jpeg"/><Relationship Id="rId10" Type="http://schemas.openxmlformats.org/officeDocument/2006/relationships/hyperlink" Target="http://www.biolib.cz/cz/taxonimage/id1875/?taxonid=20569" TargetMode="External"/><Relationship Id="rId4" Type="http://schemas.openxmlformats.org/officeDocument/2006/relationships/hyperlink" Target="http://cs.wikipedia.org/wiki/Soubor:Dutch_rabbit.jpg" TargetMode="External"/><Relationship Id="rId9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Skotsky_nahorni_skot.jpg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25.jpeg"/><Relationship Id="rId5" Type="http://schemas.openxmlformats.org/officeDocument/2006/relationships/hyperlink" Target="http://cs.wikipedia.org/wiki/Soubor:Taureau_charolais_2.jpg" TargetMode="External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28.jpeg"/><Relationship Id="rId2" Type="http://schemas.openxmlformats.org/officeDocument/2006/relationships/hyperlink" Target="http://cs.wikipedia.org/wiki/Soubor:Irish_Goat.jpg" TargetMode="External"/><Relationship Id="rId1" Type="http://schemas.openxmlformats.org/officeDocument/2006/relationships/slideLayout" Target="../slideLayouts/slideLayout8.xml"/><Relationship Id="rId6" Type="http://schemas.openxmlformats.org/officeDocument/2006/relationships/hyperlink" Target="http://cs.wikipedia.org/wiki/Soubor:Sow_with_piglet.jpg" TargetMode="External"/><Relationship Id="rId5" Type="http://schemas.openxmlformats.org/officeDocument/2006/relationships/image" Target="../media/image27.jpeg"/><Relationship Id="rId4" Type="http://schemas.openxmlformats.org/officeDocument/2006/relationships/hyperlink" Target="http://cs.wikipedia.org/wiki/Soubor:Flock_of_sheep.jpg" TargetMode="Externa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hyperlink" Target="http://cs.wikipedia.org/wiki/Soubor:Old_mule_in_Oklahoma.jpg" TargetMode="External"/><Relationship Id="rId7" Type="http://schemas.openxmlformats.org/officeDocument/2006/relationships/hyperlink" Target="http://cs.wikipedia.org/wiki/Soubor:Dunkelfuchsstute-Ciara16.jpg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31.jpeg"/><Relationship Id="rId5" Type="http://schemas.openxmlformats.org/officeDocument/2006/relationships/hyperlink" Target="http://cs.wikipedia.org/wiki/Soubor:Maultier_grau.jpg" TargetMode="External"/><Relationship Id="rId4" Type="http://schemas.openxmlformats.org/officeDocument/2006/relationships/image" Target="../media/image30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ile_Donkey.jpg" TargetMode="External"/><Relationship Id="rId2" Type="http://schemas.openxmlformats.org/officeDocument/2006/relationships/hyperlink" Target="http://cs.wikipedia.org/wiki/Soubor:Silkwormheadsm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77788" y="2924944"/>
            <a:ext cx="7772400" cy="1470025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VY_52_INOVACE_15_Organizmy hospodářsky významné- učební text</a:t>
            </a:r>
            <a:endParaRPr lang="cs-CZ" sz="3200" b="1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06488" y="515719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403145" y="1786231"/>
            <a:ext cx="81369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Základní škola a Mateřská škola </a:t>
            </a:r>
            <a:r>
              <a:rPr lang="cs-CZ" sz="2400" dirty="0" err="1" smtClean="0"/>
              <a:t>Choustník</a:t>
            </a:r>
            <a:r>
              <a:rPr lang="cs-CZ" sz="2400" dirty="0" smtClean="0"/>
              <a:t>, okres Tábor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Chované a pěstované pro užitek= potravina, surovina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196752"/>
            <a:ext cx="4038600" cy="4929411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Houby:</a:t>
            </a:r>
          </a:p>
          <a:p>
            <a:pPr marL="514350" indent="-514350">
              <a:buNone/>
            </a:pPr>
            <a:r>
              <a:rPr lang="cs-CZ" b="1" dirty="0" smtClean="0"/>
              <a:t>kvasinky: </a:t>
            </a:r>
            <a:r>
              <a:rPr lang="cs-CZ" dirty="0" smtClean="0"/>
              <a:t>kvasnice-kvas cukr, vzniklý plyn kypří</a:t>
            </a:r>
          </a:p>
          <a:p>
            <a:pPr marL="514350" indent="-514350">
              <a:buNone/>
            </a:pPr>
            <a:r>
              <a:rPr lang="cs-CZ" dirty="0"/>
              <a:t> </a:t>
            </a:r>
            <a:r>
              <a:rPr lang="cs-CZ" b="1" dirty="0" smtClean="0"/>
              <a:t>vinné: </a:t>
            </a:r>
            <a:r>
              <a:rPr lang="cs-CZ" dirty="0" smtClean="0"/>
              <a:t>rozkládají cukr na alkohol</a:t>
            </a:r>
          </a:p>
          <a:p>
            <a:pPr marL="514350" indent="-514350">
              <a:buNone/>
            </a:pPr>
            <a:r>
              <a:rPr lang="cs-CZ" dirty="0" smtClean="0"/>
              <a:t>Množení pučením, snáší sušení i zmražení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7308304" y="6021288"/>
            <a:ext cx="10394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  <p:pic>
        <p:nvPicPr>
          <p:cNvPr id="11266" name="Picture 2" descr="http://upload.wikimedia.org/wikipedia/commons/thumb/d/d9/S_cerevisiae_under_DIC_microscopy.jpg/220px-S_cerevisiae_under_DIC_microscopy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51277" y="1412776"/>
            <a:ext cx="4032447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851694"/>
          </a:xfrm>
        </p:spPr>
        <p:txBody>
          <a:bodyPr>
            <a:normAutofit/>
          </a:bodyPr>
          <a:lstStyle/>
          <a:p>
            <a:r>
              <a:rPr lang="cs-CZ" sz="3600" dirty="0" smtClean="0"/>
              <a:t>Houby: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1435100"/>
            <a:ext cx="3779912" cy="4691063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Plísně</a:t>
            </a:r>
            <a:r>
              <a:rPr lang="cs-CZ" sz="2400" dirty="0" smtClean="0"/>
              <a:t> - </a:t>
            </a:r>
            <a:r>
              <a:rPr lang="cs-CZ" sz="2400" dirty="0" err="1"/>
              <a:t>š</a:t>
            </a:r>
            <a:r>
              <a:rPr lang="cs-CZ" sz="2400" dirty="0" err="1" smtClean="0"/>
              <a:t>tětičkovec</a:t>
            </a:r>
            <a:r>
              <a:rPr lang="cs-CZ" sz="2400" dirty="0" smtClean="0"/>
              <a:t>- výroba </a:t>
            </a:r>
            <a:r>
              <a:rPr lang="cs-CZ" sz="2400" dirty="0" smtClean="0"/>
              <a:t>antibiotik- ničí bakterie</a:t>
            </a:r>
          </a:p>
          <a:p>
            <a:r>
              <a:rPr lang="cs-CZ" sz="2400" dirty="0" smtClean="0"/>
              <a:t>výroba sýrů- Niva, Hermelín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pPr>
              <a:buFontTx/>
              <a:buChar char="-"/>
            </a:pPr>
            <a:r>
              <a:rPr lang="cs-CZ" sz="2400" b="1" dirty="0"/>
              <a:t> </a:t>
            </a:r>
            <a:r>
              <a:rPr lang="cs-CZ" sz="2400" b="1" dirty="0" smtClean="0"/>
              <a:t>houby vyšší</a:t>
            </a:r>
            <a:r>
              <a:rPr lang="cs-CZ" sz="2400" dirty="0"/>
              <a:t>:</a:t>
            </a:r>
            <a:r>
              <a:rPr lang="cs-CZ" sz="2400" dirty="0" smtClean="0"/>
              <a:t> Žampion,   </a:t>
            </a:r>
          </a:p>
          <a:p>
            <a:r>
              <a:rPr lang="cs-CZ" sz="2400" dirty="0" smtClean="0"/>
              <a:t>                           hlíva….</a:t>
            </a:r>
          </a:p>
          <a:p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16216" y="0"/>
            <a:ext cx="13681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876256" y="3573016"/>
            <a:ext cx="20078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  <p:pic>
        <p:nvPicPr>
          <p:cNvPr id="10244" name="Picture 4" descr="http://upload.wikimedia.org/wikipedia/commons/thumb/4/46/Blauschimmelk%C3%A4se_IMGP5469_wp.jpg/220px-Blauschimmelk%C3%A4se_IMGP5469_wp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21301" y="620688"/>
            <a:ext cx="4202929" cy="2808312"/>
          </a:xfrm>
          <a:prstGeom prst="rect">
            <a:avLst/>
          </a:prstGeom>
          <a:noFill/>
        </p:spPr>
      </p:pic>
      <p:pic>
        <p:nvPicPr>
          <p:cNvPr id="10246" name="Picture 6" descr="Bílá forma pěstované pečárky dvouvýtrusé (Agaricus bisporus)">
            <a:hlinkClick r:id="rId4" tooltip="Bílá forma pěstované pečárky dvouvýtrusé (Agaricus bisporus)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139952" y="3861048"/>
            <a:ext cx="3542544" cy="266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332656"/>
            <a:ext cx="3008313" cy="116205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    Hmyz: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1435100"/>
            <a:ext cx="3465513" cy="4691063"/>
          </a:xfrm>
        </p:spPr>
        <p:txBody>
          <a:bodyPr>
            <a:normAutofit lnSpcReduction="10000"/>
          </a:bodyPr>
          <a:lstStyle/>
          <a:p>
            <a:pPr marL="457200" indent="-457200"/>
            <a:r>
              <a:rPr lang="cs-CZ" sz="2400" b="1" dirty="0" smtClean="0"/>
              <a:t>Včela medonosná:</a:t>
            </a:r>
          </a:p>
          <a:p>
            <a:pPr marL="457200" indent="-457200"/>
            <a:r>
              <a:rPr lang="cs-CZ" sz="2400" dirty="0" smtClean="0"/>
              <a:t>Úly- péče, zateplení, přikrmování, léčba</a:t>
            </a:r>
          </a:p>
          <a:p>
            <a:pPr marL="457200" indent="-457200"/>
            <a:r>
              <a:rPr lang="cs-CZ" sz="2400" dirty="0" smtClean="0"/>
              <a:t>Produkty- med, vosk, jed…</a:t>
            </a:r>
          </a:p>
          <a:p>
            <a:pPr marL="457200" indent="-457200"/>
            <a:endParaRPr lang="cs-CZ" sz="2400" dirty="0"/>
          </a:p>
          <a:p>
            <a:pPr marL="457200" indent="-457200"/>
            <a:endParaRPr lang="cs-CZ" sz="2400" b="1" dirty="0" smtClean="0"/>
          </a:p>
          <a:p>
            <a:pPr marL="457200" indent="-457200"/>
            <a:r>
              <a:rPr lang="cs-CZ" sz="2400" b="1" dirty="0" smtClean="0"/>
              <a:t>Bourec morušový</a:t>
            </a:r>
            <a:r>
              <a:rPr lang="cs-CZ" sz="2400" dirty="0" smtClean="0"/>
              <a:t>:</a:t>
            </a:r>
          </a:p>
          <a:p>
            <a:pPr marL="457200" indent="-457200"/>
            <a:r>
              <a:rPr lang="cs-CZ" sz="2400" dirty="0" smtClean="0"/>
              <a:t>Motýl, zárodek= zámotek</a:t>
            </a:r>
          </a:p>
          <a:p>
            <a:pPr marL="457200" indent="-457200"/>
            <a:r>
              <a:rPr lang="cs-CZ" sz="2400" dirty="0" smtClean="0"/>
              <a:t>Výroba hedvábí</a:t>
            </a:r>
          </a:p>
          <a:p>
            <a:pPr marL="457200" indent="-457200"/>
            <a:r>
              <a:rPr lang="cs-CZ" sz="2400" dirty="0" smtClean="0"/>
              <a:t>Housenka= potravní specialista</a:t>
            </a:r>
            <a:endParaRPr lang="cs-CZ" sz="2400" dirty="0"/>
          </a:p>
        </p:txBody>
      </p:sp>
      <p:pic>
        <p:nvPicPr>
          <p:cNvPr id="6" name="Obrázek 5" descr="včela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35896" y="692696"/>
            <a:ext cx="3456000" cy="230400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308304" y="3429000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Obr.5b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19872" y="2996952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Obr.5a</a:t>
            </a:r>
            <a:endParaRPr lang="cs-CZ" sz="1200" dirty="0"/>
          </a:p>
        </p:txBody>
      </p:sp>
      <p:pic>
        <p:nvPicPr>
          <p:cNvPr id="9218" name="Picture 2" descr="Housenka bource morušového">
            <a:hlinkClick r:id="rId3" tooltip="Housenka bource morušového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rot="5400000">
            <a:off x="2938142" y="3766714"/>
            <a:ext cx="3303403" cy="2483960"/>
          </a:xfrm>
          <a:prstGeom prst="rect">
            <a:avLst/>
          </a:prstGeom>
          <a:noFill/>
        </p:spPr>
      </p:pic>
      <p:pic>
        <p:nvPicPr>
          <p:cNvPr id="3" name="Picture 2" descr="Soubor:Bombyx mori Cocon 0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3645024"/>
            <a:ext cx="2880000" cy="2880000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580112" y="404664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u="sng" dirty="0" smtClean="0"/>
              <a:t>obratlovci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3200" dirty="0" smtClean="0"/>
              <a:t>Ptáci:</a:t>
            </a:r>
            <a:endParaRPr lang="cs-CZ" sz="3200" dirty="0"/>
          </a:p>
        </p:txBody>
      </p:sp>
      <p:pic>
        <p:nvPicPr>
          <p:cNvPr id="5" name="Zástupný symbol pro obsah 4" descr="220px-Rhokurde_Island_Red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131840" y="260648"/>
            <a:ext cx="2384083" cy="2124000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0" y="1435100"/>
            <a:ext cx="3465513" cy="4691063"/>
          </a:xfrm>
        </p:spPr>
        <p:txBody>
          <a:bodyPr>
            <a:normAutofit fontScale="92500" lnSpcReduction="10000"/>
          </a:bodyPr>
          <a:lstStyle/>
          <a:p>
            <a:r>
              <a:rPr lang="cs-CZ" sz="2400" b="1" dirty="0" smtClean="0"/>
              <a:t>Kur domácí</a:t>
            </a:r>
            <a:r>
              <a:rPr lang="cs-CZ" sz="2400" dirty="0" smtClean="0"/>
              <a:t>: vejce, maso- plemena masná, nosná, kombinovaná, okrasná, bojovná</a:t>
            </a:r>
          </a:p>
          <a:p>
            <a:r>
              <a:rPr lang="cs-CZ" sz="2400" u="sng" dirty="0" smtClean="0"/>
              <a:t>Pohlavní dvojtvárnost</a:t>
            </a:r>
          </a:p>
          <a:p>
            <a:r>
              <a:rPr lang="cs-CZ" sz="2400" u="sng" dirty="0" smtClean="0"/>
              <a:t>Hrabaví- </a:t>
            </a:r>
            <a:r>
              <a:rPr lang="cs-CZ" sz="2400" dirty="0" err="1" smtClean="0"/>
              <a:t>biochov</a:t>
            </a:r>
            <a:r>
              <a:rPr lang="cs-CZ" sz="2400" dirty="0" smtClean="0"/>
              <a:t>- venku- kvočna- kuře nekrmí</a:t>
            </a:r>
          </a:p>
          <a:p>
            <a:r>
              <a:rPr lang="cs-CZ" sz="2400" u="sng" dirty="0" smtClean="0"/>
              <a:t>Velkochov: </a:t>
            </a:r>
            <a:r>
              <a:rPr lang="cs-CZ" sz="2400" dirty="0" smtClean="0"/>
              <a:t>klecové </a:t>
            </a:r>
            <a:r>
              <a:rPr lang="cs-CZ" sz="2400" dirty="0" smtClean="0"/>
              <a:t>- nosnice- </a:t>
            </a:r>
            <a:r>
              <a:rPr lang="cs-CZ" sz="2400" dirty="0" smtClean="0"/>
              <a:t>prodlužování dne- více vajec</a:t>
            </a:r>
          </a:p>
          <a:p>
            <a:r>
              <a:rPr lang="cs-CZ" sz="2400" u="sng" dirty="0" smtClean="0"/>
              <a:t>Masné: haly-</a:t>
            </a:r>
            <a:r>
              <a:rPr lang="cs-CZ" sz="2400" dirty="0" smtClean="0"/>
              <a:t> stres preventivní léčba antibiotiky</a:t>
            </a:r>
          </a:p>
          <a:p>
            <a:r>
              <a:rPr lang="cs-CZ" sz="2400" dirty="0" smtClean="0"/>
              <a:t>Líhně umělé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227687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423920" y="234888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835696" y="594928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602128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Obr.9</a:t>
            </a:r>
            <a:endParaRPr lang="cs-CZ" sz="1200" dirty="0"/>
          </a:p>
        </p:txBody>
      </p:sp>
      <p:pic>
        <p:nvPicPr>
          <p:cNvPr id="8194" name="Picture 2" descr="http://upload.wikimedia.org/wikipedia/commons/thumb/1/11/Hab%C5%99%C3%AD_652.JPG/220px-Hab%C5%99%C3%AD_65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24128" y="332655"/>
            <a:ext cx="2736304" cy="2189043"/>
          </a:xfrm>
          <a:prstGeom prst="rect">
            <a:avLst/>
          </a:prstGeom>
          <a:noFill/>
        </p:spPr>
      </p:pic>
      <p:pic>
        <p:nvPicPr>
          <p:cNvPr id="8196" name="Picture 4" descr="http://upload.wikimedia.org/wikipedia/commons/thumb/7/7c/Industrial-Chicken-Coop.JPG/250px-Industrial-Chicken-Coop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170608" y="2996952"/>
            <a:ext cx="3973392" cy="2988000"/>
          </a:xfrm>
          <a:prstGeom prst="rect">
            <a:avLst/>
          </a:prstGeom>
          <a:noFill/>
        </p:spPr>
      </p:pic>
      <p:pic>
        <p:nvPicPr>
          <p:cNvPr id="8198" name="Picture 6" descr="Soubor:Slepice na dvorku.jpg">
            <a:hlinkClick r:id="rId7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266000"/>
            <a:ext cx="1991520" cy="25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Další ptáci: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51520" y="1340768"/>
            <a:ext cx="3384376" cy="4968552"/>
          </a:xfrm>
        </p:spPr>
        <p:txBody>
          <a:bodyPr>
            <a:noAutofit/>
          </a:bodyPr>
          <a:lstStyle/>
          <a:p>
            <a:r>
              <a:rPr lang="cs-CZ" sz="2400" b="1" u="sng" dirty="0" smtClean="0"/>
              <a:t>Krůta:  </a:t>
            </a:r>
            <a:r>
              <a:rPr lang="cs-CZ" sz="2400" dirty="0" smtClean="0"/>
              <a:t>původ Amerika- hrabaví</a:t>
            </a:r>
            <a:endParaRPr lang="cs-CZ" sz="2400" dirty="0"/>
          </a:p>
          <a:p>
            <a:r>
              <a:rPr lang="cs-CZ" sz="2400" b="1" u="sng" dirty="0" smtClean="0"/>
              <a:t>Kachna: </a:t>
            </a:r>
            <a:r>
              <a:rPr lang="cs-CZ" sz="2400" dirty="0" smtClean="0"/>
              <a:t>rybníky-všežravec, vodní pták- vrubozobí</a:t>
            </a:r>
            <a:endParaRPr lang="cs-CZ" sz="2400" dirty="0"/>
          </a:p>
          <a:p>
            <a:r>
              <a:rPr lang="cs-CZ" sz="2400" b="1" u="sng" dirty="0" smtClean="0"/>
              <a:t>Husa</a:t>
            </a:r>
            <a:r>
              <a:rPr lang="cs-CZ" sz="2400" dirty="0" smtClean="0"/>
              <a:t>: býložravec- zobák- výstupek- pasení trávy</a:t>
            </a:r>
            <a:endParaRPr lang="cs-CZ" sz="2400" dirty="0"/>
          </a:p>
          <a:p>
            <a:r>
              <a:rPr lang="cs-CZ" sz="2400" b="1" u="sng" dirty="0" smtClean="0"/>
              <a:t>Holub: </a:t>
            </a:r>
            <a:r>
              <a:rPr lang="cs-CZ" sz="2400" dirty="0" smtClean="0"/>
              <a:t>malochov- </a:t>
            </a:r>
            <a:r>
              <a:rPr lang="cs-CZ" sz="2400" dirty="0" err="1" smtClean="0"/>
              <a:t>měkkozobí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1772816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Obr.10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72200" y="2852936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Obr.11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668344" y="3717032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Obr.12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580112" y="638132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Obr.13</a:t>
            </a:r>
            <a:endParaRPr lang="cs-CZ" sz="1200" dirty="0"/>
          </a:p>
        </p:txBody>
      </p:sp>
      <p:pic>
        <p:nvPicPr>
          <p:cNvPr id="7170" name="Picture 2" descr="krůta">
            <a:hlinkClick r:id="rId2" tooltip="krůta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96136" y="0"/>
            <a:ext cx="2857500" cy="2028826"/>
          </a:xfrm>
          <a:prstGeom prst="rect">
            <a:avLst/>
          </a:prstGeom>
          <a:noFill/>
        </p:spPr>
      </p:pic>
      <p:pic>
        <p:nvPicPr>
          <p:cNvPr id="7172" name="Picture 4" descr="Anser cygnoides-Beijing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444208" y="4365104"/>
            <a:ext cx="2095500" cy="1628776"/>
          </a:xfrm>
          <a:prstGeom prst="rect">
            <a:avLst/>
          </a:prstGeom>
          <a:noFill/>
        </p:spPr>
      </p:pic>
      <p:pic>
        <p:nvPicPr>
          <p:cNvPr id="7174" name="Picture 6" descr="Soubor:Kaczka krzyzowka samica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79912" y="1988840"/>
            <a:ext cx="2528580" cy="2412000"/>
          </a:xfrm>
          <a:prstGeom prst="rect">
            <a:avLst/>
          </a:prstGeom>
          <a:noFill/>
        </p:spPr>
      </p:pic>
      <p:pic>
        <p:nvPicPr>
          <p:cNvPr id="7176" name="Picture 8" descr="Holub domácí">
            <a:hlinkClick r:id="rId8" tooltip="Holub domácí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779912" y="4437112"/>
            <a:ext cx="2457450" cy="18478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419646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Ryby:</a:t>
            </a:r>
            <a:endParaRPr lang="cs-CZ" sz="2800" dirty="0"/>
          </a:p>
        </p:txBody>
      </p:sp>
      <p:pic>
        <p:nvPicPr>
          <p:cNvPr id="5" name="Zástupný symbol pro obsah 4" descr="kap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87624" y="3645024"/>
            <a:ext cx="6244424" cy="2692912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692696"/>
            <a:ext cx="3008313" cy="5433467"/>
          </a:xfrm>
        </p:spPr>
        <p:txBody>
          <a:bodyPr>
            <a:normAutofit/>
          </a:bodyPr>
          <a:lstStyle/>
          <a:p>
            <a:r>
              <a:rPr lang="cs-CZ" sz="2400" b="1" dirty="0" smtClean="0"/>
              <a:t>Kapr obecný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 hlava- oči, skřele,</a:t>
            </a:r>
          </a:p>
          <a:p>
            <a:r>
              <a:rPr lang="cs-CZ" sz="2400" dirty="0" smtClean="0"/>
              <a:t>Tělo- ploutve-párové, nepárové, šupiny</a:t>
            </a:r>
          </a:p>
          <a:p>
            <a:r>
              <a:rPr lang="cs-CZ" sz="2400" dirty="0" smtClean="0"/>
              <a:t>rybníky- chov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24328" y="328498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Obr.14</a:t>
            </a:r>
            <a:endParaRPr lang="cs-CZ" sz="1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956376" y="4437112"/>
            <a:ext cx="720080" cy="2880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Obr.15</a:t>
            </a:r>
            <a:endParaRPr lang="cs-CZ" sz="1200" dirty="0"/>
          </a:p>
        </p:txBody>
      </p:sp>
      <p:pic>
        <p:nvPicPr>
          <p:cNvPr id="6146" name="Picture 2" descr="http://upload.wikimedia.org/wikipedia/commons/thumb/0/0c/Vylov_lod.JPG/220px-Vylov_lod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260648"/>
            <a:ext cx="3455999" cy="2592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SAVCI: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1"/>
            <a:ext cx="3008313" cy="2785988"/>
          </a:xfrm>
        </p:spPr>
        <p:txBody>
          <a:bodyPr>
            <a:normAutofit/>
          </a:bodyPr>
          <a:lstStyle/>
          <a:p>
            <a:r>
              <a:rPr lang="cs-CZ" sz="2400" b="1" u="sng" dirty="0" smtClean="0"/>
              <a:t>Králík</a:t>
            </a:r>
            <a:r>
              <a:rPr lang="cs-CZ" sz="2400" dirty="0" smtClean="0"/>
              <a:t>: plemena masná, okrasná, kožešinová</a:t>
            </a:r>
          </a:p>
          <a:p>
            <a:r>
              <a:rPr lang="cs-CZ" sz="2400" dirty="0" err="1" smtClean="0"/>
              <a:t>zajícovci</a:t>
            </a:r>
            <a:r>
              <a:rPr lang="cs-CZ" sz="2400" dirty="0" smtClean="0"/>
              <a:t>-  dorůstající zuby- hlodáky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92280" y="242088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Obr.16</a:t>
            </a:r>
            <a:endParaRPr lang="cs-CZ" sz="1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812360" y="479715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Obr.17</a:t>
            </a:r>
            <a:endParaRPr lang="cs-CZ" sz="1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436096" y="450912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Obr.18</a:t>
            </a:r>
            <a:endParaRPr lang="cs-CZ" sz="1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27784" y="4509120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Obr.19</a:t>
            </a:r>
            <a:endParaRPr lang="cs-CZ" sz="1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2780928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Obr.20</a:t>
            </a:r>
            <a:endParaRPr lang="cs-CZ" sz="1200" dirty="0"/>
          </a:p>
        </p:txBody>
      </p:sp>
      <p:pic>
        <p:nvPicPr>
          <p:cNvPr id="5122" name="Picture 2" descr="Popis obrázku chybí">
            <a:hlinkClick r:id="rId2" tooltip="Popis obrázku chybí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548680"/>
            <a:ext cx="2381250" cy="1790701"/>
          </a:xfrm>
          <a:prstGeom prst="rect">
            <a:avLst/>
          </a:prstGeom>
          <a:noFill/>
        </p:spPr>
      </p:pic>
      <p:pic>
        <p:nvPicPr>
          <p:cNvPr id="5124" name="Picture 4" descr="http://upload.wikimedia.org/wikipedia/commons/thumb/3/3a/Dutch_rabbit.jpg/220px-Dutch_rabbit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516216" y="2924944"/>
            <a:ext cx="2095500" cy="1571626"/>
          </a:xfrm>
          <a:prstGeom prst="rect">
            <a:avLst/>
          </a:prstGeom>
          <a:noFill/>
        </p:spPr>
      </p:pic>
      <p:pic>
        <p:nvPicPr>
          <p:cNvPr id="5126" name="Picture 6" descr="http://upload.wikimedia.org/wikipedia/commons/thumb/a/a6/Angorakaninchen.jpg/250px-Angorakaninchen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27984" y="4797152"/>
            <a:ext cx="2381250" cy="1790701"/>
          </a:xfrm>
          <a:prstGeom prst="rect">
            <a:avLst/>
          </a:prstGeom>
          <a:noFill/>
        </p:spPr>
      </p:pic>
      <p:pic>
        <p:nvPicPr>
          <p:cNvPr id="5130" name="Picture 10" descr="Český červený samica.jpg">
            <a:hlinkClick r:id="rId8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971600" y="4797152"/>
            <a:ext cx="2740293" cy="1836000"/>
          </a:xfrm>
          <a:prstGeom prst="rect">
            <a:avLst/>
          </a:prstGeom>
          <a:noFill/>
        </p:spPr>
      </p:pic>
      <p:pic>
        <p:nvPicPr>
          <p:cNvPr id="5132" name="Picture 12" descr="Oryctolagus cuniculus - králík divoký">
            <a:hlinkClick r:id="rId10"/>
          </p:cNvPr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987824" y="404664"/>
            <a:ext cx="2633400" cy="198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3008313" cy="995710"/>
          </a:xfrm>
        </p:spPr>
        <p:txBody>
          <a:bodyPr>
            <a:noAutofit/>
          </a:bodyPr>
          <a:lstStyle/>
          <a:p>
            <a:r>
              <a:rPr lang="cs-CZ" sz="3600" dirty="0" smtClean="0"/>
              <a:t>Sudokopytníci: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Autofit/>
          </a:bodyPr>
          <a:lstStyle/>
          <a:p>
            <a:r>
              <a:rPr lang="cs-CZ" sz="2400" b="1" dirty="0" smtClean="0"/>
              <a:t>Přežvýkavci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 prsty-kopyta</a:t>
            </a:r>
          </a:p>
          <a:p>
            <a:r>
              <a:rPr lang="cs-CZ" sz="2400" b="1" dirty="0" smtClean="0"/>
              <a:t>Tur domácí</a:t>
            </a:r>
            <a:r>
              <a:rPr lang="cs-CZ" sz="2400" dirty="0" smtClean="0"/>
              <a:t>: masné, dojné kombinované plemeno</a:t>
            </a:r>
          </a:p>
          <a:p>
            <a:r>
              <a:rPr lang="cs-CZ" sz="2400" dirty="0" smtClean="0"/>
              <a:t>Zpracujeme- maso, mléko, kůže,kosti</a:t>
            </a:r>
          </a:p>
          <a:p>
            <a:r>
              <a:rPr lang="cs-CZ" sz="2400" i="1" dirty="0"/>
              <a:t>r</a:t>
            </a:r>
            <a:r>
              <a:rPr lang="cs-CZ" sz="2400" i="1" dirty="0" smtClean="0"/>
              <a:t>ohy</a:t>
            </a:r>
            <a:r>
              <a:rPr lang="cs-CZ" sz="2400" dirty="0" smtClean="0"/>
              <a:t>- násadec- duté- dorůstají celý život</a:t>
            </a:r>
          </a:p>
          <a:p>
            <a:r>
              <a:rPr lang="cs-CZ" sz="2400" dirty="0" smtClean="0"/>
              <a:t>kráva, býk, tele, vůl, jalovice</a:t>
            </a:r>
            <a:endParaRPr lang="cs-CZ" sz="2400" dirty="0"/>
          </a:p>
        </p:txBody>
      </p:sp>
      <p:pic>
        <p:nvPicPr>
          <p:cNvPr id="7" name="Obrázek 6" descr="mlé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4077072"/>
            <a:ext cx="2794000" cy="21082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03848" y="4509120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Obr.21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524328" y="328498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Obr.22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6056" y="616530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Obr.23</a:t>
            </a:r>
            <a:endParaRPr lang="cs-CZ" sz="1200" dirty="0"/>
          </a:p>
        </p:txBody>
      </p:sp>
      <p:pic>
        <p:nvPicPr>
          <p:cNvPr id="4098" name="Picture 2" descr="Skotsky nahorni skot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0"/>
            <a:ext cx="4168722" cy="2784710"/>
          </a:xfrm>
          <a:prstGeom prst="rect">
            <a:avLst/>
          </a:prstGeom>
          <a:noFill/>
        </p:spPr>
      </p:pic>
      <p:pic>
        <p:nvPicPr>
          <p:cNvPr id="4100" name="Picture 4" descr="http://upload.wikimedia.org/wikipedia/commons/thumb/b/b9/Taureau_charolais_2.jpg/220px-Taureau_charolais_2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2276872"/>
            <a:ext cx="3054121" cy="2124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73050"/>
            <a:ext cx="3141985" cy="85169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Další sudokopytníci: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435100"/>
            <a:ext cx="3141985" cy="4691063"/>
          </a:xfrm>
        </p:spPr>
        <p:txBody>
          <a:bodyPr>
            <a:noAutofit/>
          </a:bodyPr>
          <a:lstStyle/>
          <a:p>
            <a:r>
              <a:rPr lang="cs-CZ" sz="2400" b="1" dirty="0" smtClean="0"/>
              <a:t>Koza domácí</a:t>
            </a:r>
            <a:r>
              <a:rPr lang="cs-CZ" sz="2400" dirty="0" smtClean="0"/>
              <a:t>:</a:t>
            </a:r>
          </a:p>
          <a:p>
            <a:r>
              <a:rPr lang="cs-CZ" sz="2400" dirty="0" smtClean="0"/>
              <a:t> maso, mléko, kůže</a:t>
            </a:r>
          </a:p>
          <a:p>
            <a:r>
              <a:rPr lang="cs-CZ" sz="2400" b="1" dirty="0" smtClean="0"/>
              <a:t>Ovce domácí: </a:t>
            </a:r>
            <a:r>
              <a:rPr lang="cs-CZ" sz="2400" dirty="0" smtClean="0"/>
              <a:t>skopec=</a:t>
            </a:r>
          </a:p>
          <a:p>
            <a:r>
              <a:rPr lang="cs-CZ" sz="2400" dirty="0" smtClean="0"/>
              <a:t>beran</a:t>
            </a:r>
            <a:r>
              <a:rPr lang="cs-CZ" sz="2400" dirty="0" smtClean="0"/>
              <a:t>,  </a:t>
            </a:r>
            <a:r>
              <a:rPr lang="cs-CZ" sz="2400" dirty="0" smtClean="0"/>
              <a:t>jehně, bahnice, maso, kůže, vlna</a:t>
            </a:r>
          </a:p>
          <a:p>
            <a:r>
              <a:rPr lang="cs-CZ" sz="2400" b="1" dirty="0" smtClean="0"/>
              <a:t>Prase domácí: </a:t>
            </a:r>
            <a:r>
              <a:rPr lang="cs-CZ" sz="2400" dirty="0" smtClean="0"/>
              <a:t>všežravec, kanec, prasnice, sele,</a:t>
            </a:r>
          </a:p>
          <a:p>
            <a:r>
              <a:rPr lang="cs-CZ" sz="2400" dirty="0" smtClean="0"/>
              <a:t>Maso, sádlo, kůže, štětiny</a:t>
            </a:r>
          </a:p>
          <a:p>
            <a:r>
              <a:rPr lang="cs-CZ" sz="2400" dirty="0" smtClean="0"/>
              <a:t>Kejda= hnůj- bioplyn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148478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Obr.24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8423920" y="2564904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Obr.25</a:t>
            </a:r>
            <a:endParaRPr lang="cs-CZ" sz="1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5733256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Obr.26</a:t>
            </a:r>
            <a:endParaRPr lang="cs-CZ" sz="1200" dirty="0"/>
          </a:p>
        </p:txBody>
      </p:sp>
      <p:pic>
        <p:nvPicPr>
          <p:cNvPr id="3074" name="Picture 2" descr="Irish Goa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0"/>
            <a:ext cx="2457450" cy="3276601"/>
          </a:xfrm>
          <a:prstGeom prst="rect">
            <a:avLst/>
          </a:prstGeom>
          <a:noFill/>
        </p:spPr>
      </p:pic>
      <p:pic>
        <p:nvPicPr>
          <p:cNvPr id="3076" name="Picture 4" descr="Stádo ovcí">
            <a:hlinkClick r:id="rId4" tooltip="Stádo ovcí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19872" y="1772816"/>
            <a:ext cx="2457450" cy="3733800"/>
          </a:xfrm>
          <a:prstGeom prst="rect">
            <a:avLst/>
          </a:prstGeom>
          <a:noFill/>
        </p:spPr>
      </p:pic>
      <p:pic>
        <p:nvPicPr>
          <p:cNvPr id="3078" name="Picture 6" descr="Prasnice se seletem">
            <a:hlinkClick r:id="rId6" tooltip="Prasnice se seletem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868144" y="3501008"/>
            <a:ext cx="3482998" cy="216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600" dirty="0" smtClean="0"/>
              <a:t>lichokopytníci:</a:t>
            </a:r>
            <a:endParaRPr lang="cs-CZ" sz="3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23528" y="1484784"/>
            <a:ext cx="3008313" cy="4691063"/>
          </a:xfrm>
        </p:spPr>
        <p:txBody>
          <a:bodyPr>
            <a:noAutofit/>
          </a:bodyPr>
          <a:lstStyle/>
          <a:p>
            <a:r>
              <a:rPr lang="cs-CZ" sz="2800" b="1" dirty="0" smtClean="0"/>
              <a:t>Kůň:</a:t>
            </a:r>
            <a:r>
              <a:rPr lang="cs-CZ" sz="2800" dirty="0" smtClean="0"/>
              <a:t>  hřebec, klisna, hříbě, valach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port, práce- maso</a:t>
            </a:r>
            <a:endParaRPr lang="cs-CZ" sz="2800" dirty="0"/>
          </a:p>
          <a:p>
            <a:r>
              <a:rPr lang="cs-CZ" sz="2800" b="1" dirty="0" smtClean="0"/>
              <a:t>Osel: </a:t>
            </a:r>
          </a:p>
          <a:p>
            <a:r>
              <a:rPr lang="cs-CZ" sz="2800" dirty="0" smtClean="0"/>
              <a:t>Kříženci ta </a:t>
            </a:r>
            <a:r>
              <a:rPr lang="cs-CZ" sz="2800" b="1" dirty="0" smtClean="0"/>
              <a:t>mula: </a:t>
            </a:r>
            <a:r>
              <a:rPr lang="cs-CZ" sz="2800" dirty="0" smtClean="0"/>
              <a:t>matka klisna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ten </a:t>
            </a:r>
            <a:r>
              <a:rPr lang="cs-CZ" sz="2800" b="1" dirty="0" smtClean="0"/>
              <a:t>mezek </a:t>
            </a:r>
            <a:r>
              <a:rPr lang="cs-CZ" sz="2800" dirty="0" smtClean="0"/>
              <a:t>otec kůň</a:t>
            </a:r>
            <a:endParaRPr lang="cs-CZ" sz="2800" dirty="0"/>
          </a:p>
        </p:txBody>
      </p:sp>
      <p:pic>
        <p:nvPicPr>
          <p:cNvPr id="7" name="Obrázek 6" descr="os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91880" y="4509120"/>
            <a:ext cx="2359152" cy="179222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991872" y="3429000"/>
            <a:ext cx="11521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Obr.27</a:t>
            </a:r>
            <a:endParaRPr lang="cs-CZ" sz="1200" dirty="0"/>
          </a:p>
        </p:txBody>
      </p:sp>
      <p:sp>
        <p:nvSpPr>
          <p:cNvPr id="9" name="TextovéPole 8"/>
          <p:cNvSpPr txBox="1"/>
          <p:nvPr/>
        </p:nvSpPr>
        <p:spPr>
          <a:xfrm rot="11049666" flipV="1">
            <a:off x="3717020" y="3742364"/>
            <a:ext cx="70828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Obr.28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23928" y="6237312"/>
            <a:ext cx="720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Obr.29</a:t>
            </a:r>
            <a:endParaRPr lang="cs-CZ" sz="1200" dirty="0"/>
          </a:p>
        </p:txBody>
      </p:sp>
      <p:pic>
        <p:nvPicPr>
          <p:cNvPr id="2050" name="Picture 2" descr="Old mule in Oklahoma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293096"/>
            <a:ext cx="2457450" cy="197167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7524328" y="3861048"/>
            <a:ext cx="16196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Obr.30</a:t>
            </a:r>
            <a:endParaRPr lang="cs-CZ" sz="1200" dirty="0"/>
          </a:p>
        </p:txBody>
      </p:sp>
      <p:pic>
        <p:nvPicPr>
          <p:cNvPr id="2052" name="Picture 4" descr="Maultier grau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0"/>
            <a:ext cx="2457450" cy="3476626"/>
          </a:xfrm>
          <a:prstGeom prst="rect">
            <a:avLst/>
          </a:prstGeom>
          <a:noFill/>
        </p:spPr>
      </p:pic>
      <p:pic>
        <p:nvPicPr>
          <p:cNvPr id="2054" name="Picture 6" descr="Kůň">
            <a:hlinkClick r:id="rId7" tooltip="Kůň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419872" y="980728"/>
            <a:ext cx="2457450" cy="23717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260648"/>
            <a:ext cx="8748464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u="sng" dirty="0" smtClean="0"/>
              <a:t>Zdroje obrázků</a:t>
            </a:r>
            <a:r>
              <a:rPr lang="cs-CZ" sz="1100" dirty="0" smtClean="0"/>
              <a:t>:</a:t>
            </a:r>
          </a:p>
          <a:p>
            <a:r>
              <a:rPr lang="cs-CZ" sz="1100" dirty="0" smtClean="0"/>
              <a:t>Obr.1- http://cs.wikipedia.org/wiki/Soubor:S_cerevisiae_under_DIC_microscopy.jpg</a:t>
            </a:r>
          </a:p>
          <a:p>
            <a:r>
              <a:rPr lang="cs-CZ" sz="1100" dirty="0" smtClean="0"/>
              <a:t>Obr.2- http://cs.wikipedia.org/wiki/Soubor:Blauschimmelk%C3%A4se_IMGP5469_wp.jpg</a:t>
            </a:r>
          </a:p>
          <a:p>
            <a:r>
              <a:rPr lang="cs-CZ" sz="1100" dirty="0" smtClean="0"/>
              <a:t>Obr.3- http://cs.wikipedia.org/wiki/Soubor:Champignons_Agaricus.jpg</a:t>
            </a:r>
          </a:p>
          <a:p>
            <a:r>
              <a:rPr lang="cs-CZ" sz="1100" dirty="0" smtClean="0"/>
              <a:t>Obr.4- http://cs.wikipedia.org/wiki/Soubor:Bienen_mit_Brut_2.jpg</a:t>
            </a:r>
          </a:p>
          <a:p>
            <a:r>
              <a:rPr lang="cs-CZ" sz="1100" dirty="0" smtClean="0"/>
              <a:t>Obr.5- </a:t>
            </a:r>
            <a:r>
              <a:rPr lang="cs-CZ" sz="1100" dirty="0" smtClean="0">
                <a:hlinkClick r:id="rId2"/>
              </a:rPr>
              <a:t>http://cs.wikipedia.org/wiki/Soubor:Silkwormheadsm.jpg</a:t>
            </a:r>
            <a:endParaRPr lang="cs-CZ" sz="1100" dirty="0" smtClean="0"/>
          </a:p>
          <a:p>
            <a:r>
              <a:rPr lang="cs-CZ" sz="1100" dirty="0" smtClean="0"/>
              <a:t>Obr.5b-http://cs.wikipedia.org/wiki/Soubor:Bombyx_mori_Cocon_02.jpg</a:t>
            </a:r>
          </a:p>
          <a:p>
            <a:r>
              <a:rPr lang="cs-CZ" sz="1100" dirty="0" smtClean="0"/>
              <a:t>Obr.6- http://cs.wikipedia.org/wiki/Soubor:Rhode_Island_Red.jpg</a:t>
            </a:r>
          </a:p>
          <a:p>
            <a:r>
              <a:rPr lang="cs-CZ" sz="1100" dirty="0" smtClean="0"/>
              <a:t>Obr.7- http://cs.wikipedia.org/wiki/Soubor:Hab%C5%99%C3%AD_652.JPG</a:t>
            </a:r>
          </a:p>
          <a:p>
            <a:r>
              <a:rPr lang="cs-CZ" sz="1100" dirty="0" smtClean="0"/>
              <a:t>Obr.8- http://cs.wikipedia.org/wiki/Soubor:Slepice_na_dvorku.jpg</a:t>
            </a:r>
          </a:p>
          <a:p>
            <a:r>
              <a:rPr lang="cs-CZ" sz="1100" dirty="0" smtClean="0"/>
              <a:t>Obr.9- http://cs.wikipedia.org/wiki/Soubor:Industrial-Chicken-Coop.JPG</a:t>
            </a:r>
          </a:p>
          <a:p>
            <a:r>
              <a:rPr lang="cs-CZ" sz="1100" dirty="0" smtClean="0"/>
              <a:t>Obr.10- http://cs.wikipedia.org/wiki/Krocan_dom%C3%A1c%C3%AD</a:t>
            </a:r>
          </a:p>
          <a:p>
            <a:r>
              <a:rPr lang="cs-CZ" sz="1100" dirty="0" smtClean="0"/>
              <a:t>Obr.11- http://cs.wikipedia.org/wiki/Soubor:Kaczka_krzyzowka_samica.jpg</a:t>
            </a:r>
          </a:p>
          <a:p>
            <a:r>
              <a:rPr lang="cs-CZ" sz="1100" dirty="0" smtClean="0"/>
              <a:t>Obr.12- http://cs.wikipedia.org/wiki/Soubor:Anser_cygnoides-Beijing.jpg</a:t>
            </a:r>
          </a:p>
          <a:p>
            <a:r>
              <a:rPr lang="cs-CZ" sz="1100" dirty="0" smtClean="0"/>
              <a:t>Obr.13- http://cs.wikipedia.org/wiki/Soubor:Blue_Rock_Pigeon_I2_IMG_7877.jpg</a:t>
            </a:r>
          </a:p>
          <a:p>
            <a:r>
              <a:rPr lang="cs-CZ" sz="1100" dirty="0" smtClean="0"/>
              <a:t>Obr.14- http://cs.wikipedia.org/wiki/Soubor:Vylov_lod.JPG</a:t>
            </a:r>
          </a:p>
          <a:p>
            <a:r>
              <a:rPr lang="cs-CZ" sz="1100" dirty="0" smtClean="0"/>
              <a:t>Obr.15- http://cs.wikipedia.org/wiki/Soubor:Common_carp.jpg</a:t>
            </a:r>
          </a:p>
          <a:p>
            <a:r>
              <a:rPr lang="cs-CZ" sz="1100" dirty="0" smtClean="0"/>
              <a:t>Obr.16- http://cs.wikipedia.org/wiki/Soubor:Kaninchen3.jpg</a:t>
            </a:r>
          </a:p>
          <a:p>
            <a:r>
              <a:rPr lang="cs-CZ" sz="1100" dirty="0" smtClean="0"/>
              <a:t>Obr.17- http://cs.wikipedia.org/wiki/Holandsk%C3%BD_zakrsl%C3%BD_kr%C3%A1l%C3%ADk</a:t>
            </a:r>
          </a:p>
          <a:p>
            <a:r>
              <a:rPr lang="cs-CZ" sz="1100" dirty="0" smtClean="0"/>
              <a:t>Obr,18- http://cs.wikipedia.org/wiki/Soubor:Angorakaninchen.jpg</a:t>
            </a:r>
          </a:p>
          <a:p>
            <a:r>
              <a:rPr lang="cs-CZ" sz="1100" dirty="0" smtClean="0"/>
              <a:t>Obr.19- http://cs.wikipedia.org/wiki/Soubor:%C4%8Cesk%C3%BD_%C4%8Derven%C3%BD_samica.jpg</a:t>
            </a:r>
          </a:p>
          <a:p>
            <a:r>
              <a:rPr lang="cs-CZ" sz="1100" dirty="0" smtClean="0"/>
              <a:t>Obr.20-http://cs.wikipedia.org/wiki/Soubor:Conejo_astronomo1.jpg</a:t>
            </a:r>
          </a:p>
          <a:p>
            <a:r>
              <a:rPr lang="cs-CZ" sz="1100" dirty="0" smtClean="0"/>
              <a:t>Obr.21- http://cs.wikipedia.org/wiki/Soubor:Taureau_charolais_2.jpg</a:t>
            </a:r>
          </a:p>
          <a:p>
            <a:r>
              <a:rPr lang="cs-CZ" sz="1100" dirty="0" smtClean="0"/>
              <a:t>Obr.22- http://cs.wikipedia.org/wiki/Soubor:Skotsky_nahorni_skot.jpg</a:t>
            </a:r>
          </a:p>
          <a:p>
            <a:r>
              <a:rPr lang="cs-CZ" sz="1100" dirty="0" smtClean="0"/>
              <a:t>Obr.23- http://cs.wikipedia.org/wiki/Soubor:Koe_in_weiland_bij_Gorssel.JPG</a:t>
            </a:r>
          </a:p>
          <a:p>
            <a:r>
              <a:rPr lang="cs-CZ" sz="1100" dirty="0" smtClean="0"/>
              <a:t>Obr.24- http://cs.wikipedia.org/wiki/Ovce_dom%C3%A1c%C3%AD</a:t>
            </a:r>
          </a:p>
          <a:p>
            <a:r>
              <a:rPr lang="cs-CZ" sz="1100" dirty="0" smtClean="0"/>
              <a:t>Obr.25- http://cs.wikipedia.org/wiki/Soubor:Irish_Goat.jpg </a:t>
            </a:r>
          </a:p>
          <a:p>
            <a:r>
              <a:rPr lang="cs-CZ" sz="1100" dirty="0" smtClean="0"/>
              <a:t>Obr.26- http://cs.wikipedia.org/wiki/Soubor:Sow_with_piglet.jpg</a:t>
            </a:r>
          </a:p>
          <a:p>
            <a:r>
              <a:rPr lang="cs-CZ" sz="1100" dirty="0" smtClean="0"/>
              <a:t>Obr.27- http://cs.wikipedia.org/wiki/Soubor:Maultier_grau.jpg</a:t>
            </a:r>
          </a:p>
          <a:p>
            <a:r>
              <a:rPr lang="cs-CZ" sz="1100" dirty="0" smtClean="0"/>
              <a:t>Obr.28- http://cs.wikipedia.org/wiki/H%C5%99ebec</a:t>
            </a:r>
          </a:p>
          <a:p>
            <a:r>
              <a:rPr lang="cs-CZ" sz="1100" dirty="0" smtClean="0"/>
              <a:t>Obr.29- </a:t>
            </a:r>
            <a:r>
              <a:rPr lang="cs-CZ" sz="1100" dirty="0" smtClean="0">
                <a:hlinkClick r:id="rId3"/>
              </a:rPr>
              <a:t>http://cs.wikipedia.org/wiki/Soubor:Chile_Donkey.jpg</a:t>
            </a:r>
            <a:endParaRPr lang="cs-CZ" sz="1100" dirty="0" smtClean="0"/>
          </a:p>
          <a:p>
            <a:r>
              <a:rPr lang="cs-CZ" sz="1100" dirty="0" smtClean="0"/>
              <a:t>Obr.30- http://cs.wikipedia.org/wiki/Soubor:Old_mule_in_Oklahoma.jpg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480</Words>
  <Application>Microsoft Office PowerPoint</Application>
  <PresentationFormat>Předvádění na obrazovce (4:3)</PresentationFormat>
  <Paragraphs>128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VY_52_INOVACE_15_Organizmy hospodářsky významné- učební text</vt:lpstr>
      <vt:lpstr>Chované a pěstované pro užitek= potravina, surovina</vt:lpstr>
      <vt:lpstr>Houby:</vt:lpstr>
      <vt:lpstr>    Hmyz:</vt:lpstr>
      <vt:lpstr>obratlovci Ptáci:</vt:lpstr>
      <vt:lpstr>Další ptáci:</vt:lpstr>
      <vt:lpstr>Ryby:</vt:lpstr>
      <vt:lpstr>SAVCI:</vt:lpstr>
      <vt:lpstr>Sudokopytníci:</vt:lpstr>
      <vt:lpstr>Další sudokopytníci:</vt:lpstr>
      <vt:lpstr>lichokopytníci: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EU-05.02.20</dc:title>
  <dc:creator>Hercík</dc:creator>
  <cp:lastModifiedBy>Hercíková</cp:lastModifiedBy>
  <cp:revision>27</cp:revision>
  <dcterms:created xsi:type="dcterms:W3CDTF">2011-01-16T19:11:57Z</dcterms:created>
  <dcterms:modified xsi:type="dcterms:W3CDTF">2011-06-29T18:44:39Z</dcterms:modified>
</cp:coreProperties>
</file>