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6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41278"/>
    <a:srgbClr val="16F62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76" d="100"/>
          <a:sy n="76" d="100"/>
        </p:scale>
        <p:origin x="-1206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43323" y="3721473"/>
            <a:ext cx="5120640" cy="1581150"/>
          </a:xfrm>
        </p:spPr>
        <p:txBody>
          <a:bodyPr>
            <a:normAutofit/>
          </a:bodyPr>
          <a:lstStyle>
            <a:lvl1pPr marL="0" indent="0" algn="l">
              <a:buNone/>
              <a:defRPr sz="2400" b="0" i="0" cap="none" spc="12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57A84419-6F7B-4A4B-829B-A6D20C585386}" type="datetimeFigureOut">
              <a:rPr lang="cs-CZ" smtClean="0"/>
              <a:t>4.1.2013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91475" y="6429375"/>
            <a:ext cx="876300" cy="292100"/>
          </a:xfrm>
        </p:spPr>
        <p:txBody>
          <a:bodyPr/>
          <a:lstStyle/>
          <a:p>
            <a:fld id="{43B460ED-1182-41CD-8483-C7D3A5A5084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3739896" y="1417320"/>
            <a:ext cx="5120640" cy="2304288"/>
          </a:xfrm>
        </p:spPr>
        <p:txBody>
          <a:bodyPr>
            <a:normAutofit/>
          </a:bodyPr>
          <a:lstStyle>
            <a:lvl1pPr>
              <a:defRPr sz="400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3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8"/>
          <p:cNvSpPr>
            <a:spLocks noChangeAspect="1" noEditPoints="1"/>
          </p:cNvSpPr>
          <p:nvPr/>
        </p:nvSpPr>
        <p:spPr bwMode="auto">
          <a:xfrm>
            <a:off x="5489634" y="0"/>
            <a:ext cx="3393768" cy="6858000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2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84419-6F7B-4A4B-829B-A6D20C585386}" type="datetimeFigureOut">
              <a:rPr lang="cs-CZ" smtClean="0"/>
              <a:t>4.1.2013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460ED-1182-41CD-8483-C7D3A5A50840}" type="slidenum">
              <a:rPr lang="cs-CZ" smtClean="0"/>
              <a:t>‹#›</a:t>
            </a:fld>
            <a:endParaRPr lang="cs-CZ"/>
          </a:p>
        </p:txBody>
      </p:sp>
      <p:sp>
        <p:nvSpPr>
          <p:cNvPr id="25" name="Title Placeholder 1"/>
          <p:cNvSpPr>
            <a:spLocks noGrp="1"/>
          </p:cNvSpPr>
          <p:nvPr>
            <p:ph type="title"/>
          </p:nvPr>
        </p:nvSpPr>
        <p:spPr>
          <a:xfrm>
            <a:off x="276225" y="228600"/>
            <a:ext cx="8591550" cy="1066801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1" name="Content Placeholder 30"/>
          <p:cNvSpPr>
            <a:spLocks noGrp="1"/>
          </p:cNvSpPr>
          <p:nvPr>
            <p:ph sz="quarter" idx="13"/>
          </p:nvPr>
        </p:nvSpPr>
        <p:spPr>
          <a:xfrm>
            <a:off x="274320" y="1298448"/>
            <a:ext cx="8595360" cy="493776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57A84419-6F7B-4A4B-829B-A6D20C585386}" type="datetimeFigureOut">
              <a:rPr lang="cs-CZ" smtClean="0"/>
              <a:t>4.1.2013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460ED-1182-41CD-8483-C7D3A5A50840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Subtitle 2"/>
          <p:cNvSpPr>
            <a:spLocks noGrp="1"/>
          </p:cNvSpPr>
          <p:nvPr>
            <p:ph type="subTitle" idx="1"/>
          </p:nvPr>
        </p:nvSpPr>
        <p:spPr>
          <a:xfrm>
            <a:off x="3743324" y="1400174"/>
            <a:ext cx="5120640" cy="1476375"/>
          </a:xfrm>
        </p:spPr>
        <p:txBody>
          <a:bodyPr anchor="b" anchorCtr="0">
            <a:normAutofit/>
          </a:bodyPr>
          <a:lstStyle>
            <a:lvl1pPr marL="0" indent="0" algn="l">
              <a:buNone/>
              <a:defRPr sz="2400" b="0" i="0" cap="none" spc="12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0" name="Freeform 7"/>
          <p:cNvSpPr>
            <a:spLocks noChangeAspect="1" noEditPoints="1"/>
          </p:cNvSpPr>
          <p:nvPr/>
        </p:nvSpPr>
        <p:spPr bwMode="auto">
          <a:xfrm>
            <a:off x="34289" y="136641"/>
            <a:ext cx="3326149" cy="6721359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733800" y="2895599"/>
            <a:ext cx="5129543" cy="2667001"/>
          </a:xfrm>
        </p:spPr>
        <p:txBody>
          <a:bodyPr anchor="t">
            <a:normAutofit/>
          </a:bodyPr>
          <a:lstStyle>
            <a:lvl1pPr>
              <a:defRPr kumimoji="0" lang="en-US" sz="4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84419-6F7B-4A4B-829B-A6D20C585386}" type="datetimeFigureOut">
              <a:rPr lang="cs-CZ" smtClean="0"/>
              <a:t>4.1.2013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460ED-1182-41CD-8483-C7D3A5A5084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3"/>
          </p:nvPr>
        </p:nvSpPr>
        <p:spPr>
          <a:xfrm>
            <a:off x="276225" y="1298448"/>
            <a:ext cx="4251960" cy="493776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Content Placeholder 11"/>
          <p:cNvSpPr>
            <a:spLocks noGrp="1"/>
          </p:cNvSpPr>
          <p:nvPr>
            <p:ph sz="quarter" idx="14"/>
          </p:nvPr>
        </p:nvSpPr>
        <p:spPr>
          <a:xfrm>
            <a:off x="4615815" y="1298448"/>
            <a:ext cx="4251960" cy="493776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84419-6F7B-4A4B-829B-A6D20C585386}" type="datetimeFigureOut">
              <a:rPr lang="cs-CZ" smtClean="0"/>
              <a:t>4.1.2013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460ED-1182-41CD-8483-C7D3A5A50840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4" name="Content Placeholder 11"/>
          <p:cNvSpPr>
            <a:spLocks noGrp="1"/>
          </p:cNvSpPr>
          <p:nvPr>
            <p:ph sz="quarter" idx="13"/>
          </p:nvPr>
        </p:nvSpPr>
        <p:spPr>
          <a:xfrm>
            <a:off x="276225" y="1810512"/>
            <a:ext cx="4251960" cy="442569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5" name="Content Placeholder 11"/>
          <p:cNvSpPr>
            <a:spLocks noGrp="1"/>
          </p:cNvSpPr>
          <p:nvPr>
            <p:ph sz="quarter" idx="14"/>
          </p:nvPr>
        </p:nvSpPr>
        <p:spPr>
          <a:xfrm>
            <a:off x="4615815" y="1810512"/>
            <a:ext cx="4251960" cy="442569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2"/>
          </p:nvPr>
        </p:nvSpPr>
        <p:spPr>
          <a:xfrm>
            <a:off x="276225" y="1298448"/>
            <a:ext cx="4248150" cy="509587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 b="0" i="0" spc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5"/>
          </p:nvPr>
        </p:nvSpPr>
        <p:spPr>
          <a:xfrm>
            <a:off x="4615815" y="1298448"/>
            <a:ext cx="4248150" cy="509587"/>
          </a:xfrm>
        </p:spPr>
        <p:txBody>
          <a:bodyPr anchor="ctr">
            <a:normAutofit/>
          </a:bodyPr>
          <a:lstStyle>
            <a:lvl1pPr marL="0" indent="0">
              <a:buNone/>
              <a:defRPr sz="2000" b="0" i="0" spc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7A84419-6F7B-4A4B-829B-A6D20C585386}" type="datetimeFigureOut">
              <a:rPr lang="cs-CZ" smtClean="0"/>
              <a:t>4.1.2013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460ED-1182-41CD-8483-C7D3A5A50840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84419-6F7B-4A4B-829B-A6D20C585386}" type="datetimeFigureOut">
              <a:rPr lang="cs-CZ" smtClean="0"/>
              <a:t>4.1.2013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460ED-1182-41CD-8483-C7D3A5A5084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-1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57A84419-6F7B-4A4B-829B-A6D20C585386}" type="datetimeFigureOut">
              <a:rPr lang="cs-CZ" smtClean="0"/>
              <a:t>4.1.2013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460ED-1182-41CD-8483-C7D3A5A5084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2834640" cy="1298448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>
              <a:defRPr sz="2400">
                <a:solidFill>
                  <a:schemeClr val="bg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Content Placeholder 11"/>
          <p:cNvSpPr>
            <a:spLocks noGrp="1"/>
          </p:cNvSpPr>
          <p:nvPr>
            <p:ph sz="quarter" idx="14"/>
          </p:nvPr>
        </p:nvSpPr>
        <p:spPr>
          <a:xfrm>
            <a:off x="3775935" y="533400"/>
            <a:ext cx="5063266" cy="57028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276224" y="1539240"/>
            <a:ext cx="2834640" cy="4709160"/>
          </a:xfrm>
        </p:spPr>
        <p:txBody>
          <a:bodyPr>
            <a:normAutofit/>
          </a:bodyPr>
          <a:lstStyle>
            <a:lvl1pPr marL="0" indent="0">
              <a:buNone/>
              <a:defRPr lang="en-US" sz="1600" b="0" i="0" kern="1200" cap="none" spc="30" baseline="0" dirty="0" smtClean="0">
                <a:solidFill>
                  <a:schemeClr val="bg2"/>
                </a:solidFill>
                <a:latin typeface="+mn-lt"/>
                <a:ea typeface="+mn-ea"/>
                <a:cs typeface="Tahoma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l" defTabSz="914400" rtl="0" eaLnBrk="1" latinLnBrk="0" hangingPunct="1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-1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409950" y="0"/>
            <a:ext cx="5734050" cy="6858000"/>
          </a:xfrm>
        </p:spPr>
        <p:txBody>
          <a:bodyPr anchor="ctr" anchorCtr="0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57A84419-6F7B-4A4B-829B-A6D20C585386}" type="datetimeFigureOut">
              <a:rPr lang="cs-CZ" smtClean="0"/>
              <a:t>4.1.2013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460ED-1182-41CD-8483-C7D3A5A50840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Title Placeholder 1"/>
          <p:cNvSpPr>
            <a:spLocks noGrp="1"/>
          </p:cNvSpPr>
          <p:nvPr>
            <p:ph type="title"/>
          </p:nvPr>
        </p:nvSpPr>
        <p:spPr>
          <a:xfrm>
            <a:off x="276224" y="228600"/>
            <a:ext cx="2834640" cy="1295399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>
              <a:defRPr sz="2400">
                <a:solidFill>
                  <a:schemeClr val="bg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274320" y="1536192"/>
            <a:ext cx="2834640" cy="471220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bg2"/>
                </a:solidFill>
              </a:defRPr>
            </a:lvl1pPr>
            <a:lvl2pPr marL="171450" indent="1588">
              <a:buNone/>
              <a:defRPr>
                <a:solidFill>
                  <a:schemeClr val="bg2"/>
                </a:solidFill>
              </a:defRPr>
            </a:lvl2pPr>
            <a:lvl3pPr marL="344488" indent="6350">
              <a:buNone/>
              <a:defRPr>
                <a:solidFill>
                  <a:schemeClr val="bg2"/>
                </a:solidFill>
              </a:defRPr>
            </a:lvl3pPr>
            <a:lvl4pPr marL="515938" indent="3175">
              <a:buNone/>
              <a:defRPr>
                <a:solidFill>
                  <a:schemeClr val="bg2"/>
                </a:solidFill>
              </a:defRPr>
            </a:lvl4pPr>
            <a:lvl5pPr marL="688975" indent="-1588"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84419-6F7B-4A4B-829B-A6D20C585386}" type="datetimeFigureOut">
              <a:rPr lang="cs-CZ" smtClean="0"/>
              <a:t>4.1.2013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460ED-1182-41CD-8483-C7D3A5A5084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84419-6F7B-4A4B-829B-A6D20C585386}" type="datetimeFigureOut">
              <a:rPr lang="cs-CZ" smtClean="0"/>
              <a:t>4.1.2013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460ED-1182-41CD-8483-C7D3A5A5084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6225" y="1295400"/>
            <a:ext cx="8591550" cy="49339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6225" y="6429375"/>
            <a:ext cx="21336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50" b="1">
                <a:solidFill>
                  <a:schemeClr val="tx2"/>
                </a:solidFill>
              </a:defRPr>
            </a:lvl1pPr>
          </a:lstStyle>
          <a:p>
            <a:fld id="{57A84419-6F7B-4A4B-829B-A6D20C585386}" type="datetimeFigureOut">
              <a:rPr lang="cs-CZ" smtClean="0"/>
              <a:t>4.1.2013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743324" y="6429375"/>
            <a:ext cx="4086225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50" b="1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91475" y="6429375"/>
            <a:ext cx="8763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600" b="1">
                <a:solidFill>
                  <a:schemeClr val="tx2"/>
                </a:solidFill>
              </a:defRPr>
            </a:lvl1pPr>
          </a:lstStyle>
          <a:p>
            <a:fld id="{43B460ED-1182-41CD-8483-C7D3A5A5084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push dir="u"/>
  </p:transition>
  <p:txStyles>
    <p:titleStyle>
      <a:lvl1pPr algn="l" defTabSz="914400" rtl="0" eaLnBrk="1" latinLnBrk="0" hangingPunct="1">
        <a:spcBef>
          <a:spcPts val="400"/>
        </a:spcBef>
        <a:buNone/>
        <a:defRPr sz="3600" b="0" kern="1200" cap="none" spc="0" baseline="0">
          <a:solidFill>
            <a:schemeClr val="tx2"/>
          </a:solidFill>
          <a:latin typeface="+mj-lt"/>
          <a:ea typeface="+mj-ea"/>
          <a:cs typeface="Tunga" pitchFamily="2"/>
        </a:defRPr>
      </a:lvl1pPr>
    </p:titleStyle>
    <p:bodyStyle>
      <a:lvl1pPr marL="171450" indent="-173736" algn="l" defTabSz="914400" rtl="0" eaLnBrk="1" latinLnBrk="0" hangingPunct="1">
        <a:spcBef>
          <a:spcPts val="600"/>
        </a:spcBef>
        <a:spcAft>
          <a:spcPts val="0"/>
        </a:spcAft>
        <a:buClr>
          <a:schemeClr val="accent1"/>
        </a:buClr>
        <a:buFont typeface="Arial" pitchFamily="34" charset="0"/>
        <a:buChar char="•"/>
        <a:defRPr sz="2200" b="0" i="0" kern="1200" cap="none" spc="30" baseline="0">
          <a:solidFill>
            <a:schemeClr val="tx2"/>
          </a:solidFill>
          <a:latin typeface="+mn-lt"/>
          <a:ea typeface="+mn-ea"/>
          <a:cs typeface="Tahoma" pitchFamily="34" charset="0"/>
        </a:defRPr>
      </a:lvl1pPr>
      <a:lvl2pPr marL="34448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Tahoma" pitchFamily="34" charset="0"/>
        </a:defRPr>
      </a:lvl2pPr>
      <a:lvl3pPr marL="51593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Tahoma" pitchFamily="34" charset="0"/>
        </a:defRPr>
      </a:lvl3pPr>
      <a:lvl4pPr marL="688975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Tahoma" pitchFamily="34" charset="0"/>
        </a:defRPr>
      </a:lvl4pPr>
      <a:lvl5pPr marL="860425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Tahoma" pitchFamily="34" charset="0"/>
        </a:defRPr>
      </a:lvl5pPr>
      <a:lvl6pPr marL="105156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23444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41732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160020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524802" y="142680"/>
            <a:ext cx="8344878" cy="3809887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 cap="all" spc="-6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Název školy: ZŠ Karla Klíče, Hostinné</a:t>
            </a:r>
            <a:b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Autor: Mgr. Ludmila </a:t>
            </a:r>
            <a:r>
              <a:rPr lang="cs-CZ" sz="32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Eisová</a:t>
            </a:r>
            <a: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b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Název: VY_32_INOVACE_11_B_10_odčítání v oboru do 3</a:t>
            </a:r>
            <a:b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Téma: </a:t>
            </a:r>
            <a:r>
              <a:rPr lang="cs-CZ" sz="320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první počítání</a:t>
            </a:r>
            <a: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Číslo projektu: CZ.1.07/1.4.00/21.2131</a:t>
            </a:r>
            <a:b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cs-CZ" sz="32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Obrázek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2254" y="4938908"/>
            <a:ext cx="6858048" cy="14047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972666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Zástupný symbol pro obsah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69021343"/>
              </p:ext>
            </p:extLst>
          </p:nvPr>
        </p:nvGraphicFramePr>
        <p:xfrm>
          <a:off x="1187624" y="1423539"/>
          <a:ext cx="6834212" cy="34350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4576"/>
                <a:gridCol w="2071702"/>
                <a:gridCol w="1071570"/>
                <a:gridCol w="1476364"/>
              </a:tblGrid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Mgr. Ludmila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Eisová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30. října 2012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Odpilotováno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aseline="0" smtClean="0">
                          <a:solidFill>
                            <a:schemeClr val="tx1"/>
                          </a:solidFill>
                        </a:rPr>
                        <a:t>5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. listopadu 2012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ve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třídě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I.</a:t>
                      </a:r>
                      <a:r>
                        <a:rPr lang="cs-CZ" baseline="0" dirty="0" smtClean="0"/>
                        <a:t>A</a:t>
                      </a:r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Matematika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a její aplikace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Matematika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Tematický okruh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smtClean="0">
                          <a:solidFill>
                            <a:schemeClr val="tx1"/>
                          </a:solidFill>
                        </a:rPr>
                        <a:t>První</a:t>
                      </a:r>
                      <a:r>
                        <a:rPr lang="cs-CZ" baseline="0" smtClean="0">
                          <a:solidFill>
                            <a:schemeClr val="tx1"/>
                          </a:solidFill>
                        </a:rPr>
                        <a:t> počítání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Odčítání v oboru do 3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Odčítání,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minus, rovná se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0625939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2" descr="C:\Users\Ludmila Eisová\AppData\Local\Microsoft\Windows\Temporary Internet Files\Content.IE5\MRI1GFC1\MC900440670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7884" y="2128683"/>
            <a:ext cx="958474" cy="1076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C:\Users\Ludmila Eisová\AppData\Local\Microsoft\Windows\Temporary Internet Files\Content.IE5\08SUHLCI\MC90044051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7683" y="4045973"/>
            <a:ext cx="998010" cy="1098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7" name="Přímá spojnice 16"/>
          <p:cNvCxnSpPr/>
          <p:nvPr/>
        </p:nvCxnSpPr>
        <p:spPr>
          <a:xfrm flipH="1">
            <a:off x="3106994" y="3918155"/>
            <a:ext cx="1179871" cy="128311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Picture 2" descr="C:\Users\Ludmila Eisová\AppData\Local\Microsoft\Windows\Temporary Internet Files\Content.IE5\08SUHLCI\MC90044051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7477" y="4036140"/>
            <a:ext cx="998010" cy="1098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2" descr="C:\Users\Ludmila Eisová\AppData\Local\Microsoft\Windows\Temporary Internet Files\Content.IE5\MRI1GFC1\MC900440670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653" y="1032387"/>
            <a:ext cx="958474" cy="1076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Ludmila Eisová\AppData\Local\Microsoft\Windows\Temporary Internet Files\Content.IE5\08SUHLCI\MC90044051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8870" y="1032386"/>
            <a:ext cx="998010" cy="1098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271252" y="176981"/>
            <a:ext cx="42386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u="sng" dirty="0" smtClean="0">
                <a:solidFill>
                  <a:srgbClr val="FF0000"/>
                </a:solidFill>
              </a:rPr>
              <a:t>Počítejte, kolik zbylo dětí.</a:t>
            </a:r>
            <a:endParaRPr lang="cs-CZ" sz="2800" u="sng" dirty="0">
              <a:solidFill>
                <a:srgbClr val="FF0000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810601" y="2288909"/>
            <a:ext cx="3127780" cy="1107996"/>
          </a:xfrm>
          <a:prstGeom prst="rect">
            <a:avLst/>
          </a:prstGeom>
          <a:solidFill>
            <a:srgbClr val="92D050"/>
          </a:solidFill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60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</a:t>
            </a:r>
            <a:r>
              <a:rPr lang="cs-CZ" sz="60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60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-</a:t>
            </a:r>
            <a:r>
              <a:rPr lang="cs-CZ" sz="60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1 = </a:t>
            </a:r>
            <a:r>
              <a:rPr lang="cs-CZ" sz="66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_</a:t>
            </a:r>
            <a:endParaRPr lang="cs-CZ" sz="6600" b="1" cap="none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050277" y="3572019"/>
            <a:ext cx="3084499" cy="1015663"/>
          </a:xfrm>
          <a:prstGeom prst="rect">
            <a:avLst/>
          </a:prstGeom>
          <a:solidFill>
            <a:srgbClr val="92D050"/>
          </a:solidFill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60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3</a:t>
            </a:r>
            <a:r>
              <a:rPr lang="cs-CZ" sz="60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60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-</a:t>
            </a:r>
            <a:r>
              <a:rPr lang="cs-CZ" sz="60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1 = _</a:t>
            </a:r>
            <a:endParaRPr lang="cs-CZ" sz="6000" b="1" cap="none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940393" y="5302496"/>
            <a:ext cx="3084499" cy="1015663"/>
          </a:xfrm>
          <a:prstGeom prst="rect">
            <a:avLst/>
          </a:prstGeom>
          <a:solidFill>
            <a:srgbClr val="92D050"/>
          </a:solidFill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60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3</a:t>
            </a:r>
            <a:r>
              <a:rPr lang="cs-CZ" sz="60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60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-</a:t>
            </a:r>
            <a:r>
              <a:rPr lang="cs-CZ" sz="60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60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</a:t>
            </a:r>
            <a:r>
              <a:rPr lang="cs-CZ" sz="60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= _</a:t>
            </a:r>
            <a:endParaRPr lang="cs-CZ" sz="6000" b="1" cap="none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cxnSp>
        <p:nvCxnSpPr>
          <p:cNvPr id="9" name="Přímá spojnice 8"/>
          <p:cNvCxnSpPr/>
          <p:nvPr/>
        </p:nvCxnSpPr>
        <p:spPr>
          <a:xfrm flipH="1">
            <a:off x="2050026" y="914400"/>
            <a:ext cx="1179871" cy="128311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 flipH="1">
            <a:off x="7069394" y="2010696"/>
            <a:ext cx="1179871" cy="128311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 flipH="1">
            <a:off x="1858297" y="3952568"/>
            <a:ext cx="1179871" cy="128311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Picture 12" descr="C:\Users\Ludmila Eisová\AppData\Local\Microsoft\Windows\Temporary Internet Files\Content.IE5\MRI1GFC1\MC900440670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6673" y="2118852"/>
            <a:ext cx="958474" cy="1076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2" descr="C:\Users\Ludmila Eisová\AppData\Local\Microsoft\Windows\Temporary Internet Files\Content.IE5\MRI1GFC1\MC900440670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4957" y="2109019"/>
            <a:ext cx="958474" cy="1076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C:\Users\Ludmila Eisová\AppData\Local\Microsoft\Windows\Temporary Internet Files\Content.IE5\08SUHLCI\MC90044051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521" y="4070554"/>
            <a:ext cx="998010" cy="1098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307950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6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45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26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000"/>
                            </p:stCondLst>
                            <p:childTnLst>
                              <p:par>
                                <p:cTn id="68" presetID="45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"/>
                            </p:stCondLst>
                            <p:childTnLst>
                              <p:par>
                                <p:cTn id="88" presetID="26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4000"/>
                            </p:stCondLst>
                            <p:childTnLst>
                              <p:par>
                                <p:cTn id="105" presetID="26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2" presetID="45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890683" y="176980"/>
            <a:ext cx="37050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u="sng" dirty="0" smtClean="0">
                <a:solidFill>
                  <a:srgbClr val="FF0000"/>
                </a:solidFill>
              </a:rPr>
              <a:t>Vypočítejte příklady.</a:t>
            </a:r>
            <a:endParaRPr lang="cs-CZ" sz="3200" u="sng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Users\Ludmila Eisová\AppData\Local\Microsoft\Windows\Temporary Internet Files\Content.IE5\DU3WXRX5\MP90044858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055" y="834267"/>
            <a:ext cx="855406" cy="1283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Ludmila Eisová\AppData\Local\Microsoft\Windows\Temporary Internet Files\Content.IE5\6MRND51Y\MP90040244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060" y="2832980"/>
            <a:ext cx="984700" cy="124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Ludmila Eisová\AppData\Local\Microsoft\Windows\Temporary Internet Files\Content.IE5\4VJN298M\MP900262927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" y="4544777"/>
            <a:ext cx="932590" cy="1381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Ludmila Eisová\AppData\Local\Microsoft\Windows\Temporary Internet Files\Content.IE5\DU3WXRX5\MP900405036[1]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64"/>
          <a:stretch/>
        </p:blipFill>
        <p:spPr bwMode="auto">
          <a:xfrm>
            <a:off x="5882640" y="1931472"/>
            <a:ext cx="1089906" cy="1197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Ludmila Eisová\AppData\Local\Microsoft\Windows\Temporary Internet Files\Content.IE5\UZTM5EZ0\MP900431807[1]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111" r="16667"/>
          <a:stretch/>
        </p:blipFill>
        <p:spPr bwMode="auto">
          <a:xfrm>
            <a:off x="3649243" y="3977641"/>
            <a:ext cx="1075157" cy="1152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Ludmila Eisová\AppData\Local\Microsoft\Windows\Temporary Internet Files\Content.IE5\DU3WXRX5\MP900406486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8242" y="5516879"/>
            <a:ext cx="1345694" cy="896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Users\Ludmila Eisová\AppData\Local\Microsoft\Windows\Temporary Internet Files\Content.IE5\DU3WXRX5\MP90044858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015" y="819027"/>
            <a:ext cx="855406" cy="1283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Users\Ludmila Eisová\AppData\Local\Microsoft\Windows\Temporary Internet Files\Content.IE5\DU3WXRX5\MP90044858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0455" y="819027"/>
            <a:ext cx="855406" cy="1283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 descr="C:\Users\Ludmila Eisová\AppData\Local\Microsoft\Windows\Temporary Internet Files\Content.IE5\6MRND51Y\MP90040244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8420" y="2848220"/>
            <a:ext cx="984700" cy="124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C:\Users\Ludmila Eisová\AppData\Local\Microsoft\Windows\Temporary Internet Files\Content.IE5\4VJN298M\MP900262927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080" y="4590497"/>
            <a:ext cx="932590" cy="1381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C:\Users\Ludmila Eisová\AppData\Local\Microsoft\Windows\Temporary Internet Files\Content.IE5\4VJN298M\MP900262927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0720" y="4590497"/>
            <a:ext cx="932590" cy="1381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Obdélník 16"/>
          <p:cNvSpPr/>
          <p:nvPr/>
        </p:nvSpPr>
        <p:spPr>
          <a:xfrm>
            <a:off x="2237746" y="3207243"/>
            <a:ext cx="2082621" cy="707886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2</a:t>
            </a:r>
            <a:r>
              <a:rPr lang="cs-CZ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cs-CZ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</a:t>
            </a:r>
            <a:r>
              <a:rPr lang="cs-CZ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1 = _</a:t>
            </a:r>
            <a:endParaRPr lang="cs-CZ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B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469906" y="5980923"/>
            <a:ext cx="2082621" cy="707886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3</a:t>
            </a:r>
            <a:r>
              <a:rPr lang="cs-CZ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cs-CZ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</a:t>
            </a:r>
            <a:r>
              <a:rPr lang="cs-CZ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1 = _</a:t>
            </a:r>
            <a:endParaRPr lang="cs-CZ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B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9" name="Picture 5" descr="C:\Users\Ludmila Eisová\AppData\Local\Microsoft\Windows\Temporary Internet Files\Content.IE5\DU3WXRX5\MP900405036[1]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64"/>
          <a:stretch/>
        </p:blipFill>
        <p:spPr bwMode="auto">
          <a:xfrm>
            <a:off x="4785360" y="1916232"/>
            <a:ext cx="1089906" cy="1197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5" descr="C:\Users\Ludmila Eisová\AppData\Local\Microsoft\Windows\Temporary Internet Files\Content.IE5\DU3WXRX5\MP900405036[1]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64"/>
          <a:stretch/>
        </p:blipFill>
        <p:spPr bwMode="auto">
          <a:xfrm>
            <a:off x="3718560" y="1931472"/>
            <a:ext cx="1089906" cy="1197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Obdélník 20"/>
          <p:cNvSpPr/>
          <p:nvPr/>
        </p:nvSpPr>
        <p:spPr>
          <a:xfrm>
            <a:off x="6494338" y="5859003"/>
            <a:ext cx="2082621" cy="707886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2</a:t>
            </a:r>
            <a:r>
              <a:rPr lang="cs-CZ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cs-CZ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</a:t>
            </a:r>
            <a:r>
              <a:rPr lang="cs-CZ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1 = _</a:t>
            </a:r>
            <a:endParaRPr lang="cs-CZ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B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6997258" y="2231883"/>
            <a:ext cx="2082621" cy="707886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3</a:t>
            </a:r>
            <a:r>
              <a:rPr lang="cs-CZ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cs-CZ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</a:t>
            </a:r>
            <a:r>
              <a:rPr lang="cs-CZ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1 = _</a:t>
            </a:r>
            <a:endParaRPr lang="cs-CZ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B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24" name="Picture 6" descr="C:\Users\Ludmila Eisová\AppData\Local\Microsoft\Windows\Temporary Internet Files\Content.IE5\UZTM5EZ0\MP900431807[1]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111" r="16667"/>
          <a:stretch/>
        </p:blipFill>
        <p:spPr bwMode="auto">
          <a:xfrm>
            <a:off x="4731283" y="3962401"/>
            <a:ext cx="1075157" cy="1152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6" descr="C:\Users\Ludmila Eisová\AppData\Local\Microsoft\Windows\Temporary Internet Files\Content.IE5\UZTM5EZ0\MP900431807[1]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111" r="16667"/>
          <a:stretch/>
        </p:blipFill>
        <p:spPr bwMode="auto">
          <a:xfrm>
            <a:off x="5782843" y="3962401"/>
            <a:ext cx="1075157" cy="1152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8" descr="C:\Users\Ludmila Eisová\AppData\Local\Microsoft\Windows\Temporary Internet Files\Content.IE5\DU3WXRX5\MP900406486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9362" y="5516879"/>
            <a:ext cx="1345694" cy="896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Obdélník 21"/>
          <p:cNvSpPr/>
          <p:nvPr/>
        </p:nvSpPr>
        <p:spPr>
          <a:xfrm>
            <a:off x="6860098" y="4167363"/>
            <a:ext cx="2082621" cy="707886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3 </a:t>
            </a:r>
            <a:r>
              <a:rPr lang="cs-CZ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</a:t>
            </a:r>
            <a:r>
              <a:rPr lang="cs-CZ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cs-CZ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2</a:t>
            </a:r>
            <a:r>
              <a:rPr lang="cs-CZ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= _</a:t>
            </a:r>
            <a:endParaRPr lang="cs-CZ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B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2694946" y="1012683"/>
            <a:ext cx="2082621" cy="707886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3</a:t>
            </a:r>
            <a:r>
              <a:rPr lang="cs-CZ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cs-CZ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</a:t>
            </a:r>
            <a:r>
              <a:rPr lang="cs-CZ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cs-CZ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2</a:t>
            </a:r>
            <a:r>
              <a:rPr lang="cs-CZ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= _</a:t>
            </a:r>
            <a:endParaRPr lang="cs-CZ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B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cxnSp>
        <p:nvCxnSpPr>
          <p:cNvPr id="27" name="Přímá spojnice 26"/>
          <p:cNvCxnSpPr/>
          <p:nvPr/>
        </p:nvCxnSpPr>
        <p:spPr>
          <a:xfrm flipH="1">
            <a:off x="1784555" y="811161"/>
            <a:ext cx="840658" cy="1386349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nice 32"/>
          <p:cNvCxnSpPr/>
          <p:nvPr/>
        </p:nvCxnSpPr>
        <p:spPr>
          <a:xfrm flipH="1">
            <a:off x="1037303" y="771832"/>
            <a:ext cx="840658" cy="1386349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nice 33"/>
          <p:cNvCxnSpPr/>
          <p:nvPr/>
        </p:nvCxnSpPr>
        <p:spPr>
          <a:xfrm flipH="1">
            <a:off x="1204452" y="2753032"/>
            <a:ext cx="840658" cy="1386349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34"/>
          <p:cNvCxnSpPr/>
          <p:nvPr/>
        </p:nvCxnSpPr>
        <p:spPr>
          <a:xfrm flipH="1">
            <a:off x="1946787" y="4468761"/>
            <a:ext cx="914400" cy="147484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nice 35"/>
          <p:cNvCxnSpPr/>
          <p:nvPr/>
        </p:nvCxnSpPr>
        <p:spPr>
          <a:xfrm flipH="1">
            <a:off x="5963265" y="1848464"/>
            <a:ext cx="840658" cy="1386349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36"/>
          <p:cNvCxnSpPr/>
          <p:nvPr/>
        </p:nvCxnSpPr>
        <p:spPr>
          <a:xfrm flipH="1">
            <a:off x="5810865" y="3908323"/>
            <a:ext cx="929148" cy="134210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nice 37"/>
          <p:cNvCxnSpPr/>
          <p:nvPr/>
        </p:nvCxnSpPr>
        <p:spPr>
          <a:xfrm flipH="1">
            <a:off x="5235678" y="5471651"/>
            <a:ext cx="1150374" cy="1106129"/>
          </a:xfrm>
          <a:prstGeom prst="line">
            <a:avLst/>
          </a:prstGeom>
          <a:ln w="57150">
            <a:solidFill>
              <a:schemeClr val="bg2">
                <a:lumMod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38"/>
          <p:cNvCxnSpPr/>
          <p:nvPr/>
        </p:nvCxnSpPr>
        <p:spPr>
          <a:xfrm flipH="1">
            <a:off x="4857135" y="3908323"/>
            <a:ext cx="953730" cy="1347019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9796430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968836" y="103239"/>
            <a:ext cx="320632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u="sng" dirty="0" smtClean="0">
                <a:solidFill>
                  <a:srgbClr val="FF0000"/>
                </a:solidFill>
              </a:rPr>
              <a:t>Napište příklady.</a:t>
            </a:r>
            <a:endParaRPr lang="cs-CZ" sz="3200" u="sng" dirty="0">
              <a:solidFill>
                <a:srgbClr val="FF0000"/>
              </a:solidFill>
            </a:endParaRPr>
          </a:p>
        </p:txBody>
      </p:sp>
      <p:cxnSp>
        <p:nvCxnSpPr>
          <p:cNvPr id="4" name="Přímá spojnice 3"/>
          <p:cNvCxnSpPr/>
          <p:nvPr/>
        </p:nvCxnSpPr>
        <p:spPr>
          <a:xfrm>
            <a:off x="4572000" y="855406"/>
            <a:ext cx="0" cy="5884607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ovnoramenný trojúhelník 8"/>
          <p:cNvSpPr/>
          <p:nvPr/>
        </p:nvSpPr>
        <p:spPr>
          <a:xfrm>
            <a:off x="147483" y="1445342"/>
            <a:ext cx="441272" cy="442452"/>
          </a:xfrm>
          <a:prstGeom prst="triangl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Rovnoramenný trojúhelník 9"/>
          <p:cNvSpPr/>
          <p:nvPr/>
        </p:nvSpPr>
        <p:spPr>
          <a:xfrm>
            <a:off x="668594" y="1435510"/>
            <a:ext cx="441272" cy="442452"/>
          </a:xfrm>
          <a:prstGeom prst="triangl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Rovnoramenný trojúhelník 10"/>
          <p:cNvSpPr/>
          <p:nvPr/>
        </p:nvSpPr>
        <p:spPr>
          <a:xfrm>
            <a:off x="1189703" y="1410929"/>
            <a:ext cx="441272" cy="442452"/>
          </a:xfrm>
          <a:prstGeom prst="triangl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Rovnoramenný trojúhelník 11"/>
          <p:cNvSpPr/>
          <p:nvPr/>
        </p:nvSpPr>
        <p:spPr>
          <a:xfrm>
            <a:off x="722671" y="2846439"/>
            <a:ext cx="441272" cy="442452"/>
          </a:xfrm>
          <a:prstGeom prst="triangl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Rovnoramenný trojúhelník 12"/>
          <p:cNvSpPr/>
          <p:nvPr/>
        </p:nvSpPr>
        <p:spPr>
          <a:xfrm>
            <a:off x="152399" y="2851355"/>
            <a:ext cx="441272" cy="442452"/>
          </a:xfrm>
          <a:prstGeom prst="triangl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/>
          <p:cNvSpPr/>
          <p:nvPr/>
        </p:nvSpPr>
        <p:spPr>
          <a:xfrm>
            <a:off x="648929" y="5751872"/>
            <a:ext cx="442451" cy="471947"/>
          </a:xfrm>
          <a:prstGeom prst="ellipse">
            <a:avLst/>
          </a:prstGeom>
          <a:solidFill>
            <a:srgbClr val="16F62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/>
          <p:cNvSpPr/>
          <p:nvPr/>
        </p:nvSpPr>
        <p:spPr>
          <a:xfrm>
            <a:off x="137652" y="5771536"/>
            <a:ext cx="442451" cy="471947"/>
          </a:xfrm>
          <a:prstGeom prst="ellipse">
            <a:avLst/>
          </a:prstGeom>
          <a:solidFill>
            <a:srgbClr val="16F62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/>
          <p:cNvSpPr/>
          <p:nvPr/>
        </p:nvSpPr>
        <p:spPr>
          <a:xfrm>
            <a:off x="1160206" y="4286865"/>
            <a:ext cx="442451" cy="471947"/>
          </a:xfrm>
          <a:prstGeom prst="ellipse">
            <a:avLst/>
          </a:prstGeom>
          <a:solidFill>
            <a:srgbClr val="16F62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vál 16"/>
          <p:cNvSpPr/>
          <p:nvPr/>
        </p:nvSpPr>
        <p:spPr>
          <a:xfrm>
            <a:off x="648929" y="4291780"/>
            <a:ext cx="442451" cy="471947"/>
          </a:xfrm>
          <a:prstGeom prst="ellipse">
            <a:avLst/>
          </a:prstGeom>
          <a:solidFill>
            <a:srgbClr val="16F62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vál 17"/>
          <p:cNvSpPr/>
          <p:nvPr/>
        </p:nvSpPr>
        <p:spPr>
          <a:xfrm>
            <a:off x="122903" y="4281949"/>
            <a:ext cx="442451" cy="471947"/>
          </a:xfrm>
          <a:prstGeom prst="ellipse">
            <a:avLst/>
          </a:prstGeom>
          <a:solidFill>
            <a:srgbClr val="16F62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6076336" y="2787444"/>
            <a:ext cx="486696" cy="486697"/>
          </a:xfrm>
          <a:prstGeom prst="rect">
            <a:avLst/>
          </a:prstGeom>
          <a:solidFill>
            <a:srgbClr val="D4127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5432323" y="2807108"/>
            <a:ext cx="486696" cy="486697"/>
          </a:xfrm>
          <a:prstGeom prst="rect">
            <a:avLst/>
          </a:prstGeom>
          <a:solidFill>
            <a:srgbClr val="D4127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4744065" y="2812025"/>
            <a:ext cx="486696" cy="486697"/>
          </a:xfrm>
          <a:prstGeom prst="rect">
            <a:avLst/>
          </a:prstGeom>
          <a:solidFill>
            <a:srgbClr val="D4127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6046839" y="1474837"/>
            <a:ext cx="486696" cy="486697"/>
          </a:xfrm>
          <a:prstGeom prst="rect">
            <a:avLst/>
          </a:prstGeom>
          <a:solidFill>
            <a:srgbClr val="D4127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5417574" y="1465005"/>
            <a:ext cx="486696" cy="486697"/>
          </a:xfrm>
          <a:prstGeom prst="rect">
            <a:avLst/>
          </a:prstGeom>
          <a:solidFill>
            <a:srgbClr val="D4127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4744065" y="1425676"/>
            <a:ext cx="486696" cy="486697"/>
          </a:xfrm>
          <a:prstGeom prst="rect">
            <a:avLst/>
          </a:prstGeom>
          <a:solidFill>
            <a:srgbClr val="D4127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 rot="16200000">
            <a:off x="5565059" y="5727290"/>
            <a:ext cx="663678" cy="35396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/>
          <p:cNvSpPr/>
          <p:nvPr/>
        </p:nvSpPr>
        <p:spPr>
          <a:xfrm rot="16200000">
            <a:off x="5068530" y="5732205"/>
            <a:ext cx="663678" cy="35396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27"/>
          <p:cNvSpPr/>
          <p:nvPr/>
        </p:nvSpPr>
        <p:spPr>
          <a:xfrm rot="16200000">
            <a:off x="4557253" y="5722374"/>
            <a:ext cx="663678" cy="35396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5506065" y="4355690"/>
            <a:ext cx="663678" cy="35396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4714569" y="4345858"/>
            <a:ext cx="663678" cy="35396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2" name="Přímá spojnice 31"/>
          <p:cNvCxnSpPr/>
          <p:nvPr/>
        </p:nvCxnSpPr>
        <p:spPr>
          <a:xfrm flipH="1">
            <a:off x="6061588" y="1430594"/>
            <a:ext cx="516193" cy="58993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34"/>
          <p:cNvCxnSpPr/>
          <p:nvPr/>
        </p:nvCxnSpPr>
        <p:spPr>
          <a:xfrm flipH="1">
            <a:off x="5196348" y="5683046"/>
            <a:ext cx="412955" cy="44245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nice 35"/>
          <p:cNvCxnSpPr/>
          <p:nvPr/>
        </p:nvCxnSpPr>
        <p:spPr>
          <a:xfrm flipH="1">
            <a:off x="6135329" y="2698955"/>
            <a:ext cx="442454" cy="61943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36"/>
          <p:cNvCxnSpPr/>
          <p:nvPr/>
        </p:nvCxnSpPr>
        <p:spPr>
          <a:xfrm flipH="1">
            <a:off x="752169" y="2883310"/>
            <a:ext cx="412955" cy="44245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nice 37"/>
          <p:cNvCxnSpPr/>
          <p:nvPr/>
        </p:nvCxnSpPr>
        <p:spPr>
          <a:xfrm flipH="1">
            <a:off x="698091" y="1494504"/>
            <a:ext cx="412955" cy="44245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38"/>
          <p:cNvCxnSpPr/>
          <p:nvPr/>
        </p:nvCxnSpPr>
        <p:spPr>
          <a:xfrm flipH="1">
            <a:off x="5614219" y="4286865"/>
            <a:ext cx="412955" cy="44245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nice 39"/>
          <p:cNvCxnSpPr/>
          <p:nvPr/>
        </p:nvCxnSpPr>
        <p:spPr>
          <a:xfrm flipH="1">
            <a:off x="678427" y="5781368"/>
            <a:ext cx="412955" cy="44245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nice 40"/>
          <p:cNvCxnSpPr/>
          <p:nvPr/>
        </p:nvCxnSpPr>
        <p:spPr>
          <a:xfrm flipH="1">
            <a:off x="5697793" y="5712542"/>
            <a:ext cx="412955" cy="44245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nice 41"/>
          <p:cNvCxnSpPr/>
          <p:nvPr/>
        </p:nvCxnSpPr>
        <p:spPr>
          <a:xfrm flipH="1">
            <a:off x="1145458" y="4286866"/>
            <a:ext cx="412955" cy="44245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nice 42"/>
          <p:cNvCxnSpPr/>
          <p:nvPr/>
        </p:nvCxnSpPr>
        <p:spPr>
          <a:xfrm flipH="1">
            <a:off x="5427406" y="2743200"/>
            <a:ext cx="486700" cy="6858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nice 43"/>
          <p:cNvCxnSpPr/>
          <p:nvPr/>
        </p:nvCxnSpPr>
        <p:spPr>
          <a:xfrm flipH="1">
            <a:off x="1199535" y="1479755"/>
            <a:ext cx="412955" cy="44245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Přímá spojnice 60"/>
          <p:cNvCxnSpPr/>
          <p:nvPr/>
        </p:nvCxnSpPr>
        <p:spPr>
          <a:xfrm>
            <a:off x="6710516" y="1976284"/>
            <a:ext cx="2168013" cy="14748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Přímá spojnice 65"/>
          <p:cNvCxnSpPr/>
          <p:nvPr/>
        </p:nvCxnSpPr>
        <p:spPr>
          <a:xfrm>
            <a:off x="6744929" y="3414252"/>
            <a:ext cx="2168013" cy="14748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Přímá spojnice 66"/>
          <p:cNvCxnSpPr/>
          <p:nvPr/>
        </p:nvCxnSpPr>
        <p:spPr>
          <a:xfrm>
            <a:off x="6705600" y="4773562"/>
            <a:ext cx="2168013" cy="14748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Přímá spojnice 67"/>
          <p:cNvCxnSpPr/>
          <p:nvPr/>
        </p:nvCxnSpPr>
        <p:spPr>
          <a:xfrm>
            <a:off x="6725264" y="6268065"/>
            <a:ext cx="2168013" cy="14748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Přímá spojnice 68"/>
          <p:cNvCxnSpPr/>
          <p:nvPr/>
        </p:nvCxnSpPr>
        <p:spPr>
          <a:xfrm>
            <a:off x="1863213" y="6258233"/>
            <a:ext cx="2168013" cy="14748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Přímá spojnice 69"/>
          <p:cNvCxnSpPr/>
          <p:nvPr/>
        </p:nvCxnSpPr>
        <p:spPr>
          <a:xfrm>
            <a:off x="1941871" y="4817807"/>
            <a:ext cx="2168013" cy="14748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Přímá spojnice 70"/>
          <p:cNvCxnSpPr/>
          <p:nvPr/>
        </p:nvCxnSpPr>
        <p:spPr>
          <a:xfrm>
            <a:off x="1873045" y="3414252"/>
            <a:ext cx="2168013" cy="14748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Přímá spojnice 71"/>
          <p:cNvCxnSpPr/>
          <p:nvPr/>
        </p:nvCxnSpPr>
        <p:spPr>
          <a:xfrm>
            <a:off x="1966452" y="1951703"/>
            <a:ext cx="2168013" cy="14748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8675014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323528" y="620688"/>
            <a:ext cx="8363272" cy="550547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spcAft>
                <a:spcPts val="600"/>
              </a:spcAft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Anotace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3. list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–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Počítání příkladů nahlas dle obrázků - výklad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4. list – Počítání příkladů dle obrázků - procvičování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5. list – Zápis příkladů </a:t>
            </a:r>
            <a:r>
              <a:rPr lang="cs-CZ" sz="2400" smtClean="0">
                <a:latin typeface="Arial" pitchFamily="34" charset="0"/>
                <a:cs typeface="Arial" pitchFamily="34" charset="0"/>
              </a:rPr>
              <a:t>dle názoru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Prezentace obsahuje animaci.</a:t>
            </a:r>
          </a:p>
          <a:p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60300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460134" y="796102"/>
            <a:ext cx="212750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/>
              <a:t>Použité zdroje:</a:t>
            </a:r>
          </a:p>
        </p:txBody>
      </p:sp>
      <p:sp>
        <p:nvSpPr>
          <p:cNvPr id="3" name="Obdélník 2"/>
          <p:cNvSpPr/>
          <p:nvPr/>
        </p:nvSpPr>
        <p:spPr>
          <a:xfrm>
            <a:off x="1544184" y="1386037"/>
            <a:ext cx="502413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/>
              <a:t>Otevřená galerie </a:t>
            </a:r>
            <a:r>
              <a:rPr lang="cs-CZ" sz="2400" b="1" smtClean="0"/>
              <a:t>Microsoft Office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315980927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ho">
  <a:themeElements>
    <a:clrScheme name="SOHO">
      <a:dk1>
        <a:srgbClr val="2E2224"/>
      </a:dk1>
      <a:lt1>
        <a:sysClr val="window" lastClr="FFFFFF"/>
      </a:lt1>
      <a:dk2>
        <a:srgbClr val="48231E"/>
      </a:dk2>
      <a:lt2>
        <a:srgbClr val="CBD8DD"/>
      </a:lt2>
      <a:accent1>
        <a:srgbClr val="61625E"/>
      </a:accent1>
      <a:accent2>
        <a:srgbClr val="964D2C"/>
      </a:accent2>
      <a:accent3>
        <a:srgbClr val="66553E"/>
      </a:accent3>
      <a:accent4>
        <a:srgbClr val="848058"/>
      </a:accent4>
      <a:accent5>
        <a:srgbClr val="AFA14B"/>
      </a:accent5>
      <a:accent6>
        <a:srgbClr val="AD7D4D"/>
      </a:accent6>
      <a:hlink>
        <a:srgbClr val="FFDE66"/>
      </a:hlink>
      <a:folHlink>
        <a:srgbClr val="C0AEBC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OHO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7000"/>
                <a:satMod val="150000"/>
              </a:schemeClr>
            </a:gs>
            <a:gs pos="30000">
              <a:schemeClr val="phClr">
                <a:shade val="94000"/>
                <a:satMod val="130000"/>
              </a:schemeClr>
            </a:gs>
            <a:gs pos="45000">
              <a:schemeClr val="phClr">
                <a:shade val="100000"/>
                <a:satMod val="120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4000"/>
                <a:satMod val="130000"/>
              </a:schemeClr>
            </a:gs>
            <a:gs pos="100000">
              <a:schemeClr val="phClr">
                <a:shade val="67000"/>
                <a:satMod val="15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2700000" algn="br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2700000" algn="br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2700000" algn="br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700000"/>
            </a:lightRig>
          </a:scene3d>
          <a:sp3d contourW="19050">
            <a:bevelT w="31750" h="38100"/>
            <a:contourClr>
              <a:schemeClr val="phClr">
                <a:shade val="15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4000"/>
                <a:satMod val="210000"/>
              </a:schemeClr>
            </a:gs>
            <a:gs pos="40000">
              <a:schemeClr val="phClr">
                <a:tint val="72000"/>
                <a:shade val="99000"/>
                <a:satMod val="200000"/>
              </a:schemeClr>
            </a:gs>
            <a:gs pos="100000">
              <a:schemeClr val="phClr">
                <a:tint val="100000"/>
                <a:shade val="30000"/>
                <a:alpha val="100000"/>
                <a:satMod val="175000"/>
                <a:lumMod val="100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86000"/>
                <a:alpha val="90000"/>
              </a:schemeClr>
              <a:schemeClr val="phClr">
                <a:shade val="49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Malé pracoviště, domácnost (SoHo)</Template>
  <TotalTime>211</TotalTime>
  <Words>153</Words>
  <Application>Microsoft Office PowerPoint</Application>
  <PresentationFormat>Předvádění na obrazovce (4:3)</PresentationFormat>
  <Paragraphs>38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Soho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Ludmila Eisová</dc:creator>
  <cp:lastModifiedBy>Martin a Lída</cp:lastModifiedBy>
  <cp:revision>16</cp:revision>
  <dcterms:created xsi:type="dcterms:W3CDTF">2012-10-30T20:34:33Z</dcterms:created>
  <dcterms:modified xsi:type="dcterms:W3CDTF">2013-01-04T16:58:51Z</dcterms:modified>
</cp:coreProperties>
</file>