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1" r:id="rId3"/>
    <p:sldId id="258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16EE2B"/>
    <a:srgbClr val="F9FB9B"/>
    <a:srgbClr val="F67ED4"/>
    <a:srgbClr val="EFED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DFCB3-DDFC-49D2-B66B-CB1810FAEB88}" type="datetimeFigureOut">
              <a:rPr lang="cs-CZ" smtClean="0"/>
              <a:t>4.1.2013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11707-3BA1-4D26-BF30-9AF95BB2167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6" Type="http://schemas.openxmlformats.org/officeDocument/2006/relationships/image" Target="../media/image1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jpeg"/><Relationship Id="rId5" Type="http://schemas.openxmlformats.org/officeDocument/2006/relationships/image" Target="../media/image5.wmf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274320" y="142680"/>
            <a:ext cx="8595360" cy="380988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školy: ZŠ Karla Klíče, Hostinné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 Mgr. Ludmila </a:t>
            </a:r>
            <a:r>
              <a:rPr lang="cs-CZ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Eisová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Název: VY_32_INOVACE_11_B_20_sčítání a odčítání v oboru do 6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 první počítání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CZ.1.07/1.4.00/21.2131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54" y="49389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571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04698547"/>
              </p:ext>
            </p:extLst>
          </p:nvPr>
        </p:nvGraphicFramePr>
        <p:xfrm>
          <a:off x="1187624" y="1423539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Ludmila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Eisová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7. prosince  2012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14. prosince  2012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ve</a:t>
                      </a:r>
                      <a:r>
                        <a:rPr lang="cs-CZ" baseline="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 třídě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I.</a:t>
                      </a:r>
                      <a:r>
                        <a:rPr lang="cs-CZ" baseline="0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Matematika</a:t>
                      </a:r>
                      <a:r>
                        <a:rPr lang="cs-CZ" baseline="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 a její aplikace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Matematika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První</a:t>
                      </a:r>
                      <a:r>
                        <a:rPr lang="cs-CZ" baseline="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 počítání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Sčítání a odčítání v oboru</a:t>
                      </a:r>
                      <a:r>
                        <a:rPr lang="cs-CZ" baseline="0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 do 6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2">
                              <a:lumMod val="25000"/>
                            </a:schemeClr>
                          </a:solidFill>
                        </a:rPr>
                        <a:t>Sčítání, odčítání, plus, minus, rovná se</a:t>
                      </a:r>
                      <a:endParaRPr lang="cs-CZ" dirty="0">
                        <a:solidFill>
                          <a:schemeClr val="tx2">
                            <a:lumMod val="2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20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Ludmila Eisová\AppData\Local\Microsoft\Windows\Temporary Internet Files\Content.IE5\9367ZOQJ\MC900396532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1" t="39863" r="60534"/>
          <a:stretch/>
        </p:blipFill>
        <p:spPr bwMode="auto">
          <a:xfrm>
            <a:off x="0" y="3259394"/>
            <a:ext cx="530942" cy="109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udmila Eisová\AppData\Local\Microsoft\Windows\Temporary Internet Files\Content.IE5\4VJN298M\MC90036180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36" b="13768"/>
          <a:stretch/>
        </p:blipFill>
        <p:spPr bwMode="auto">
          <a:xfrm>
            <a:off x="0" y="5722342"/>
            <a:ext cx="678427" cy="94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udmila Eisová\AppData\Local\Microsoft\Windows\Temporary Internet Files\Content.IE5\DU3WXRX5\MC900441360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174" y="5973096"/>
            <a:ext cx="663677" cy="66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udmila Eisová\AppData\Local\Microsoft\Windows\Temporary Internet Files\Content.IE5\9367ZOQJ\MC90040986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36" y="2454552"/>
            <a:ext cx="554651" cy="79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udmila Eisová\AppData\Local\Microsoft\Windows\Temporary Internet Files\Content.IE5\U85VJK7C\MC90043984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498" y="0"/>
            <a:ext cx="1320237" cy="10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Ludmila Eisová\AppData\Local\Microsoft\Windows\Temporary Internet Files\Content.IE5\A0JQTU53\MC900444769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51075" r="65665" b="19624"/>
          <a:stretch/>
        </p:blipFill>
        <p:spPr bwMode="auto">
          <a:xfrm>
            <a:off x="0" y="1356851"/>
            <a:ext cx="644057" cy="82590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Ludmila Eisová\AppData\Local\Microsoft\Windows\Temporary Internet Files\Content.IE5\QKKEMLWV\MC9003831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622" y="4719483"/>
            <a:ext cx="789278" cy="85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Ludmila Eisová\AppData\Local\Microsoft\Windows\Temporary Internet Files\Content.IE5\DKFTMRFD\MC900444768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83" t="49596" r="35031" b="21910"/>
          <a:stretch/>
        </p:blipFill>
        <p:spPr bwMode="auto">
          <a:xfrm>
            <a:off x="0" y="4719484"/>
            <a:ext cx="653660" cy="79641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Ludmila Eisová\AppData\Local\Microsoft\Windows\Temporary Internet Files\Content.IE5\DKFTMRFD\MC900444768[1]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40" t="14691" r="34682" b="54977"/>
          <a:stretch/>
        </p:blipFill>
        <p:spPr bwMode="auto">
          <a:xfrm>
            <a:off x="2516850" y="3775587"/>
            <a:ext cx="580310" cy="66367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Ludmila Eisová\AppData\Local\Microsoft\Windows\Temporary Internet Files\Content.IE5\DKFTMRFD\MC900444768[1]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20" t="16532" r="2309" b="52823"/>
          <a:stretch/>
        </p:blipFill>
        <p:spPr bwMode="auto">
          <a:xfrm>
            <a:off x="3249561" y="2595716"/>
            <a:ext cx="614516" cy="73741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>
            <a:off x="4557251" y="899652"/>
            <a:ext cx="0" cy="560438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263445" y="201564"/>
            <a:ext cx="604653" cy="707886"/>
          </a:xfrm>
          <a:prstGeom prst="rect">
            <a:avLst/>
          </a:prstGeom>
          <a:solidFill>
            <a:schemeClr val="accent6"/>
          </a:solidFill>
          <a:ln w="381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+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239493" y="147486"/>
            <a:ext cx="441146" cy="769441"/>
          </a:xfrm>
          <a:prstGeom prst="rect">
            <a:avLst/>
          </a:prstGeom>
          <a:solidFill>
            <a:schemeClr val="accent6"/>
          </a:solidFill>
          <a:ln w="381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4400" dirty="0" smtClean="0"/>
              <a:t>-</a:t>
            </a:r>
            <a:endParaRPr lang="cs-CZ" sz="4400" dirty="0"/>
          </a:p>
        </p:txBody>
      </p:sp>
      <p:sp>
        <p:nvSpPr>
          <p:cNvPr id="15" name="Oválný popisek 14"/>
          <p:cNvSpPr/>
          <p:nvPr/>
        </p:nvSpPr>
        <p:spPr>
          <a:xfrm>
            <a:off x="3982065" y="147484"/>
            <a:ext cx="3126658" cy="612648"/>
          </a:xfrm>
          <a:prstGeom prst="wedgeEllipseCallout">
            <a:avLst>
              <a:gd name="adj1" fmla="val -83665"/>
              <a:gd name="adj2" fmla="val 625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4085302" y="176980"/>
            <a:ext cx="31574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chemeClr val="tx2">
                    <a:lumMod val="50000"/>
                  </a:schemeClr>
                </a:solidFill>
              </a:rPr>
              <a:t>Počítejte nahlas.</a:t>
            </a:r>
            <a:endParaRPr lang="cs-CZ" sz="2800" u="sng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7" name="Picture 3" descr="C:\Users\Ludmila Eisová\AppData\Local\Microsoft\Windows\Temporary Internet Files\Content.IE5\9367ZOQJ\MC900396532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95" r="26591" b="4183"/>
          <a:stretch/>
        </p:blipFill>
        <p:spPr bwMode="auto">
          <a:xfrm>
            <a:off x="3910087" y="735075"/>
            <a:ext cx="442451" cy="174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Ludmila Eisová\AppData\Local\Microsoft\Windows\Temporary Internet Files\Content.IE5\9367ZOQJ\MC900413530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184" y="2153265"/>
            <a:ext cx="700383" cy="105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udmila Eisová\AppData\Local\Microsoft\Windows\Temporary Internet Files\Content.IE5\9367ZOQJ\MC9003986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742" y="3247000"/>
            <a:ext cx="856703" cy="114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udmila Eisová\AppData\Local\Microsoft\Windows\Temporary Internet Files\Content.IE5\A0JQTU53\MC900439764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640" y="4424518"/>
            <a:ext cx="1157748" cy="115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udmila Eisová\AppData\Local\Microsoft\Windows\Temporary Internet Files\Content.IE5\9367ZOQJ\MC900436272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762" y="5678243"/>
            <a:ext cx="1047022" cy="104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Ludmila Eisová\AppData\Local\Microsoft\Windows\Temporary Internet Files\Content.IE5\MRI1GFC1\MC900336124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743" y="1097647"/>
            <a:ext cx="781664" cy="97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1" descr="C:\Users\Ludmila Eisová\AppData\Local\Microsoft\Windows\Temporary Internet Files\Content.IE5\A0JQTU53\MC900444769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51075" r="65665" b="19624"/>
          <a:stretch/>
        </p:blipFill>
        <p:spPr bwMode="auto">
          <a:xfrm>
            <a:off x="658718" y="1347020"/>
            <a:ext cx="644057" cy="82590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1" descr="C:\Users\Ludmila Eisová\AppData\Local\Microsoft\Windows\Temporary Internet Files\Content.IE5\A0JQTU53\MC900444769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51075" r="65665" b="19624"/>
          <a:stretch/>
        </p:blipFill>
        <p:spPr bwMode="auto">
          <a:xfrm>
            <a:off x="1312563" y="1366685"/>
            <a:ext cx="644057" cy="82590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1" descr="C:\Users\Ludmila Eisová\AppData\Local\Microsoft\Windows\Temporary Internet Files\Content.IE5\A0JQTU53\MC900444769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51075" r="65665" b="19624"/>
          <a:stretch/>
        </p:blipFill>
        <p:spPr bwMode="auto">
          <a:xfrm>
            <a:off x="1966409" y="1401097"/>
            <a:ext cx="644057" cy="82590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1" descr="C:\Users\Ludmila Eisová\AppData\Local\Microsoft\Windows\Temporary Internet Files\Content.IE5\A0JQTU53\MC900444769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51075" r="65665" b="19624"/>
          <a:stretch/>
        </p:blipFill>
        <p:spPr bwMode="auto">
          <a:xfrm>
            <a:off x="2649750" y="1361767"/>
            <a:ext cx="644057" cy="82590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C:\Users\Ludmila Eisová\AppData\Local\Microsoft\Windows\Temporary Internet Files\Content.IE5\9367ZOQJ\MC90040986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32" y="2459469"/>
            <a:ext cx="554651" cy="79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C:\Users\Ludmila Eisová\AppData\Local\Microsoft\Windows\Temporary Internet Files\Content.IE5\9367ZOQJ\MC90040986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935" y="2420139"/>
            <a:ext cx="554651" cy="79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6" descr="C:\Users\Ludmila Eisová\AppData\Local\Microsoft\Windows\Temporary Internet Files\Content.IE5\DKFTMRFD\MC900444768[1]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20" t="16532" r="2309" b="52823"/>
          <a:stretch/>
        </p:blipFill>
        <p:spPr bwMode="auto">
          <a:xfrm>
            <a:off x="2590799" y="2615379"/>
            <a:ext cx="614516" cy="73741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6" descr="C:\Users\Ludmila Eisová\AppData\Local\Microsoft\Windows\Temporary Internet Files\Content.IE5\DKFTMRFD\MC900444768[1]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20" t="16532" r="2309" b="52823"/>
          <a:stretch/>
        </p:blipFill>
        <p:spPr bwMode="auto">
          <a:xfrm>
            <a:off x="3878825" y="2576051"/>
            <a:ext cx="614516" cy="73741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" descr="C:\Users\Ludmila Eisová\AppData\Local\Microsoft\Windows\Temporary Internet Files\Content.IE5\9367ZOQJ\MC900396532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1" t="39863" r="60534"/>
          <a:stretch/>
        </p:blipFill>
        <p:spPr bwMode="auto">
          <a:xfrm>
            <a:off x="609600" y="3352801"/>
            <a:ext cx="530942" cy="109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15" descr="C:\Users\Ludmila Eisová\AppData\Local\Microsoft\Windows\Temporary Internet Files\Content.IE5\DKFTMRFD\MC900444768[1]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40" t="14691" r="34682" b="54977"/>
          <a:stretch/>
        </p:blipFill>
        <p:spPr bwMode="auto">
          <a:xfrm>
            <a:off x="1872837" y="3780503"/>
            <a:ext cx="580310" cy="66367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5" descr="C:\Users\Ludmila Eisová\AppData\Local\Microsoft\Windows\Temporary Internet Files\Content.IE5\DKFTMRFD\MC900444768[1]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40" t="14691" r="34682" b="54977"/>
          <a:stretch/>
        </p:blipFill>
        <p:spPr bwMode="auto">
          <a:xfrm>
            <a:off x="3160863" y="3800168"/>
            <a:ext cx="580310" cy="66367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5" descr="C:\Users\Ludmila Eisová\AppData\Local\Microsoft\Windows\Temporary Internet Files\Content.IE5\DKFTMRFD\MC900444768[1]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40" t="14691" r="34682" b="54977"/>
          <a:stretch/>
        </p:blipFill>
        <p:spPr bwMode="auto">
          <a:xfrm>
            <a:off x="3888450" y="3760839"/>
            <a:ext cx="580310" cy="66367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3" descr="C:\Users\Ludmila Eisová\AppData\Local\Microsoft\Windows\Temporary Internet Files\Content.IE5\QKKEMLWV\MC9003831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680" y="4665407"/>
            <a:ext cx="789278" cy="85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3" descr="C:\Users\Ludmila Eisová\AppData\Local\Microsoft\Windows\Temporary Internet Files\Content.IE5\QKKEMLWV\MC9003831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526" y="4685071"/>
            <a:ext cx="789278" cy="85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3" descr="C:\Users\Ludmila Eisová\AppData\Local\Microsoft\Windows\Temporary Internet Files\Content.IE5\QKKEMLWV\MC9003831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803" y="4734233"/>
            <a:ext cx="789278" cy="85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3" descr="C:\Users\Ludmila Eisová\AppData\Local\Microsoft\Windows\Temporary Internet Files\Content.IE5\QKKEMLWV\MC9003831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655" y="4753897"/>
            <a:ext cx="789278" cy="85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C:\Users\Ludmila Eisová\AppData\Local\Microsoft\Windows\Temporary Internet Files\Content.IE5\4VJN298M\MC90036180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36" b="13768"/>
          <a:stretch/>
        </p:blipFill>
        <p:spPr bwMode="auto">
          <a:xfrm>
            <a:off x="624348" y="5771503"/>
            <a:ext cx="678427" cy="94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C:\Users\Ludmila Eisová\AppData\Local\Microsoft\Windows\Temporary Internet Files\Content.IE5\4VJN298M\MC90036180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36" b="13768"/>
          <a:stretch/>
        </p:blipFill>
        <p:spPr bwMode="auto">
          <a:xfrm>
            <a:off x="1263445" y="5761672"/>
            <a:ext cx="678427" cy="94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C:\Users\Ludmila Eisová\AppData\Local\Microsoft\Windows\Temporary Internet Files\Content.IE5\4VJN298M\MC900361802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36" b="13768"/>
          <a:stretch/>
        </p:blipFill>
        <p:spPr bwMode="auto">
          <a:xfrm>
            <a:off x="1843549" y="5737090"/>
            <a:ext cx="678427" cy="94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3" descr="C:\Users\Ludmila Eisová\AppData\Local\Microsoft\Windows\Temporary Internet Files\Content.IE5\DU3WXRX5\MC900441360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516" y="5963264"/>
            <a:ext cx="663677" cy="66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ovéPole 48"/>
          <p:cNvSpPr txBox="1"/>
          <p:nvPr/>
        </p:nvSpPr>
        <p:spPr>
          <a:xfrm>
            <a:off x="1902541" y="2595716"/>
            <a:ext cx="646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</a:t>
            </a:r>
            <a:endParaRPr lang="cs-CZ" sz="44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3279057" y="1420761"/>
            <a:ext cx="646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</a:t>
            </a:r>
            <a:endParaRPr lang="cs-CZ" sz="44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1174954" y="3696929"/>
            <a:ext cx="646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</a:t>
            </a:r>
            <a:endParaRPr lang="cs-CZ" sz="44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34179" y="4748980"/>
            <a:ext cx="646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</a:t>
            </a:r>
            <a:endParaRPr lang="cs-CZ" sz="4400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2423650" y="5889522"/>
            <a:ext cx="6463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</a:t>
            </a:r>
            <a:endParaRPr lang="cs-CZ" sz="4400" dirty="0"/>
          </a:p>
        </p:txBody>
      </p:sp>
      <p:pic>
        <p:nvPicPr>
          <p:cNvPr id="54" name="Picture 11" descr="C:\Users\Ludmila Eisová\AppData\Local\Microsoft\Windows\Temporary Internet Files\Content.IE5\MRI1GFC1\MC900336124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337" y="1176305"/>
            <a:ext cx="781664" cy="97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11" descr="C:\Users\Ludmila Eisová\AppData\Local\Microsoft\Windows\Temporary Internet Files\Content.IE5\MRI1GFC1\MC900336124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66" y="1210718"/>
            <a:ext cx="781664" cy="97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11" descr="C:\Users\Ludmila Eisová\AppData\Local\Microsoft\Windows\Temporary Internet Files\Content.IE5\MRI1GFC1\MC900336124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749" y="1156641"/>
            <a:ext cx="781664" cy="97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11" descr="C:\Users\Ludmila Eisová\AppData\Local\Microsoft\Windows\Temporary Internet Files\Content.IE5\MRI1GFC1\MC900336124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9331" y="1132060"/>
            <a:ext cx="781664" cy="97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11" descr="C:\Users\Ludmila Eisová\AppData\Local\Microsoft\Windows\Temporary Internet Files\Content.IE5\MRI1GFC1\MC900336124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336" y="1107479"/>
            <a:ext cx="781664" cy="97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" descr="C:\Users\Ludmila Eisová\AppData\Local\Microsoft\Windows\Temporary Internet Files\Content.IE5\9367ZOQJ\MC900413530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029" y="2187678"/>
            <a:ext cx="700383" cy="105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5" descr="C:\Users\Ludmila Eisová\AppData\Local\Microsoft\Windows\Temporary Internet Files\Content.IE5\9367ZOQJ\MC900413530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856" y="2177846"/>
            <a:ext cx="700383" cy="105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5" descr="C:\Users\Ludmila Eisová\AppData\Local\Microsoft\Windows\Temporary Internet Files\Content.IE5\9367ZOQJ\MC900413530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675" y="2315498"/>
            <a:ext cx="700383" cy="105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" descr="C:\Users\Ludmila Eisová\AppData\Local\Microsoft\Windows\Temporary Internet Files\Content.IE5\9367ZOQJ\MC900413530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255" y="2246672"/>
            <a:ext cx="700383" cy="105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5" descr="C:\Users\Ludmila Eisová\AppData\Local\Microsoft\Windows\Temporary Internet Files\Content.IE5\9367ZOQJ\MC900413530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3617" y="2207342"/>
            <a:ext cx="700383" cy="105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6" descr="C:\Users\Ludmila Eisová\AppData\Local\Microsoft\Windows\Temporary Internet Files\Content.IE5\9367ZOQJ\MC9003986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7575" y="3237168"/>
            <a:ext cx="856703" cy="114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6" descr="C:\Users\Ludmila Eisová\AppData\Local\Microsoft\Windows\Temporary Internet Files\Content.IE5\9367ZOQJ\MC9003986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657" y="3271580"/>
            <a:ext cx="856703" cy="114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" descr="C:\Users\Ludmila Eisová\AppData\Local\Microsoft\Windows\Temporary Internet Files\Content.IE5\9367ZOQJ\MC9003986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994" y="3232252"/>
            <a:ext cx="856703" cy="114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" descr="C:\Users\Ludmila Eisová\AppData\Local\Microsoft\Windows\Temporary Internet Files\Content.IE5\9367ZOQJ\MC9003986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825" y="3325657"/>
            <a:ext cx="856703" cy="114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6" descr="C:\Users\Ludmila Eisová\AppData\Local\Microsoft\Windows\Temporary Internet Files\Content.IE5\9367ZOQJ\MC900398621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284" y="3227334"/>
            <a:ext cx="856703" cy="114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8" descr="C:\Users\Ludmila Eisová\AppData\Local\Microsoft\Windows\Temporary Internet Files\Content.IE5\A0JQTU53\MC900439764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8976" y="4414686"/>
            <a:ext cx="1157748" cy="115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8" descr="C:\Users\Ludmila Eisová\AppData\Local\Microsoft\Windows\Temporary Internet Files\Content.IE5\A0JQTU53\MC900439764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568" y="4522840"/>
            <a:ext cx="1157748" cy="115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8" descr="C:\Users\Ludmila Eisová\AppData\Local\Microsoft\Windows\Temporary Internet Files\Content.IE5\A0JQTU53\MC900439764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1" y="4513009"/>
            <a:ext cx="1157748" cy="115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8" descr="C:\Users\Ludmila Eisová\AppData\Local\Microsoft\Windows\Temporary Internet Files\Content.IE5\A0JQTU53\MC900439764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240" y="4503176"/>
            <a:ext cx="1157748" cy="115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8" descr="C:\Users\Ludmila Eisová\AppData\Local\Microsoft\Windows\Temporary Internet Files\Content.IE5\A0JQTU53\MC900439764[1]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569" y="4478595"/>
            <a:ext cx="1157748" cy="115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9" descr="C:\Users\Ludmila Eisová\AppData\Local\Microsoft\Windows\Temporary Internet Files\Content.IE5\9367ZOQJ\MC900436272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349" y="5697907"/>
            <a:ext cx="1047022" cy="104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9" descr="C:\Users\Ludmila Eisová\AppData\Local\Microsoft\Windows\Temporary Internet Files\Content.IE5\9367ZOQJ\MC900436272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434" y="5810978"/>
            <a:ext cx="1047022" cy="104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9" descr="C:\Users\Ludmila Eisová\AppData\Local\Microsoft\Windows\Temporary Internet Files\Content.IE5\9367ZOQJ\MC900436272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272" y="5810978"/>
            <a:ext cx="1047022" cy="104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9" descr="C:\Users\Ludmila Eisová\AppData\Local\Microsoft\Windows\Temporary Internet Files\Content.IE5\9367ZOQJ\MC900436272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3858" y="5810978"/>
            <a:ext cx="1047022" cy="104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9" descr="C:\Users\Ludmila Eisová\AppData\Local\Microsoft\Windows\Temporary Internet Files\Content.IE5\9367ZOQJ\MC900436272[1]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978" y="5810978"/>
            <a:ext cx="1047022" cy="104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8"/>
          <p:cNvCxnSpPr/>
          <p:nvPr/>
        </p:nvCxnSpPr>
        <p:spPr>
          <a:xfrm flipH="1">
            <a:off x="8318090" y="1401097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 flipH="1">
            <a:off x="6951406" y="1435510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 flipH="1">
            <a:off x="7693741" y="1425678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 flipH="1">
            <a:off x="8323006" y="2615381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 flipH="1">
            <a:off x="7855974" y="2531806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nice 84"/>
          <p:cNvCxnSpPr/>
          <p:nvPr/>
        </p:nvCxnSpPr>
        <p:spPr>
          <a:xfrm flipH="1">
            <a:off x="6946490" y="2536722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 flipH="1">
            <a:off x="6154994" y="2423652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 flipH="1">
            <a:off x="5289754" y="2472813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 flipH="1">
            <a:off x="6125497" y="3751007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flipH="1">
            <a:off x="6985819" y="3578942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89"/>
          <p:cNvCxnSpPr/>
          <p:nvPr/>
        </p:nvCxnSpPr>
        <p:spPr>
          <a:xfrm flipH="1">
            <a:off x="7772400" y="3687097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 flipH="1">
            <a:off x="8465574" y="3647768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91"/>
          <p:cNvCxnSpPr/>
          <p:nvPr/>
        </p:nvCxnSpPr>
        <p:spPr>
          <a:xfrm flipH="1">
            <a:off x="8318090" y="4906296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/>
          <p:cNvCxnSpPr/>
          <p:nvPr/>
        </p:nvCxnSpPr>
        <p:spPr>
          <a:xfrm flipH="1">
            <a:off x="7497097" y="6056671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/>
          <p:cNvCxnSpPr/>
          <p:nvPr/>
        </p:nvCxnSpPr>
        <p:spPr>
          <a:xfrm flipH="1">
            <a:off x="8283678" y="6017342"/>
            <a:ext cx="678426" cy="648929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472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4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5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4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2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"/>
                            </p:stCondLst>
                            <p:childTnLst>
                              <p:par>
                                <p:cTn id="174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000"/>
                            </p:stCondLst>
                            <p:childTnLst>
                              <p:par>
                                <p:cTn id="191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6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2000"/>
                            </p:stCondLst>
                            <p:childTnLst>
                              <p:par>
                                <p:cTn id="2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0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9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5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2000"/>
                            </p:stCondLst>
                            <p:childTnLst>
                              <p:par>
                                <p:cTn id="287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3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9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5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1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4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7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0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3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6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9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2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5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8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1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2" fill="hold">
                            <p:stCondLst>
                              <p:cond delay="2000"/>
                            </p:stCondLst>
                            <p:childTnLst>
                              <p:par>
                                <p:cTn id="4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9" fill="hold">
                      <p:stCondLst>
                        <p:cond delay="indefinite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3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6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9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2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5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8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9" fill="hold">
                            <p:stCondLst>
                              <p:cond delay="2000"/>
                            </p:stCondLst>
                            <p:childTnLst>
                              <p:par>
                                <p:cTn id="510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6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  <p:bldP spid="52" grpId="0"/>
      <p:bldP spid="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udmila Eisová\AppData\Local\Microsoft\Windows\Temporary Internet Files\Content.IE5\9367ZOQJ\MC90043996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20" y="0"/>
            <a:ext cx="8096864" cy="7064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7cípá hvězda 26"/>
          <p:cNvSpPr/>
          <p:nvPr/>
        </p:nvSpPr>
        <p:spPr>
          <a:xfrm>
            <a:off x="2182761" y="5589639"/>
            <a:ext cx="1278194" cy="791495"/>
          </a:xfrm>
          <a:prstGeom prst="star7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+2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0" name="7cípá hvězda 29"/>
          <p:cNvSpPr/>
          <p:nvPr/>
        </p:nvSpPr>
        <p:spPr>
          <a:xfrm>
            <a:off x="1032387" y="5250427"/>
            <a:ext cx="1356853" cy="825910"/>
          </a:xfrm>
          <a:prstGeom prst="star7">
            <a:avLst/>
          </a:prstGeom>
          <a:solidFill>
            <a:srgbClr val="16EE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2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7" name="7cípá hvězda 36"/>
          <p:cNvSpPr/>
          <p:nvPr/>
        </p:nvSpPr>
        <p:spPr>
          <a:xfrm>
            <a:off x="3185652" y="0"/>
            <a:ext cx="2227006" cy="1165123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7cípá hvězda 45"/>
          <p:cNvSpPr/>
          <p:nvPr/>
        </p:nvSpPr>
        <p:spPr>
          <a:xfrm>
            <a:off x="4306529" y="4070556"/>
            <a:ext cx="1381432" cy="791498"/>
          </a:xfrm>
          <a:prstGeom prst="star7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+4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49" name="7cípá hvězda 48"/>
          <p:cNvSpPr/>
          <p:nvPr/>
        </p:nvSpPr>
        <p:spPr>
          <a:xfrm>
            <a:off x="3234813" y="2231924"/>
            <a:ext cx="1356853" cy="825910"/>
          </a:xfrm>
          <a:prstGeom prst="star7">
            <a:avLst/>
          </a:prstGeom>
          <a:solidFill>
            <a:srgbClr val="16EE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-1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0" name="7cípá hvězda 49"/>
          <p:cNvSpPr/>
          <p:nvPr/>
        </p:nvSpPr>
        <p:spPr>
          <a:xfrm>
            <a:off x="4980038" y="2826776"/>
            <a:ext cx="1356853" cy="825910"/>
          </a:xfrm>
          <a:prstGeom prst="star7">
            <a:avLst/>
          </a:prstGeom>
          <a:solidFill>
            <a:srgbClr val="16EE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-3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1" name="7cípá hvězda 50"/>
          <p:cNvSpPr/>
          <p:nvPr/>
        </p:nvSpPr>
        <p:spPr>
          <a:xfrm>
            <a:off x="5604388" y="5619137"/>
            <a:ext cx="1356853" cy="825910"/>
          </a:xfrm>
          <a:prstGeom prst="star7">
            <a:avLst/>
          </a:prstGeom>
          <a:solidFill>
            <a:srgbClr val="16EE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-4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2" name="7cípá hvězda 51"/>
          <p:cNvSpPr/>
          <p:nvPr/>
        </p:nvSpPr>
        <p:spPr>
          <a:xfrm>
            <a:off x="3426541" y="5550311"/>
            <a:ext cx="1356853" cy="825910"/>
          </a:xfrm>
          <a:prstGeom prst="star7">
            <a:avLst/>
          </a:prstGeom>
          <a:solidFill>
            <a:srgbClr val="16EE2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-3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3" name="7cípá hvězda 52"/>
          <p:cNvSpPr/>
          <p:nvPr/>
        </p:nvSpPr>
        <p:spPr>
          <a:xfrm>
            <a:off x="6744929" y="5417576"/>
            <a:ext cx="1278194" cy="791495"/>
          </a:xfrm>
          <a:prstGeom prst="star7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+3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4" name="7cípá hvězda 53"/>
          <p:cNvSpPr/>
          <p:nvPr/>
        </p:nvSpPr>
        <p:spPr>
          <a:xfrm>
            <a:off x="4139380" y="2413821"/>
            <a:ext cx="1278194" cy="791495"/>
          </a:xfrm>
          <a:prstGeom prst="star7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+2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5" name="7cípá hvězda 54"/>
          <p:cNvSpPr/>
          <p:nvPr/>
        </p:nvSpPr>
        <p:spPr>
          <a:xfrm>
            <a:off x="2448233" y="2625213"/>
            <a:ext cx="1278194" cy="791495"/>
          </a:xfrm>
          <a:prstGeom prst="star7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6" name="7cípá hvězda 55"/>
          <p:cNvSpPr/>
          <p:nvPr/>
        </p:nvSpPr>
        <p:spPr>
          <a:xfrm>
            <a:off x="4562168" y="5343833"/>
            <a:ext cx="1278194" cy="791495"/>
          </a:xfrm>
          <a:prstGeom prst="star7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+5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8" name="7cípá hvězda 57"/>
          <p:cNvSpPr/>
          <p:nvPr/>
        </p:nvSpPr>
        <p:spPr>
          <a:xfrm>
            <a:off x="5569975" y="3918155"/>
            <a:ext cx="1376515" cy="875070"/>
          </a:xfrm>
          <a:prstGeom prst="star7">
            <a:avLst/>
          </a:prstGeom>
          <a:solidFill>
            <a:srgbClr val="F67ED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-3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1" name="7cípá hvězda 60"/>
          <p:cNvSpPr/>
          <p:nvPr/>
        </p:nvSpPr>
        <p:spPr>
          <a:xfrm>
            <a:off x="3033253" y="3932903"/>
            <a:ext cx="1376515" cy="875070"/>
          </a:xfrm>
          <a:prstGeom prst="star7">
            <a:avLst/>
          </a:prstGeom>
          <a:solidFill>
            <a:srgbClr val="F67ED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-5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2" name="7cípá hvězda 61"/>
          <p:cNvSpPr/>
          <p:nvPr/>
        </p:nvSpPr>
        <p:spPr>
          <a:xfrm>
            <a:off x="1863213" y="3868994"/>
            <a:ext cx="1381432" cy="791498"/>
          </a:xfrm>
          <a:prstGeom prst="star7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6415550" y="2403988"/>
            <a:ext cx="441146" cy="64633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3</a:t>
            </a:r>
            <a:endParaRPr lang="cs-CZ" sz="3600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7256205" y="3613354"/>
            <a:ext cx="441146" cy="646331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2</a:t>
            </a:r>
            <a:endParaRPr lang="cs-CZ" sz="3600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8008374" y="5132439"/>
            <a:ext cx="470000" cy="707886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5</a:t>
            </a:r>
            <a:endParaRPr lang="cs-CZ" sz="4000" dirty="0"/>
          </a:p>
        </p:txBody>
      </p:sp>
      <p:pic>
        <p:nvPicPr>
          <p:cNvPr id="2050" name="Picture 2" descr="C:\Users\Ludmila Eisová\AppData\Local\Microsoft\Windows\Temporary Internet Files\Content.IE5\08SUHLCI\MP9004490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937" y="2315497"/>
            <a:ext cx="825908" cy="82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" descr="C:\Users\Ludmila Eisová\AppData\Local\Microsoft\Windows\Temporary Internet Files\Content.IE5\08SUHLCI\MP9004490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272" y="3500283"/>
            <a:ext cx="825908" cy="82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" descr="C:\Users\Ludmila Eisová\AppData\Local\Microsoft\Windows\Temporary Internet Files\Content.IE5\08SUHLCI\MP9004490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679" y="5093110"/>
            <a:ext cx="825908" cy="82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10" descr="C:\Users\Ludmila Eisová\AppData\Local\Microsoft\Windows\Temporary Internet Files\Content.IE5\U85VJK7C\MC9004398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066" y="339212"/>
            <a:ext cx="1320237" cy="10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Oválný popisek 70"/>
          <p:cNvSpPr/>
          <p:nvPr/>
        </p:nvSpPr>
        <p:spPr>
          <a:xfrm>
            <a:off x="0" y="1548582"/>
            <a:ext cx="2079523" cy="1047135"/>
          </a:xfrm>
          <a:prstGeom prst="wedgeEllipseCallout">
            <a:avLst>
              <a:gd name="adj1" fmla="val 46298"/>
              <a:gd name="adj2" fmla="val -71015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Počítejte </a:t>
            </a:r>
          </a:p>
          <a:p>
            <a:pPr algn="ctr"/>
            <a:r>
              <a:rPr lang="cs-CZ" sz="2400" dirty="0">
                <a:solidFill>
                  <a:schemeClr val="bg1"/>
                </a:solidFill>
              </a:rPr>
              <a:t>ř</a:t>
            </a:r>
            <a:r>
              <a:rPr lang="cs-CZ" sz="2400" dirty="0" smtClean="0">
                <a:solidFill>
                  <a:schemeClr val="bg1"/>
                </a:solidFill>
              </a:rPr>
              <a:t>etězce.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60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Přímá spojnice 1"/>
          <p:cNvCxnSpPr/>
          <p:nvPr/>
        </p:nvCxnSpPr>
        <p:spPr>
          <a:xfrm>
            <a:off x="3082413" y="1297858"/>
            <a:ext cx="29497" cy="5560142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Přímá spojnice 2"/>
          <p:cNvCxnSpPr/>
          <p:nvPr/>
        </p:nvCxnSpPr>
        <p:spPr>
          <a:xfrm>
            <a:off x="6002594" y="1283110"/>
            <a:ext cx="0" cy="557489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496529" y="1292943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5</a:t>
            </a:r>
            <a:r>
              <a:rPr lang="cs-CZ" sz="3600" dirty="0" smtClean="0"/>
              <a:t>+1= _  6</a:t>
            </a:r>
            <a:endParaRPr lang="cs-CZ" sz="3600" dirty="0"/>
          </a:p>
        </p:txBody>
      </p:sp>
      <p:pic>
        <p:nvPicPr>
          <p:cNvPr id="5" name="Picture 10" descr="C:\Users\Ludmila Eisová\AppData\Local\Microsoft\Windows\Temporary Internet Files\Content.IE5\U85VJK7C\MC9004398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066" y="147483"/>
            <a:ext cx="1320237" cy="105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ný popisek 5"/>
          <p:cNvSpPr/>
          <p:nvPr/>
        </p:nvSpPr>
        <p:spPr>
          <a:xfrm>
            <a:off x="3982065" y="147484"/>
            <a:ext cx="3126658" cy="612648"/>
          </a:xfrm>
          <a:prstGeom prst="wedgeEllipseCallout">
            <a:avLst>
              <a:gd name="adj1" fmla="val -83665"/>
              <a:gd name="adj2" fmla="val 625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chemeClr val="bg1"/>
                </a:solidFill>
              </a:rPr>
              <a:t>P</a:t>
            </a:r>
            <a:r>
              <a:rPr lang="cs-CZ" sz="2000" dirty="0" smtClean="0">
                <a:solidFill>
                  <a:schemeClr val="bg1"/>
                </a:solidFill>
              </a:rPr>
              <a:t>očítejte příklady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7870" y="2054942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5</a:t>
            </a:r>
            <a:r>
              <a:rPr lang="cs-CZ" sz="3600" dirty="0" smtClean="0"/>
              <a:t> </a:t>
            </a:r>
            <a:r>
              <a:rPr lang="cs-CZ" sz="3600" dirty="0"/>
              <a:t>-</a:t>
            </a:r>
            <a:r>
              <a:rPr lang="cs-CZ" sz="3600" dirty="0" smtClean="0"/>
              <a:t>1= _  4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6530" y="2797277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3+2= _  5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77781" y="5648632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2+3= _  </a:t>
            </a:r>
            <a:r>
              <a:rPr lang="cs-CZ" sz="3600" dirty="0" smtClean="0">
                <a:solidFill>
                  <a:schemeClr val="bg1"/>
                </a:solidFill>
              </a:rPr>
              <a:t>5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23703" y="4930877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5 -4= _  </a:t>
            </a:r>
            <a:r>
              <a:rPr lang="cs-CZ" sz="3600" dirty="0" smtClean="0">
                <a:solidFill>
                  <a:schemeClr val="bg1"/>
                </a:solidFill>
              </a:rPr>
              <a:t>1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90451" y="4950541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</a:t>
            </a:r>
            <a:r>
              <a:rPr lang="cs-CZ" sz="3600" dirty="0"/>
              <a:t> </a:t>
            </a:r>
            <a:r>
              <a:rPr lang="cs-CZ" sz="3600" dirty="0" smtClean="0"/>
              <a:t>-5= _  1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51122" y="4203290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4+2= _  6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23703" y="4222954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5</a:t>
            </a:r>
            <a:r>
              <a:rPr lang="cs-CZ" sz="3600" dirty="0" smtClean="0"/>
              <a:t>+1= _  </a:t>
            </a:r>
            <a:r>
              <a:rPr lang="cs-CZ" sz="3600" dirty="0" smtClean="0">
                <a:solidFill>
                  <a:schemeClr val="bg1"/>
                </a:solidFill>
              </a:rPr>
              <a:t>6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460955" y="3490452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5 -4= _  1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577781" y="3451122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</a:t>
            </a:r>
            <a:r>
              <a:rPr lang="cs-CZ" sz="3600" dirty="0"/>
              <a:t> </a:t>
            </a:r>
            <a:r>
              <a:rPr lang="cs-CZ" sz="3600" dirty="0" smtClean="0"/>
              <a:t>-1= _  </a:t>
            </a:r>
            <a:r>
              <a:rPr lang="cs-CZ" sz="3600" dirty="0" smtClean="0">
                <a:solidFill>
                  <a:schemeClr val="bg1"/>
                </a:solidFill>
              </a:rPr>
              <a:t>5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456038" y="2777612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3</a:t>
            </a:r>
            <a:r>
              <a:rPr lang="cs-CZ" sz="3600" dirty="0" smtClean="0"/>
              <a:t>+3= _  6</a:t>
            </a:r>
            <a:endParaRPr lang="cs-CZ" sz="3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28620" y="2782528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1+4= _  </a:t>
            </a:r>
            <a:r>
              <a:rPr lang="cs-CZ" sz="3600" dirty="0" smtClean="0">
                <a:solidFill>
                  <a:schemeClr val="bg1"/>
                </a:solidFill>
              </a:rPr>
              <a:t>5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504039" y="2050025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5 -3= _  </a:t>
            </a:r>
            <a:r>
              <a:rPr lang="cs-CZ" sz="3600" dirty="0" smtClean="0">
                <a:solidFill>
                  <a:schemeClr val="bg1"/>
                </a:solidFill>
              </a:rPr>
              <a:t>2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426542" y="2084439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6 -2= _  4</a:t>
            </a:r>
            <a:endParaRPr lang="cs-CZ" sz="36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469626" y="1351935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2+4= _  </a:t>
            </a:r>
            <a:r>
              <a:rPr lang="cs-CZ" sz="3600" dirty="0" smtClean="0">
                <a:solidFill>
                  <a:schemeClr val="bg1"/>
                </a:solidFill>
              </a:rPr>
              <a:t>6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377380" y="1356851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2+3= _  5</a:t>
            </a:r>
            <a:endParaRPr lang="cs-CZ" sz="36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71949" y="3539612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6 -</a:t>
            </a:r>
            <a:r>
              <a:rPr lang="cs-CZ" sz="3600" dirty="0"/>
              <a:t>3</a:t>
            </a:r>
            <a:r>
              <a:rPr lang="cs-CZ" sz="3600" dirty="0" smtClean="0"/>
              <a:t>= _  3</a:t>
            </a:r>
            <a:endParaRPr lang="cs-CZ" sz="3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21109" y="4252451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2+2= _  4</a:t>
            </a:r>
            <a:endParaRPr lang="cs-CZ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85020" y="4950543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5 -2= _  3</a:t>
            </a:r>
            <a:endParaRPr lang="cs-CZ" sz="36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04684" y="5692877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2+4= _  6</a:t>
            </a:r>
            <a:endParaRPr lang="cs-CZ" sz="3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485536" y="5653548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1+4= _  5</a:t>
            </a:r>
            <a:endParaRPr lang="cs-CZ" sz="3600" dirty="0"/>
          </a:p>
        </p:txBody>
      </p:sp>
      <p:pic>
        <p:nvPicPr>
          <p:cNvPr id="1028" name="Picture 4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026" y="1231490"/>
            <a:ext cx="752168" cy="75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697" y="2032819"/>
            <a:ext cx="752168" cy="75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613" y="2760406"/>
            <a:ext cx="752168" cy="75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277" y="3502742"/>
            <a:ext cx="752168" cy="75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936" y="4215581"/>
            <a:ext cx="752168" cy="75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913670"/>
            <a:ext cx="752168" cy="75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517" y="5641257"/>
            <a:ext cx="752168" cy="75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udmila Eisová\AppData\Local\Microsoft\Windows\Temporary Internet Files\Content.IE5\08SUHLCI\MC90044135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219" y="1246238"/>
            <a:ext cx="840658" cy="84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7" descr="C:\Users\Ludmila Eisová\AppData\Local\Microsoft\Windows\Temporary Internet Files\Content.IE5\08SUHLCI\MC90044135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626" y="1973825"/>
            <a:ext cx="840658" cy="84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7" descr="C:\Users\Ludmila Eisová\AppData\Local\Microsoft\Windows\Temporary Internet Files\Content.IE5\08SUHLCI\MC90044135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542" y="2686664"/>
            <a:ext cx="840658" cy="84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7" descr="C:\Users\Ludmila Eisová\AppData\Local\Microsoft\Windows\Temporary Internet Files\Content.IE5\08SUHLCI\MC90044135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709" y="3399502"/>
            <a:ext cx="840658" cy="84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7" descr="C:\Users\Ludmila Eisová\AppData\Local\Microsoft\Windows\Temporary Internet Files\Content.IE5\08SUHLCI\MC90044135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877" y="4156587"/>
            <a:ext cx="840658" cy="84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7" descr="C:\Users\Ludmila Eisová\AppData\Local\Microsoft\Windows\Temporary Internet Files\Content.IE5\08SUHLCI\MC90044135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786" y="4884174"/>
            <a:ext cx="840658" cy="84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7" descr="C:\Users\Ludmila Eisová\AppData\Local\Microsoft\Windows\Temporary Internet Files\Content.IE5\08SUHLCI\MC90044135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206" y="5611760"/>
            <a:ext cx="840658" cy="84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625" y="1260988"/>
            <a:ext cx="796412" cy="79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8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037" y="1973827"/>
            <a:ext cx="796412" cy="79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8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703" y="2686666"/>
            <a:ext cx="796412" cy="79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8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864" y="3340510"/>
            <a:ext cx="796412" cy="79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8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7535" y="4112343"/>
            <a:ext cx="796412" cy="79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8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451" y="4810433"/>
            <a:ext cx="796412" cy="79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8" descr="C:\Users\Ludmila Eisová\AppData\Local\Microsoft\Windows\Temporary Internet Files\Content.IE5\QKKEMLWV\MC90044136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2115" y="5552769"/>
            <a:ext cx="796412" cy="79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79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59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0" fill="hold">
                      <p:stCondLst>
                        <p:cond delay="0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23528" y="620688"/>
            <a:ext cx="8363272" cy="550547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3. list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–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Počítání příkladů nahlas dle obrázků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4. list – Počítání řetězců příkladů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5. list – Počítání příkladů, odkrytí správných výsledků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Prezentace obsahuje animaci.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51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60134" y="796102"/>
            <a:ext cx="21275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/>
              <a:t>Použité zdroje:</a:t>
            </a:r>
          </a:p>
        </p:txBody>
      </p:sp>
      <p:sp>
        <p:nvSpPr>
          <p:cNvPr id="3" name="Obdélník 2"/>
          <p:cNvSpPr/>
          <p:nvPr/>
        </p:nvSpPr>
        <p:spPr>
          <a:xfrm>
            <a:off x="1544184" y="1386037"/>
            <a:ext cx="50241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/>
              <a:t>Otevřená galerie </a:t>
            </a:r>
            <a:r>
              <a:rPr lang="cs-CZ" sz="2400" b="1" dirty="0" smtClean="0"/>
              <a:t>Microsoft Office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02955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Zima</Template>
  <TotalTime>281</TotalTime>
  <Words>245</Words>
  <Application>Microsoft Office PowerPoint</Application>
  <PresentationFormat>Předvádění na obrazovce (4:3)</PresentationFormat>
  <Paragraphs>75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Winter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Eisová</dc:creator>
  <cp:lastModifiedBy>Učitel</cp:lastModifiedBy>
  <cp:revision>30</cp:revision>
  <dcterms:created xsi:type="dcterms:W3CDTF">2012-12-11T20:12:27Z</dcterms:created>
  <dcterms:modified xsi:type="dcterms:W3CDTF">2013-01-04T17:22:55Z</dcterms:modified>
</cp:coreProperties>
</file>