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9"/>
  </p:notesMasterIdLst>
  <p:sldIdLst>
    <p:sldId id="289" r:id="rId2"/>
    <p:sldId id="290" r:id="rId3"/>
    <p:sldId id="294" r:id="rId4"/>
    <p:sldId id="291" r:id="rId5"/>
    <p:sldId id="292" r:id="rId6"/>
    <p:sldId id="293" r:id="rId7"/>
    <p:sldId id="28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99"/>
    <a:srgbClr val="FF66CC"/>
    <a:srgbClr val="FF66FF"/>
    <a:srgbClr val="FF33CC"/>
    <a:srgbClr val="FF3300"/>
    <a:srgbClr val="99FF33"/>
    <a:srgbClr val="D3B857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3779" autoAdjust="0"/>
  </p:normalViewPr>
  <p:slideViewPr>
    <p:cSldViewPr>
      <p:cViewPr>
        <p:scale>
          <a:sx n="91" d="100"/>
          <a:sy n="91" d="100"/>
        </p:scale>
        <p:origin x="-78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562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slow">
    <p:cover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99592" y="4581128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VY_32_INOVACE_XV_2_15_Vánoční koleda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XV </a:t>
            </a:r>
            <a:r>
              <a:rPr lang="cs-CZ" b="1" dirty="0" smtClean="0"/>
              <a:t>             Sada číslo:    </a:t>
            </a:r>
            <a:r>
              <a:rPr lang="cs-CZ" dirty="0" smtClean="0"/>
              <a:t>2</a:t>
            </a:r>
            <a:r>
              <a:rPr lang="cs-CZ" b="1" dirty="0" smtClean="0"/>
              <a:t>            Pořadové číslo DUM:   </a:t>
            </a:r>
            <a:r>
              <a:rPr lang="cs-CZ" dirty="0" smtClean="0"/>
              <a:t>15</a:t>
            </a:r>
          </a:p>
          <a:p>
            <a:endParaRPr lang="cs-CZ" b="1" dirty="0" smtClean="0"/>
          </a:p>
          <a:p>
            <a:r>
              <a:rPr lang="cs-CZ" b="1" dirty="0" smtClean="0"/>
              <a:t>Autor:  </a:t>
            </a:r>
            <a:r>
              <a:rPr lang="cs-CZ" dirty="0" smtClean="0"/>
              <a:t>Mgr. Eva Komárková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632311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b="1" dirty="0" smtClean="0"/>
              <a:t>Anotace:   </a:t>
            </a:r>
            <a:r>
              <a:rPr lang="cs-CZ" sz="1600" b="1" dirty="0" smtClean="0"/>
              <a:t> </a:t>
            </a:r>
            <a:r>
              <a:rPr lang="cs-CZ" dirty="0"/>
              <a:t>Prezentace je určená </a:t>
            </a:r>
            <a:r>
              <a:rPr lang="cs-CZ" dirty="0" smtClean="0"/>
              <a:t>k nácviku zpěvu a </a:t>
            </a:r>
            <a:r>
              <a:rPr lang="cs-CZ" dirty="0" smtClean="0"/>
              <a:t>rytmického doprovodu </a:t>
            </a:r>
            <a:r>
              <a:rPr lang="cs-CZ" dirty="0" smtClean="0"/>
              <a:t>lidové koledy.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  </a:t>
            </a:r>
            <a:r>
              <a:rPr lang="cs-CZ" dirty="0" smtClean="0"/>
              <a:t>Žák umí zazpívat lidovou vánoční koledu, umí melodii</a:t>
            </a:r>
          </a:p>
          <a:p>
            <a:r>
              <a:rPr lang="cs-CZ" dirty="0"/>
              <a:t>d</a:t>
            </a:r>
            <a:r>
              <a:rPr lang="cs-CZ" dirty="0" smtClean="0"/>
              <a:t>oprovodit  na rytmické dětské nástroje.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 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  </a:t>
            </a:r>
            <a:r>
              <a:rPr lang="cs-CZ" dirty="0" smtClean="0"/>
              <a:t>7 – 8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   </a:t>
            </a:r>
            <a:r>
              <a:rPr lang="cs-CZ" dirty="0" smtClean="0"/>
              <a:t>lidová píseň, koleda</a:t>
            </a:r>
            <a:br>
              <a:rPr lang="cs-CZ" dirty="0" smtClean="0"/>
            </a:br>
            <a:r>
              <a:rPr lang="cs-CZ" b="1" dirty="0" smtClean="0"/>
              <a:t>Pomůcky a materiál:    </a:t>
            </a:r>
            <a:r>
              <a:rPr lang="cs-CZ" dirty="0" smtClean="0"/>
              <a:t>interaktivní tabule, dřívka</a:t>
            </a:r>
            <a:endParaRPr lang="cs-CZ" dirty="0"/>
          </a:p>
          <a:p>
            <a:r>
              <a:rPr lang="cs-CZ" b="1" dirty="0" smtClean="0"/>
              <a:t>Potřebný čas pro výuku DUM:   </a:t>
            </a:r>
            <a:r>
              <a:rPr lang="cs-CZ" dirty="0" smtClean="0"/>
              <a:t>15 minut</a:t>
            </a:r>
          </a:p>
          <a:p>
            <a:endParaRPr lang="cs-CZ" dirty="0"/>
          </a:p>
          <a:p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b="1" dirty="0" smtClean="0"/>
              <a:t>    </a:t>
            </a:r>
            <a:r>
              <a:rPr lang="cs-CZ" dirty="0" smtClean="0"/>
              <a:t>Učitel žákům nejprve koledu zazpívá  sám, může ji i doprovodit hrou na klavír např. podle učebnice  „Hudební výchova 2“ od Jindřišky </a:t>
            </a:r>
            <a:r>
              <a:rPr lang="cs-CZ" dirty="0" err="1" smtClean="0"/>
              <a:t>Jaglové</a:t>
            </a:r>
            <a:r>
              <a:rPr lang="cs-CZ" dirty="0" smtClean="0"/>
              <a:t>, nakladatelství Nová škola. </a:t>
            </a:r>
          </a:p>
          <a:p>
            <a:r>
              <a:rPr lang="cs-CZ" dirty="0"/>
              <a:t> </a:t>
            </a:r>
            <a:r>
              <a:rPr lang="cs-CZ" dirty="0" smtClean="0"/>
              <a:t> Potom učitel děti naučí píseň pomocí prezentace na interaktivní tabuli.</a:t>
            </a:r>
          </a:p>
          <a:p>
            <a:r>
              <a:rPr lang="cs-CZ" dirty="0" smtClean="0"/>
              <a:t>Na závěr děti mohou doprovázet zpěv vyťukáváním rytmu např. na dřevěné hůlky podle červeně označených písmen v textu.</a:t>
            </a:r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96752"/>
            <a:ext cx="6779096" cy="868958"/>
          </a:xfrm>
        </p:spPr>
        <p:txBody>
          <a:bodyPr>
            <a:normAutofit/>
          </a:bodyPr>
          <a:lstStyle/>
          <a:p>
            <a:r>
              <a:rPr lang="cs-CZ" dirty="0" smtClean="0"/>
              <a:t>Já malý přicházím</a:t>
            </a:r>
            <a:endParaRPr lang="cs-CZ" dirty="0"/>
          </a:p>
        </p:txBody>
      </p:sp>
      <p:pic>
        <p:nvPicPr>
          <p:cNvPr id="4" name="Picture 7" descr="C:\Users\acer\AppData\Local\Microsoft\Windows\Temporary Internet Files\Content.IE5\KPE6IJS3\MC9004108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84984"/>
            <a:ext cx="3242937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32040" y="259751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česká vánoční koleda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429720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cer\AppData\Local\Microsoft\Windows\Temporary Internet Files\Content.IE5\ON9B5MB7\MC900432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232" y="3638067"/>
            <a:ext cx="200022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cer\AppData\Local\Microsoft\Windows\Temporary Internet Files\Content.IE5\4GN5KREN\MC900432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338" y="2060848"/>
            <a:ext cx="2018094" cy="2150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cer\AppData\Local\Microsoft\Windows\Temporary Internet Files\Content.IE5\KPE6IJS3\MC9004108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73" y="1681624"/>
            <a:ext cx="3270807" cy="2251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404664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</a:t>
            </a:r>
            <a:r>
              <a:rPr lang="cs-CZ" sz="2400" dirty="0" smtClean="0"/>
              <a:t>á malý </a:t>
            </a:r>
            <a:r>
              <a:rPr lang="cs-CZ" sz="2400" dirty="0" smtClean="0">
                <a:solidFill>
                  <a:srgbClr val="FF0000"/>
                </a:solidFill>
              </a:rPr>
              <a:t>p</a:t>
            </a:r>
            <a:r>
              <a:rPr lang="cs-CZ" sz="2400" dirty="0" smtClean="0"/>
              <a:t>řicházím </a:t>
            </a:r>
            <a:r>
              <a:rPr lang="cs-CZ" sz="2400" dirty="0" smtClean="0">
                <a:solidFill>
                  <a:srgbClr val="FF0000"/>
                </a:solidFill>
              </a:rPr>
              <a:t>k</a:t>
            </a:r>
            <a:r>
              <a:rPr lang="cs-CZ" sz="2400" dirty="0" smtClean="0"/>
              <a:t>oledo</a:t>
            </a:r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dirty="0" smtClean="0"/>
              <a:t>at,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o umím </a:t>
            </a:r>
            <a:r>
              <a:rPr lang="cs-CZ" sz="2400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 Kristu </a:t>
            </a:r>
            <a:r>
              <a:rPr lang="cs-CZ" sz="2400" dirty="0" smtClean="0">
                <a:solidFill>
                  <a:srgbClr val="FF0000"/>
                </a:solidFill>
              </a:rPr>
              <a:t>p</a:t>
            </a:r>
            <a:r>
              <a:rPr lang="cs-CZ" sz="2400" dirty="0" smtClean="0"/>
              <a:t>rozpěvo</a:t>
            </a:r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dirty="0" smtClean="0"/>
              <a:t>at,</a:t>
            </a:r>
          </a:p>
          <a:p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ž</a:t>
            </a:r>
            <a:r>
              <a:rPr lang="cs-CZ" sz="2400" dirty="0" smtClean="0"/>
              <a:t>e se na</a:t>
            </a:r>
            <a:r>
              <a:rPr lang="cs-CZ" sz="2400" dirty="0" smtClean="0">
                <a:solidFill>
                  <a:srgbClr val="FF0000"/>
                </a:solidFill>
              </a:rPr>
              <a:t>r</a:t>
            </a:r>
            <a:r>
              <a:rPr lang="cs-CZ" sz="2400" dirty="0" smtClean="0"/>
              <a:t>odil, v </a:t>
            </a:r>
            <a:r>
              <a:rPr lang="cs-CZ" sz="2400" dirty="0" smtClean="0">
                <a:solidFill>
                  <a:srgbClr val="FF0000"/>
                </a:solidFill>
              </a:rPr>
              <a:t>B</a:t>
            </a:r>
            <a:r>
              <a:rPr lang="cs-CZ" sz="2400" dirty="0" smtClean="0"/>
              <a:t>etlémě v </a:t>
            </a:r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/>
              <a:t>lívě, </a:t>
            </a:r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/>
              <a:t>ci zvěsto</a:t>
            </a:r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dirty="0" smtClean="0"/>
              <a:t>at.</a:t>
            </a:r>
            <a:endParaRPr lang="cs-CZ" sz="24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acer\AppData\Local\Microsoft\Windows\Temporary Internet Files\Content.IE5\KPE6IJS3\MC90042617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439910"/>
            <a:ext cx="3069828" cy="255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cer\AppData\Local\Microsoft\Windows\Temporary Internet Files\Content.IE5\H1HYUK19\MC9000981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206" y="2107762"/>
            <a:ext cx="2580134" cy="2664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7808" y="519287"/>
            <a:ext cx="89535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/>
              <a:t>udý je, </a:t>
            </a:r>
            <a:r>
              <a:rPr lang="cs-CZ" sz="2400" dirty="0" smtClean="0">
                <a:solidFill>
                  <a:srgbClr val="FF0000"/>
                </a:solidFill>
              </a:rPr>
              <a:t>n</a:t>
            </a:r>
            <a:r>
              <a:rPr lang="cs-CZ" sz="2400" dirty="0" smtClean="0"/>
              <a:t>ahý je, </a:t>
            </a:r>
            <a:r>
              <a:rPr lang="cs-CZ" sz="2400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/>
              <a:t>rpí zi</a:t>
            </a:r>
            <a:r>
              <a:rPr lang="cs-CZ" sz="2400" dirty="0" smtClean="0">
                <a:solidFill>
                  <a:srgbClr val="FF0000"/>
                </a:solidFill>
              </a:rPr>
              <a:t>m</a:t>
            </a:r>
            <a:r>
              <a:rPr lang="cs-CZ" sz="2400" dirty="0" smtClean="0"/>
              <a:t>u, </a:t>
            </a:r>
            <a:r>
              <a:rPr lang="cs-CZ" sz="2400" dirty="0" smtClean="0">
                <a:solidFill>
                  <a:srgbClr val="FF0000"/>
                </a:solidFill>
              </a:rPr>
              <a:t>k</a:t>
            </a:r>
            <a:r>
              <a:rPr lang="cs-CZ" sz="2400" dirty="0" smtClean="0"/>
              <a:t>dybych měl,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o bych chtěl, </a:t>
            </a:r>
            <a:r>
              <a:rPr lang="cs-CZ" sz="2400" dirty="0" smtClean="0">
                <a:solidFill>
                  <a:srgbClr val="FF0000"/>
                </a:solidFill>
              </a:rPr>
              <a:t>d</a:t>
            </a:r>
            <a:r>
              <a:rPr lang="cs-CZ" sz="2400" dirty="0" smtClean="0"/>
              <a:t>al bych je</a:t>
            </a:r>
            <a:r>
              <a:rPr lang="cs-CZ" sz="2400" dirty="0" smtClean="0">
                <a:solidFill>
                  <a:srgbClr val="FF0000"/>
                </a:solidFill>
              </a:rPr>
              <a:t>m</a:t>
            </a:r>
            <a:r>
              <a:rPr lang="cs-CZ" sz="2400" dirty="0" smtClean="0"/>
              <a:t>u,</a:t>
            </a:r>
          </a:p>
          <a:p>
            <a:r>
              <a:rPr lang="cs-CZ" sz="2400" dirty="0">
                <a:solidFill>
                  <a:srgbClr val="FF0000"/>
                </a:solidFill>
              </a:rPr>
              <a:t>j</a:t>
            </a:r>
            <a:r>
              <a:rPr lang="cs-CZ" sz="2400" dirty="0" smtClean="0"/>
              <a:t>á malý </a:t>
            </a:r>
            <a:r>
              <a:rPr lang="cs-CZ" sz="2400" dirty="0" smtClean="0">
                <a:solidFill>
                  <a:srgbClr val="FF0000"/>
                </a:solidFill>
              </a:rPr>
              <a:t>ž</a:t>
            </a:r>
            <a:r>
              <a:rPr lang="cs-CZ" sz="2400" dirty="0" smtClean="0"/>
              <a:t>áček, </a:t>
            </a:r>
            <a:r>
              <a:rPr lang="cs-CZ" sz="2400" dirty="0" smtClean="0">
                <a:solidFill>
                  <a:srgbClr val="FF0000"/>
                </a:solidFill>
              </a:rPr>
              <a:t>p</a:t>
            </a:r>
            <a:r>
              <a:rPr lang="cs-CZ" sz="2400" dirty="0" smtClean="0"/>
              <a:t>línku i </a:t>
            </a:r>
            <a:r>
              <a:rPr lang="cs-CZ" sz="2400" dirty="0" err="1" smtClean="0">
                <a:solidFill>
                  <a:srgbClr val="FF0000"/>
                </a:solidFill>
              </a:rPr>
              <a:t>f</a:t>
            </a:r>
            <a:r>
              <a:rPr lang="cs-CZ" sz="2400" dirty="0" err="1" smtClean="0"/>
              <a:t>áček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 peři</a:t>
            </a:r>
            <a:r>
              <a:rPr lang="cs-CZ" sz="2400" dirty="0" smtClean="0">
                <a:solidFill>
                  <a:srgbClr val="FF0000"/>
                </a:solidFill>
              </a:rPr>
              <a:t>n</a:t>
            </a:r>
            <a:r>
              <a:rPr lang="cs-CZ" sz="2400" dirty="0" smtClean="0"/>
              <a:t>u.  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4" name="Picture 22" descr="C:\Users\acer\AppData\Local\Microsoft\Windows\Temporary Internet Files\Content.IE5\ON9B5MB7\MC9000577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4194" y="3573016"/>
            <a:ext cx="2517574" cy="1844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5" descr="C:\Users\acer\AppData\Local\Microsoft\Windows\Temporary Internet Files\Content.IE5\KPE6IJS3\MC900027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491" y="2276872"/>
            <a:ext cx="273757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723240"/>
            <a:ext cx="82089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</a:t>
            </a:r>
            <a:r>
              <a:rPr lang="cs-CZ" sz="2400" dirty="0" smtClean="0"/>
              <a:t>ost málo </a:t>
            </a:r>
            <a:r>
              <a:rPr lang="cs-CZ" sz="2400" dirty="0" smtClean="0">
                <a:solidFill>
                  <a:srgbClr val="FF0000"/>
                </a:solidFill>
              </a:rPr>
              <a:t>d</a:t>
            </a:r>
            <a:r>
              <a:rPr lang="cs-CZ" sz="2400" dirty="0" smtClean="0"/>
              <a:t>arujte, </a:t>
            </a:r>
            <a:r>
              <a:rPr lang="cs-CZ" sz="2400" dirty="0" smtClean="0">
                <a:solidFill>
                  <a:srgbClr val="FF0000"/>
                </a:solidFill>
              </a:rPr>
              <a:t>g</a:t>
            </a:r>
            <a:r>
              <a:rPr lang="cs-CZ" sz="2400" dirty="0" smtClean="0"/>
              <a:t>roš neb zla</a:t>
            </a:r>
            <a:r>
              <a:rPr lang="cs-CZ" sz="2400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/>
              <a:t>ý, </a:t>
            </a:r>
            <a:r>
              <a:rPr lang="cs-CZ" sz="2400" dirty="0" smtClean="0">
                <a:solidFill>
                  <a:srgbClr val="FF0000"/>
                </a:solidFill>
              </a:rPr>
              <a:t>b</a:t>
            </a:r>
            <a:r>
              <a:rPr lang="cs-CZ" sz="2400" dirty="0" smtClean="0"/>
              <a:t>udete </a:t>
            </a:r>
            <a:r>
              <a:rPr lang="cs-CZ" sz="2400" dirty="0" smtClean="0">
                <a:solidFill>
                  <a:srgbClr val="FF0000"/>
                </a:solidFill>
              </a:rPr>
              <a:t>d</a:t>
            </a:r>
            <a:r>
              <a:rPr lang="cs-CZ" sz="2400" dirty="0" smtClean="0"/>
              <a:t>o smrti </a:t>
            </a:r>
            <a:r>
              <a:rPr lang="cs-CZ" sz="2400" dirty="0" smtClean="0">
                <a:solidFill>
                  <a:srgbClr val="FF0000"/>
                </a:solidFill>
              </a:rPr>
              <a:t>z</a:t>
            </a:r>
            <a:r>
              <a:rPr lang="cs-CZ" sz="2400" dirty="0" smtClean="0"/>
              <a:t>a to vza</a:t>
            </a:r>
            <a:r>
              <a:rPr lang="cs-CZ" sz="2400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/>
              <a:t>i</a:t>
            </a:r>
          </a:p>
          <a:p>
            <a:r>
              <a:rPr lang="cs-CZ" sz="2400" dirty="0">
                <a:solidFill>
                  <a:srgbClr val="FF0000"/>
                </a:solidFill>
              </a:rPr>
              <a:t>d</a:t>
            </a:r>
            <a:r>
              <a:rPr lang="cs-CZ" sz="2400" dirty="0" smtClean="0"/>
              <a:t>o nebe </a:t>
            </a:r>
            <a:r>
              <a:rPr lang="cs-CZ" sz="2400" dirty="0" smtClean="0">
                <a:solidFill>
                  <a:srgbClr val="FF0000"/>
                </a:solidFill>
              </a:rPr>
              <a:t>j</a:t>
            </a:r>
            <a:r>
              <a:rPr lang="cs-CZ" sz="2400" dirty="0" smtClean="0"/>
              <a:t>istě, </a:t>
            </a:r>
            <a:r>
              <a:rPr lang="cs-CZ" sz="2400" dirty="0" smtClean="0">
                <a:solidFill>
                  <a:srgbClr val="FF0000"/>
                </a:solidFill>
              </a:rPr>
              <a:t>p</a:t>
            </a:r>
            <a:r>
              <a:rPr lang="cs-CZ" sz="2400" dirty="0" smtClean="0"/>
              <a:t>ravím na </a:t>
            </a:r>
            <a:r>
              <a:rPr lang="cs-CZ" sz="2400" dirty="0" smtClean="0">
                <a:solidFill>
                  <a:srgbClr val="FF0000"/>
                </a:solidFill>
              </a:rPr>
              <a:t>m</a:t>
            </a:r>
            <a:r>
              <a:rPr lang="cs-CZ" sz="2400" dirty="0" smtClean="0"/>
              <a:t>ístě </a:t>
            </a:r>
            <a:r>
              <a:rPr lang="cs-CZ" sz="2400" dirty="0" smtClean="0">
                <a:solidFill>
                  <a:srgbClr val="FF0000"/>
                </a:solidFill>
              </a:rPr>
              <a:t>m</a:t>
            </a:r>
            <a:r>
              <a:rPr lang="cs-CZ" sz="2400" dirty="0" smtClean="0"/>
              <a:t>ezi sva</a:t>
            </a:r>
            <a:r>
              <a:rPr lang="cs-CZ" sz="2400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/>
              <a:t>ý.</a:t>
            </a:r>
            <a:endParaRPr lang="cs-CZ" sz="24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//office.microsoft.com</a:t>
            </a:r>
            <a:endParaRPr lang="cs-CZ" sz="28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1356</TotalTime>
  <Words>156</Words>
  <Application>Microsoft Office PowerPoint</Application>
  <PresentationFormat>Předvádění na obrazovce (4:3)</PresentationFormat>
  <Paragraphs>36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Já malý přicházím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acer</cp:lastModifiedBy>
  <cp:revision>291</cp:revision>
  <dcterms:created xsi:type="dcterms:W3CDTF">2012-03-26T21:10:22Z</dcterms:created>
  <dcterms:modified xsi:type="dcterms:W3CDTF">2013-01-04T18:19:35Z</dcterms:modified>
</cp:coreProperties>
</file>