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8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666C-F5BC-4281-A2A9-747DC1518B21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35AE4-70E9-409D-B66B-D5939ACB152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666C-F5BC-4281-A2A9-747DC1518B21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35AE4-70E9-409D-B66B-D5939ACB15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666C-F5BC-4281-A2A9-747DC1518B21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D435AE4-70E9-409D-B66B-D5939ACB15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666C-F5BC-4281-A2A9-747DC1518B21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35AE4-70E9-409D-B66B-D5939ACB15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666C-F5BC-4281-A2A9-747DC1518B21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35AE4-70E9-409D-B66B-D5939ACB15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666C-F5BC-4281-A2A9-747DC1518B21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35AE4-70E9-409D-B66B-D5939ACB15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666C-F5BC-4281-A2A9-747DC1518B21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35AE4-70E9-409D-B66B-D5939ACB15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666C-F5BC-4281-A2A9-747DC1518B21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35AE4-70E9-409D-B66B-D5939ACB15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666C-F5BC-4281-A2A9-747DC1518B21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35AE4-70E9-409D-B66B-D5939ACB15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666C-F5BC-4281-A2A9-747DC1518B21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35AE4-70E9-409D-B66B-D5939ACB15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666C-F5BC-4281-A2A9-747DC1518B21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35AE4-70E9-409D-B66B-D5939ACB15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505666C-F5BC-4281-A2A9-747DC1518B21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D435AE4-70E9-409D-B66B-D5939ACB152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//upload.wikimedia.org/wikipedia/commons/1/11/Intestine-diagram.sv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Denticao.jpg" TargetMode="External"/><Relationship Id="rId2" Type="http://schemas.openxmlformats.org/officeDocument/2006/relationships/hyperlink" Target="http://cs.wikipedia.org/wiki/Soubor:Tooth_section_international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Illu_stomach2.jpg" TargetMode="External"/><Relationship Id="rId5" Type="http://schemas.openxmlformats.org/officeDocument/2006/relationships/hyperlink" Target="http://cs.wikipedia.org/wiki/Soubor:Digestive_system_diagram_cs.svg" TargetMode="External"/><Relationship Id="rId4" Type="http://schemas.openxmlformats.org/officeDocument/2006/relationships/hyperlink" Target="http://cs.wikipedia.org/wiki/Soubor:Illu_quiz_hn_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Trávicí soustava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VY_32_INOVACE_05_A_11_</a:t>
            </a:r>
            <a:r>
              <a:rPr lang="cs-CZ" sz="2000" dirty="0" smtClean="0"/>
              <a:t>Trávicí </a:t>
            </a:r>
            <a:r>
              <a:rPr lang="cs-CZ" sz="2000" dirty="0"/>
              <a:t>soustava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</a:t>
            </a:r>
            <a:r>
              <a:rPr lang="cs-CZ" sz="2000" dirty="0" smtClean="0"/>
              <a:t>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817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4453188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10/12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14/12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Orgánové soustavy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Trávicí soustava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Ústní dutina, žaludek, střevo, játra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233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- Zpracovává potravu</a:t>
            </a:r>
          </a:p>
          <a:p>
            <a:r>
              <a:rPr lang="cs-CZ" dirty="0"/>
              <a:t> </a:t>
            </a:r>
            <a:r>
              <a:rPr lang="cs-CZ" dirty="0" smtClean="0"/>
              <a:t>		- mechanicky – zuby + žaludek</a:t>
            </a:r>
          </a:p>
          <a:p>
            <a:r>
              <a:rPr lang="cs-CZ" dirty="0"/>
              <a:t> </a:t>
            </a:r>
            <a:r>
              <a:rPr lang="cs-CZ" dirty="0" smtClean="0"/>
              <a:t>		- chemicky – štěpení na jednodušší látky</a:t>
            </a:r>
          </a:p>
          <a:p>
            <a:endParaRPr lang="cs-CZ" dirty="0"/>
          </a:p>
          <a:p>
            <a:r>
              <a:rPr lang="cs-CZ" dirty="0" smtClean="0"/>
              <a:t>Zajišťuje příjem živin</a:t>
            </a:r>
          </a:p>
          <a:p>
            <a:r>
              <a:rPr lang="cs-CZ" dirty="0"/>
              <a:t> </a:t>
            </a:r>
            <a:r>
              <a:rPr lang="cs-CZ" dirty="0" smtClean="0"/>
              <a:t>		- zdroj energie</a:t>
            </a:r>
          </a:p>
          <a:p>
            <a:r>
              <a:rPr lang="cs-CZ" dirty="0"/>
              <a:t> </a:t>
            </a:r>
            <a:r>
              <a:rPr lang="cs-CZ" dirty="0" smtClean="0"/>
              <a:t>		- stavební látky</a:t>
            </a:r>
          </a:p>
        </p:txBody>
      </p:sp>
    </p:spTree>
    <p:extLst>
      <p:ext uri="{BB962C8B-B14F-4D97-AF65-F5344CB8AC3E}">
        <p14:creationId xmlns:p14="http://schemas.microsoft.com/office/powerpoint/2010/main" val="1035203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-39611"/>
            <a:ext cx="5040560" cy="6984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989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Dutina ústní, hltan, jícen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Zuby  </a:t>
            </a:r>
          </a:p>
          <a:p>
            <a:r>
              <a:rPr lang="cs-CZ" dirty="0"/>
              <a:t> </a:t>
            </a:r>
            <a:r>
              <a:rPr lang="cs-CZ" dirty="0" smtClean="0"/>
              <a:t>		 korunka</a:t>
            </a:r>
          </a:p>
          <a:p>
            <a:r>
              <a:rPr lang="cs-CZ" dirty="0"/>
              <a:t> </a:t>
            </a:r>
            <a:r>
              <a:rPr lang="cs-CZ" dirty="0" smtClean="0"/>
              <a:t>		 krček </a:t>
            </a:r>
          </a:p>
          <a:p>
            <a:r>
              <a:rPr lang="cs-CZ" dirty="0"/>
              <a:t> </a:t>
            </a:r>
            <a:r>
              <a:rPr lang="cs-CZ" dirty="0" smtClean="0"/>
              <a:t>		 kořen </a:t>
            </a:r>
          </a:p>
          <a:p>
            <a:r>
              <a:rPr lang="cs-CZ" dirty="0"/>
              <a:t> </a:t>
            </a:r>
            <a:r>
              <a:rPr lang="cs-CZ" dirty="0" smtClean="0"/>
              <a:t>	 	 sklovina</a:t>
            </a:r>
          </a:p>
          <a:p>
            <a:r>
              <a:rPr lang="cs-CZ" dirty="0"/>
              <a:t> </a:t>
            </a:r>
            <a:r>
              <a:rPr lang="cs-CZ" dirty="0" smtClean="0"/>
              <a:t>		 zubovina</a:t>
            </a:r>
          </a:p>
          <a:p>
            <a:r>
              <a:rPr lang="cs-CZ" dirty="0"/>
              <a:t> </a:t>
            </a:r>
            <a:r>
              <a:rPr lang="cs-CZ" dirty="0" smtClean="0"/>
              <a:t>		 zubní dřeň</a:t>
            </a:r>
          </a:p>
          <a:p>
            <a:endParaRPr lang="cs-CZ" dirty="0"/>
          </a:p>
          <a:p>
            <a:r>
              <a:rPr lang="cs-CZ" dirty="0" smtClean="0"/>
              <a:t>Úplný chrup - 32 / dětský chrup – 20</a:t>
            </a:r>
          </a:p>
          <a:p>
            <a:endParaRPr lang="cs-CZ" dirty="0" smtClean="0"/>
          </a:p>
          <a:p>
            <a:r>
              <a:rPr lang="cs-CZ" dirty="0" smtClean="0"/>
              <a:t>řezáky, špičáky, třenové zuby, stoličky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128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11971" y="397405"/>
            <a:ext cx="2952328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/>
              <a:t>Lidský zub </a:t>
            </a:r>
            <a:r>
              <a:rPr lang="cs-CZ" sz="2800" b="1" i="1" dirty="0" smtClean="0"/>
              <a:t>– stolička</a:t>
            </a:r>
          </a:p>
          <a:p>
            <a:endParaRPr lang="cs-CZ" sz="2800" b="1" i="1" dirty="0"/>
          </a:p>
          <a:p>
            <a:r>
              <a:rPr lang="cs-CZ" sz="2800" b="1" i="1" dirty="0"/>
              <a:t> A - korunka</a:t>
            </a:r>
          </a:p>
          <a:p>
            <a:r>
              <a:rPr lang="cs-CZ" sz="2800" b="1" i="1" dirty="0"/>
              <a:t> B </a:t>
            </a:r>
            <a:r>
              <a:rPr lang="cs-CZ" sz="2800" b="1" i="1" dirty="0" smtClean="0"/>
              <a:t>– kořen</a:t>
            </a:r>
          </a:p>
          <a:p>
            <a:endParaRPr lang="cs-CZ" sz="2800" b="1" i="1" dirty="0"/>
          </a:p>
          <a:p>
            <a:r>
              <a:rPr lang="cs-CZ" sz="2800" b="1" i="1" dirty="0"/>
              <a:t> 1.- zubní sklovina</a:t>
            </a:r>
          </a:p>
          <a:p>
            <a:r>
              <a:rPr lang="cs-CZ" sz="2800" b="1" i="1" dirty="0"/>
              <a:t> 2.- zubovina</a:t>
            </a:r>
          </a:p>
          <a:p>
            <a:r>
              <a:rPr lang="cs-CZ" sz="2800" b="1" i="1" dirty="0"/>
              <a:t> 3.- zubní dřeň</a:t>
            </a:r>
          </a:p>
          <a:p>
            <a:r>
              <a:rPr lang="cs-CZ" sz="2800" b="1" i="1" dirty="0"/>
              <a:t> 4.- dáseň</a:t>
            </a:r>
          </a:p>
          <a:p>
            <a:r>
              <a:rPr lang="cs-CZ" sz="2800" b="1" i="1" dirty="0"/>
              <a:t> 5.- zubní cement</a:t>
            </a:r>
          </a:p>
          <a:p>
            <a:r>
              <a:rPr lang="cs-CZ" sz="2800" b="1" i="1" dirty="0"/>
              <a:t> 6.- čelistní kost</a:t>
            </a:r>
          </a:p>
          <a:p>
            <a:r>
              <a:rPr lang="cs-CZ" sz="2800" b="1" i="1" dirty="0"/>
              <a:t> 7.- céva</a:t>
            </a:r>
          </a:p>
          <a:p>
            <a:r>
              <a:rPr lang="cs-CZ" sz="2800" b="1" i="1" dirty="0"/>
              <a:t> 8.- nerv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077"/>
            <a:ext cx="5688632" cy="688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889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862"/>
            <a:ext cx="9144000" cy="6772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2117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Slinné žlázy</a:t>
            </a:r>
          </a:p>
          <a:p>
            <a:r>
              <a:rPr lang="cs-CZ" dirty="0"/>
              <a:t> </a:t>
            </a:r>
            <a:r>
              <a:rPr lang="cs-CZ" dirty="0" smtClean="0"/>
              <a:t>		příušní</a:t>
            </a:r>
          </a:p>
          <a:p>
            <a:r>
              <a:rPr lang="cs-CZ" dirty="0"/>
              <a:t> </a:t>
            </a:r>
            <a:r>
              <a:rPr lang="cs-CZ" dirty="0" smtClean="0"/>
              <a:t>		podčelistní</a:t>
            </a:r>
          </a:p>
          <a:p>
            <a:r>
              <a:rPr lang="cs-CZ" dirty="0"/>
              <a:t> </a:t>
            </a:r>
            <a:r>
              <a:rPr lang="cs-CZ" dirty="0" smtClean="0"/>
              <a:t>		podjazyková</a:t>
            </a:r>
          </a:p>
          <a:p>
            <a:endParaRPr lang="cs-CZ" dirty="0"/>
          </a:p>
          <a:p>
            <a:r>
              <a:rPr lang="cs-CZ" dirty="0" smtClean="0"/>
              <a:t>Ptyalin – štěpí škrob na jednodušší cukry</a:t>
            </a:r>
          </a:p>
          <a:p>
            <a:r>
              <a:rPr lang="cs-CZ" dirty="0" smtClean="0"/>
              <a:t>Polykací reflex – hltan, jícen, žaludek</a:t>
            </a:r>
          </a:p>
          <a:p>
            <a:r>
              <a:rPr lang="cs-CZ" dirty="0" smtClean="0"/>
              <a:t>Peristaltická vlna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938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" y="1278"/>
            <a:ext cx="5895907" cy="6856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902447" y="1052736"/>
            <a:ext cx="3241553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/>
              <a:t>Slinné žlázy člověka</a:t>
            </a:r>
            <a:r>
              <a:rPr lang="cs-CZ" sz="2800" b="1" i="1" dirty="0" smtClean="0"/>
              <a:t>:</a:t>
            </a:r>
          </a:p>
          <a:p>
            <a:endParaRPr lang="cs-CZ" sz="2800" b="1" i="1" dirty="0"/>
          </a:p>
          <a:p>
            <a:r>
              <a:rPr lang="cs-CZ" sz="2800" b="1" i="1" dirty="0"/>
              <a:t> 1) příušní </a:t>
            </a:r>
            <a:r>
              <a:rPr lang="cs-CZ" sz="2800" b="1" i="1" dirty="0" smtClean="0"/>
              <a:t>žláza</a:t>
            </a:r>
          </a:p>
          <a:p>
            <a:endParaRPr lang="cs-CZ" sz="2800" b="1" i="1" dirty="0"/>
          </a:p>
          <a:p>
            <a:r>
              <a:rPr lang="cs-CZ" sz="2800" b="1" i="1" dirty="0"/>
              <a:t> 2) podčelistní </a:t>
            </a:r>
            <a:r>
              <a:rPr lang="cs-CZ" sz="2800" b="1" i="1" dirty="0" smtClean="0"/>
              <a:t>žláza</a:t>
            </a:r>
          </a:p>
          <a:p>
            <a:endParaRPr lang="cs-CZ" sz="2800" b="1" i="1" dirty="0"/>
          </a:p>
          <a:p>
            <a:r>
              <a:rPr lang="cs-CZ" sz="2800" b="1" i="1" dirty="0"/>
              <a:t> 3) </a:t>
            </a:r>
            <a:r>
              <a:rPr lang="cs-CZ" sz="2800" b="1" i="1" dirty="0" smtClean="0"/>
              <a:t>podjazyková</a:t>
            </a:r>
          </a:p>
          <a:p>
            <a:r>
              <a:rPr lang="cs-CZ" sz="2800" b="1" i="1" dirty="0" smtClean="0"/>
              <a:t> </a:t>
            </a:r>
            <a:r>
              <a:rPr lang="cs-CZ" sz="2800" b="1" i="1" dirty="0"/>
              <a:t>žláza</a:t>
            </a:r>
          </a:p>
        </p:txBody>
      </p:sp>
    </p:spTree>
    <p:extLst>
      <p:ext uri="{BB962C8B-B14F-4D97-AF65-F5344CB8AC3E}">
        <p14:creationId xmlns:p14="http://schemas.microsoft.com/office/powerpoint/2010/main" val="26079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aludek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Zásobník přijaté potravy</a:t>
            </a:r>
          </a:p>
          <a:p>
            <a:r>
              <a:rPr lang="cs-CZ" dirty="0" smtClean="0"/>
              <a:t>Trávenina</a:t>
            </a:r>
          </a:p>
          <a:p>
            <a:r>
              <a:rPr lang="cs-CZ" dirty="0" smtClean="0"/>
              <a:t>Žaludeční šťávy</a:t>
            </a:r>
          </a:p>
          <a:p>
            <a:endParaRPr lang="cs-CZ" dirty="0" smtClean="0"/>
          </a:p>
          <a:p>
            <a:r>
              <a:rPr lang="cs-CZ" dirty="0" smtClean="0"/>
              <a:t>Enzymy – pepsin + </a:t>
            </a:r>
            <a:r>
              <a:rPr lang="cs-CZ" dirty="0" err="1" smtClean="0"/>
              <a:t>HCl</a:t>
            </a:r>
            <a:endParaRPr lang="cs-CZ" dirty="0" smtClean="0"/>
          </a:p>
          <a:p>
            <a:r>
              <a:rPr lang="cs-CZ" dirty="0" smtClean="0"/>
              <a:t>Sliznice chráněna vrstvou hlenu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54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9" y="980728"/>
            <a:ext cx="9118791" cy="4910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730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Tenké střevo a játra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r>
              <a:rPr lang="cs-CZ" dirty="0" smtClean="0"/>
              <a:t>Dvanácterník – vyústění slinivky břišní a žlučového 							vývodu</a:t>
            </a:r>
          </a:p>
          <a:p>
            <a:r>
              <a:rPr lang="cs-CZ" dirty="0" smtClean="0"/>
              <a:t>Lačník</a:t>
            </a:r>
          </a:p>
          <a:p>
            <a:r>
              <a:rPr lang="cs-CZ" dirty="0" smtClean="0"/>
              <a:t>Kyčelník</a:t>
            </a:r>
          </a:p>
          <a:p>
            <a:r>
              <a:rPr lang="cs-CZ" dirty="0" smtClean="0"/>
              <a:t>Vstřebávání – enzymy</a:t>
            </a:r>
          </a:p>
          <a:p>
            <a:endParaRPr lang="cs-CZ" dirty="0" smtClean="0"/>
          </a:p>
          <a:p>
            <a:r>
              <a:rPr lang="cs-CZ" dirty="0" smtClean="0"/>
              <a:t>Játra = největší žláza</a:t>
            </a:r>
          </a:p>
          <a:p>
            <a:r>
              <a:rPr lang="cs-CZ" dirty="0" smtClean="0"/>
              <a:t>Žluč, žlučový měchýř, žlučovod</a:t>
            </a:r>
          </a:p>
          <a:p>
            <a:r>
              <a:rPr lang="cs-CZ" dirty="0" smtClean="0"/>
              <a:t>metabolismus tuků, cukrů bílkovin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533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6019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Vstřebávání a tlusté střevo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tenkém střevě</a:t>
            </a:r>
          </a:p>
          <a:p>
            <a:r>
              <a:rPr lang="cs-CZ" dirty="0" smtClean="0"/>
              <a:t>Do krevního a mízního oběhu</a:t>
            </a:r>
          </a:p>
          <a:p>
            <a:r>
              <a:rPr lang="cs-CZ" dirty="0" smtClean="0"/>
              <a:t>Klky – 3000 na 1 cm</a:t>
            </a:r>
            <a:r>
              <a:rPr lang="cs-CZ" baseline="30000" dirty="0" smtClean="0"/>
              <a:t>2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Tlusté střevo</a:t>
            </a:r>
          </a:p>
          <a:p>
            <a:r>
              <a:rPr lang="cs-CZ" dirty="0" smtClean="0"/>
              <a:t>Tračníky – vzestupný, příčný, sestupný</a:t>
            </a:r>
          </a:p>
          <a:p>
            <a:r>
              <a:rPr lang="cs-CZ" dirty="0" smtClean="0"/>
              <a:t>Slepé střevo</a:t>
            </a:r>
          </a:p>
          <a:p>
            <a:r>
              <a:rPr lang="cs-CZ" dirty="0" smtClean="0"/>
              <a:t>konečník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324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File:Intestine-diagram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0"/>
            <a:ext cx="7078102" cy="6852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73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9023"/>
            <a:ext cx="91440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</a:t>
            </a:r>
            <a:r>
              <a:rPr lang="cs-CZ" dirty="0"/>
              <a:t>, Vladimír, Vítězslav BIČÍK a Zdeněk MARTINEC. </a:t>
            </a:r>
            <a:r>
              <a:rPr lang="cs-CZ" i="1" dirty="0"/>
              <a:t>Přírodopis: pro žáky základní školy (8. ročník) a nižší ročníky víceletých gymnázií</a:t>
            </a:r>
            <a:r>
              <a:rPr lang="cs-CZ" dirty="0"/>
              <a:t>. 1. vyd. Praha: SPN - pedagogické nakladatelství, 1998, 80 s. ISBN 80-859-3797-2.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http://cs.wikipedia.org/wiki/Zub</a:t>
            </a:r>
            <a:r>
              <a:rPr lang="pt-BR" dirty="0"/>
              <a:t> [online]. [cit. 10.12.2012].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cs.wikipedia.org/wiki/Soubor:Tooth_section_international.png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http://en.wikipedia.org/wiki/Human_tooth</a:t>
            </a:r>
            <a:r>
              <a:rPr lang="pt-BR" dirty="0"/>
              <a:t> [online]. [cit. 10.12.2012].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en.wikipedia.org/wiki/File:Denticao.jpg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http://cs.wikipedia.org/wiki/Slinn%C3%A1_%C5%BEl%C3%A1za</a:t>
            </a:r>
            <a:r>
              <a:rPr lang="pt-BR" dirty="0"/>
              <a:t> [online]. [cit. 10.12.2012].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cs.wikipedia.org/wiki/Soubor:Illu_quiz_hn_02.jpg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http://cs.wikipedia.org/wiki/%C5%BDaludek</a:t>
            </a:r>
            <a:r>
              <a:rPr lang="pt-BR" dirty="0"/>
              <a:t> [online]. [cit. 10.12.2012].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cs.wikipedia.org/wiki/Soubor:Digestive_system_diagram_cs.svg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http://cs.wikipedia.org/wiki/%C5%BDaludek</a:t>
            </a:r>
            <a:r>
              <a:rPr lang="pt-BR" dirty="0"/>
              <a:t> [online]. [cit. 10.12.2012].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cs.wikipedia.org/wiki/Soubor:Illu_stomach2.jpg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http://en.wikipedia.org/wiki/Liver</a:t>
            </a:r>
            <a:r>
              <a:rPr lang="pt-BR" dirty="0"/>
              <a:t> [online]. [cit. 10.12.2012]. Dostupný na WWW: http://en.wikipedia.org/wiki/File:Slide1ppp.JPG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http://en.wikipedia.org/wiki/Large_intestine</a:t>
            </a:r>
            <a:r>
              <a:rPr lang="pt-BR" dirty="0"/>
              <a:t> [online]. [cit. 10.12.2012]. Dostupný na WWW: http://en.wikipedia.org/wiki/File:Intestine-diagram.svg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97487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64</TotalTime>
  <Words>412</Words>
  <Application>Microsoft Office PowerPoint</Application>
  <PresentationFormat>Předvádění na obrazovce (4:3)</PresentationFormat>
  <Paragraphs>110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Vrchol</vt:lpstr>
      <vt:lpstr>Trávicí soustava</vt:lpstr>
      <vt:lpstr>Prezentace aplikace PowerPoint</vt:lpstr>
      <vt:lpstr>Trávicí soustava</vt:lpstr>
      <vt:lpstr>Prezentace aplikace PowerPoint</vt:lpstr>
      <vt:lpstr>Dutina ústní, hltan, jícen</vt:lpstr>
      <vt:lpstr>Prezentace aplikace PowerPoint</vt:lpstr>
      <vt:lpstr>Prezentace aplikace PowerPoint</vt:lpstr>
      <vt:lpstr>Sliny</vt:lpstr>
      <vt:lpstr>Prezentace aplikace PowerPoint</vt:lpstr>
      <vt:lpstr>Žaludek</vt:lpstr>
      <vt:lpstr>Prezentace aplikace PowerPoint</vt:lpstr>
      <vt:lpstr>Tenké střevo a játra</vt:lpstr>
      <vt:lpstr>Prezentace aplikace PowerPoint</vt:lpstr>
      <vt:lpstr>Vstřebávání a tlusté střevo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Dýchací soustava</dc:title>
  <dc:creator>Lubor</dc:creator>
  <cp:lastModifiedBy>Lubor</cp:lastModifiedBy>
  <cp:revision>24</cp:revision>
  <dcterms:created xsi:type="dcterms:W3CDTF">2012-11-27T16:37:07Z</dcterms:created>
  <dcterms:modified xsi:type="dcterms:W3CDTF">2012-12-10T19:02:54Z</dcterms:modified>
</cp:coreProperties>
</file>