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3" r:id="rId6"/>
    <p:sldId id="265" r:id="rId7"/>
    <p:sldId id="261" r:id="rId8"/>
    <p:sldId id="267" r:id="rId9"/>
    <p:sldId id="266" r:id="rId10"/>
    <p:sldId id="262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64D87-A942-4C1A-A400-ABC9441FDB54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E7B9C-48C9-4F6A-B1A2-7442D0AEC8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64D87-A942-4C1A-A400-ABC9441FDB54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E7B9C-48C9-4F6A-B1A2-7442D0AEC8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64D87-A942-4C1A-A400-ABC9441FDB54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419E7B9C-48C9-4F6A-B1A2-7442D0AEC8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64D87-A942-4C1A-A400-ABC9441FDB54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E7B9C-48C9-4F6A-B1A2-7442D0AEC8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64D87-A942-4C1A-A400-ABC9441FDB54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E7B9C-48C9-4F6A-B1A2-7442D0AEC8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64D87-A942-4C1A-A400-ABC9441FDB54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E7B9C-48C9-4F6A-B1A2-7442D0AEC8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64D87-A942-4C1A-A400-ABC9441FDB54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E7B9C-48C9-4F6A-B1A2-7442D0AEC8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64D87-A942-4C1A-A400-ABC9441FDB54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E7B9C-48C9-4F6A-B1A2-7442D0AEC8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64D87-A942-4C1A-A400-ABC9441FDB54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E7B9C-48C9-4F6A-B1A2-7442D0AEC8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64D87-A942-4C1A-A400-ABC9441FDB54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E7B9C-48C9-4F6A-B1A2-7442D0AEC8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564D87-A942-4C1A-A400-ABC9441FDB54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9E7B9C-48C9-4F6A-B1A2-7442D0AEC8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3564D87-A942-4C1A-A400-ABC9441FDB54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19E7B9C-48C9-4F6A-B1A2-7442D0AEC89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Gray1120-kidneys.pn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7/7e/Kidney_PioM.pn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5/52/Nephron_illustration.sv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//upload.wikimedia.org/wikipedia/commons/3/30/Gray1130.sv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idney_PioM.png" TargetMode="External"/><Relationship Id="rId2" Type="http://schemas.openxmlformats.org/officeDocument/2006/relationships/hyperlink" Target="http://cs.wikipedia.org/wiki/Soubor:Gray1120-kidneys.pn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Soubor:Gray1130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984741"/>
          </a:xfrm>
        </p:spPr>
        <p:txBody>
          <a:bodyPr>
            <a:normAutofit/>
          </a:bodyPr>
          <a:lstStyle/>
          <a:p>
            <a:r>
              <a:rPr lang="cs-CZ" sz="4000" i="1" dirty="0" smtClean="0">
                <a:solidFill>
                  <a:srgbClr val="FF0000"/>
                </a:solidFill>
              </a:rPr>
              <a:t>vylučova</a:t>
            </a:r>
            <a:r>
              <a:rPr lang="cs-CZ" sz="4000" b="1" i="1" dirty="0" smtClean="0">
                <a:solidFill>
                  <a:srgbClr val="FF0000"/>
                </a:solidFill>
              </a:rPr>
              <a:t>cí soustava</a:t>
            </a:r>
            <a:endParaRPr lang="cs-CZ" sz="4000" b="1" i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78629" y="213285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</a:t>
            </a:r>
            <a:r>
              <a:rPr lang="cs-CZ" sz="2000" b="1" dirty="0" smtClean="0">
                <a:solidFill>
                  <a:schemeClr val="tx1"/>
                </a:solidFill>
              </a:rPr>
              <a:t>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</a:t>
            </a:r>
            <a:r>
              <a:rPr lang="cs-CZ" sz="2000" b="1" dirty="0" smtClean="0">
                <a:solidFill>
                  <a:schemeClr val="tx1"/>
                </a:solidFill>
              </a:rPr>
              <a:t>Ing. Lubor Dvořák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VY_32_INOVACE_05_A_12_</a:t>
            </a:r>
            <a:r>
              <a:rPr lang="cs-CZ" sz="2000" dirty="0" smtClean="0"/>
              <a:t>Vylučovací </a:t>
            </a:r>
            <a:r>
              <a:rPr lang="cs-CZ" sz="2000" dirty="0"/>
              <a:t>soustava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</a:t>
            </a:r>
            <a:r>
              <a:rPr lang="cs-CZ" sz="2000" dirty="0"/>
              <a:t>Biologie </a:t>
            </a:r>
            <a:r>
              <a:rPr lang="cs-CZ" sz="2000" dirty="0" smtClean="0"/>
              <a:t>člověka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42911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84930766"/>
              </p:ext>
            </p:extLst>
          </p:nvPr>
        </p:nvGraphicFramePr>
        <p:xfrm>
          <a:off x="1043608" y="119675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Ing. Lubor Dvořák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4/1 2013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8/1 2013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VIII.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Biologie člověka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Orgánové soustavy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Vylučovací soustava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Vylučování, ledviny, močový měchýř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51380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Odpadní látky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Voda</a:t>
            </a:r>
          </a:p>
          <a:p>
            <a:r>
              <a:rPr lang="cs-CZ" dirty="0" smtClean="0"/>
              <a:t>Oxid uhličitý</a:t>
            </a:r>
          </a:p>
          <a:p>
            <a:r>
              <a:rPr lang="cs-CZ" dirty="0" smtClean="0"/>
              <a:t>Močovina</a:t>
            </a:r>
          </a:p>
          <a:p>
            <a:r>
              <a:rPr lang="cs-CZ" dirty="0" smtClean="0"/>
              <a:t>Přebytečné soli</a:t>
            </a:r>
          </a:p>
          <a:p>
            <a:endParaRPr lang="cs-CZ" dirty="0"/>
          </a:p>
          <a:p>
            <a:r>
              <a:rPr lang="cs-CZ" b="1" i="1" dirty="0" smtClean="0"/>
              <a:t>Vylučování</a:t>
            </a:r>
            <a:r>
              <a:rPr lang="cs-CZ" dirty="0" smtClean="0"/>
              <a:t>: plícemi</a:t>
            </a:r>
          </a:p>
          <a:p>
            <a:r>
              <a:rPr lang="cs-CZ" dirty="0"/>
              <a:t> </a:t>
            </a:r>
            <a:r>
              <a:rPr lang="cs-CZ" dirty="0" smtClean="0"/>
              <a:t>		      ledvinami</a:t>
            </a:r>
          </a:p>
          <a:p>
            <a:r>
              <a:rPr lang="cs-CZ" dirty="0"/>
              <a:t> </a:t>
            </a:r>
            <a:r>
              <a:rPr lang="cs-CZ" dirty="0" smtClean="0"/>
              <a:t>		      kůží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598533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Ledviny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Párový orgán</a:t>
            </a:r>
          </a:p>
          <a:p>
            <a:r>
              <a:rPr lang="cs-CZ" dirty="0"/>
              <a:t>u</a:t>
            </a:r>
            <a:r>
              <a:rPr lang="cs-CZ" dirty="0" smtClean="0"/>
              <a:t> bederní páteře</a:t>
            </a:r>
          </a:p>
          <a:p>
            <a:r>
              <a:rPr lang="cs-CZ" b="1" i="1" dirty="0" smtClean="0"/>
              <a:t>Kůra</a:t>
            </a:r>
          </a:p>
          <a:p>
            <a:r>
              <a:rPr lang="cs-CZ" b="1" i="1" dirty="0" smtClean="0"/>
              <a:t>Dřeň</a:t>
            </a:r>
          </a:p>
          <a:p>
            <a:r>
              <a:rPr lang="cs-CZ" dirty="0"/>
              <a:t>z</a:t>
            </a:r>
            <a:r>
              <a:rPr lang="cs-CZ" dirty="0" smtClean="0"/>
              <a:t> </a:t>
            </a:r>
            <a:r>
              <a:rPr lang="cs-CZ" b="1" i="1" dirty="0" smtClean="0"/>
              <a:t>ledvinové pánvičky </a:t>
            </a:r>
            <a:r>
              <a:rPr lang="cs-CZ" dirty="0" smtClean="0"/>
              <a:t>vyúsťuje</a:t>
            </a:r>
          </a:p>
          <a:p>
            <a:r>
              <a:rPr lang="cs-CZ" b="1" i="1" dirty="0" smtClean="0"/>
              <a:t>Močovod</a:t>
            </a:r>
            <a:r>
              <a:rPr lang="cs-CZ" dirty="0" smtClean="0"/>
              <a:t> vedoucí do</a:t>
            </a:r>
          </a:p>
          <a:p>
            <a:r>
              <a:rPr lang="cs-CZ" b="1" i="1" dirty="0" smtClean="0"/>
              <a:t>Močového měchýře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xmlns="" val="28626526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Ledviny v lidském těle">
            <a:hlinkClick r:id="rId2" tooltip="Ledviny v lidském těle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-2"/>
            <a:ext cx="5256584" cy="6917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268279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Kidney PioM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2165" y="188640"/>
            <a:ext cx="5610225" cy="6480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084168" y="0"/>
            <a:ext cx="6552728" cy="70173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r>
              <a:rPr lang="cs-CZ" sz="2400" dirty="0" smtClean="0"/>
              <a:t>Anatomie ledviny:</a:t>
            </a:r>
          </a:p>
          <a:p>
            <a:r>
              <a:rPr lang="cs-CZ" sz="2400" dirty="0" smtClean="0"/>
              <a:t> 1. Pyramidy</a:t>
            </a:r>
          </a:p>
          <a:p>
            <a:r>
              <a:rPr lang="cs-CZ" sz="2400" dirty="0" smtClean="0"/>
              <a:t> 2. Odvádějící tepna</a:t>
            </a:r>
          </a:p>
          <a:p>
            <a:r>
              <a:rPr lang="cs-CZ" sz="2400" dirty="0" smtClean="0"/>
              <a:t> 3. Renální tepna</a:t>
            </a:r>
          </a:p>
          <a:p>
            <a:r>
              <a:rPr lang="cs-CZ" sz="2400" dirty="0" smtClean="0"/>
              <a:t> 4. Renální žíla</a:t>
            </a:r>
          </a:p>
          <a:p>
            <a:r>
              <a:rPr lang="cs-CZ" sz="2400" dirty="0" smtClean="0"/>
              <a:t> 5. Branka</a:t>
            </a:r>
          </a:p>
          <a:p>
            <a:r>
              <a:rPr lang="cs-CZ" sz="2400" dirty="0" smtClean="0"/>
              <a:t> 6. Pánvička</a:t>
            </a:r>
          </a:p>
          <a:p>
            <a:r>
              <a:rPr lang="cs-CZ" sz="2400" dirty="0" smtClean="0"/>
              <a:t> 7. Močovod</a:t>
            </a:r>
          </a:p>
          <a:p>
            <a:r>
              <a:rPr lang="cs-CZ" sz="2400" dirty="0" smtClean="0"/>
              <a:t> 8. Kalíšek</a:t>
            </a:r>
          </a:p>
          <a:p>
            <a:r>
              <a:rPr lang="cs-CZ" sz="2400" dirty="0" smtClean="0"/>
              <a:t> 9. Vazivové pouzdro</a:t>
            </a:r>
          </a:p>
          <a:p>
            <a:r>
              <a:rPr lang="cs-CZ" sz="2400" dirty="0" smtClean="0"/>
              <a:t> 10. Spodní pouzdro</a:t>
            </a:r>
          </a:p>
          <a:p>
            <a:r>
              <a:rPr lang="cs-CZ" sz="2400" dirty="0" smtClean="0"/>
              <a:t> 11. Horní pouzdro</a:t>
            </a:r>
          </a:p>
          <a:p>
            <a:r>
              <a:rPr lang="cs-CZ" sz="2400" dirty="0" smtClean="0"/>
              <a:t> 12. Přívodní žíla</a:t>
            </a:r>
          </a:p>
          <a:p>
            <a:r>
              <a:rPr lang="cs-CZ" sz="2400" dirty="0" smtClean="0"/>
              <a:t> 13. Nefron</a:t>
            </a:r>
          </a:p>
          <a:p>
            <a:r>
              <a:rPr lang="cs-CZ" sz="2400" dirty="0" smtClean="0"/>
              <a:t> 14. Kalíšek</a:t>
            </a:r>
          </a:p>
          <a:p>
            <a:r>
              <a:rPr lang="cs-CZ" sz="2400" dirty="0" smtClean="0"/>
              <a:t> 15. Kalich</a:t>
            </a:r>
          </a:p>
          <a:p>
            <a:r>
              <a:rPr lang="cs-CZ" sz="2400" dirty="0" smtClean="0"/>
              <a:t> 16. Papila</a:t>
            </a:r>
          </a:p>
          <a:p>
            <a:r>
              <a:rPr lang="cs-CZ" sz="2400" dirty="0" smtClean="0"/>
              <a:t> 17. Sloupek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7971236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 ledvin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Odstraňování odpadních látek z krve</a:t>
            </a:r>
          </a:p>
          <a:p>
            <a:r>
              <a:rPr lang="cs-CZ" dirty="0"/>
              <a:t>k</a:t>
            </a:r>
            <a:r>
              <a:rPr lang="cs-CZ" dirty="0" smtClean="0"/>
              <a:t>rev  -  </a:t>
            </a:r>
            <a:r>
              <a:rPr lang="cs-CZ" b="1" i="1" dirty="0" smtClean="0"/>
              <a:t>ledvinová tělíska</a:t>
            </a:r>
          </a:p>
          <a:p>
            <a:r>
              <a:rPr lang="cs-CZ" dirty="0" smtClean="0"/>
              <a:t>(přívodová </a:t>
            </a:r>
            <a:r>
              <a:rPr lang="cs-CZ" dirty="0" err="1" smtClean="0"/>
              <a:t>tepénka</a:t>
            </a:r>
            <a:r>
              <a:rPr lang="cs-CZ" dirty="0" smtClean="0"/>
              <a:t> se větví na </a:t>
            </a:r>
            <a:r>
              <a:rPr lang="cs-CZ" b="1" i="1" dirty="0" smtClean="0"/>
              <a:t>klubíčko vlásečnic</a:t>
            </a:r>
            <a:r>
              <a:rPr lang="cs-CZ" dirty="0" smtClean="0"/>
              <a:t>)</a:t>
            </a:r>
          </a:p>
          <a:p>
            <a:endParaRPr lang="cs-CZ" dirty="0"/>
          </a:p>
          <a:p>
            <a:r>
              <a:rPr lang="cs-CZ" b="1" i="1" dirty="0" smtClean="0"/>
              <a:t>Ledvinové tělísko  </a:t>
            </a:r>
            <a:r>
              <a:rPr lang="cs-CZ" dirty="0" smtClean="0"/>
              <a:t>=  váček + klubíčko vlásečnic</a:t>
            </a:r>
          </a:p>
          <a:p>
            <a:r>
              <a:rPr lang="cs-CZ" dirty="0" smtClean="0"/>
              <a:t>pokračuje soustavou několikrát stočených</a:t>
            </a:r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dirty="0" smtClean="0"/>
              <a:t>					</a:t>
            </a:r>
            <a:r>
              <a:rPr lang="cs-CZ" dirty="0" smtClean="0"/>
              <a:t>        </a:t>
            </a:r>
            <a:r>
              <a:rPr lang="cs-CZ" b="1" i="1" dirty="0" smtClean="0"/>
              <a:t>ledvinových </a:t>
            </a:r>
            <a:r>
              <a:rPr lang="cs-CZ" b="1" i="1" dirty="0" smtClean="0"/>
              <a:t>kanálků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xmlns="" val="17459773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ile:Nephron illustration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8198" y="116632"/>
            <a:ext cx="6504828" cy="674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092280" y="1394844"/>
            <a:ext cx="187220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Nefron</a:t>
            </a:r>
          </a:p>
          <a:p>
            <a:endParaRPr lang="cs-CZ" sz="2800" b="1" i="1" dirty="0" smtClean="0"/>
          </a:p>
          <a:p>
            <a:r>
              <a:rPr lang="cs-CZ" sz="2800" b="1" i="1" dirty="0" smtClean="0"/>
              <a:t>= základní </a:t>
            </a:r>
          </a:p>
          <a:p>
            <a:r>
              <a:rPr lang="cs-CZ" sz="2800" b="1" i="1" dirty="0" smtClean="0"/>
              <a:t>stavební</a:t>
            </a:r>
          </a:p>
          <a:p>
            <a:r>
              <a:rPr lang="cs-CZ" sz="2800" b="1" i="1" dirty="0" smtClean="0"/>
              <a:t>jednotka</a:t>
            </a:r>
          </a:p>
          <a:p>
            <a:r>
              <a:rPr lang="cs-CZ" sz="2800" b="1" i="1" dirty="0" smtClean="0"/>
              <a:t>ledviny</a:t>
            </a:r>
          </a:p>
          <a:p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xmlns="" val="1274073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Gray1130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8306" y="0"/>
            <a:ext cx="5184576" cy="6885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531531" y="1988840"/>
            <a:ext cx="2730171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Ledvinové tělísko</a:t>
            </a:r>
          </a:p>
          <a:p>
            <a:pPr algn="ctr"/>
            <a:endParaRPr lang="cs-CZ" sz="2800" b="1" i="1" dirty="0"/>
          </a:p>
          <a:p>
            <a:pPr algn="ctr"/>
            <a:r>
              <a:rPr lang="cs-CZ" sz="2800" b="1" i="1" dirty="0" smtClean="0"/>
              <a:t>glomerulus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xmlns="" val="27730749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548680"/>
            <a:ext cx="9144000" cy="5760680"/>
          </a:xfrm>
        </p:spPr>
        <p:txBody>
          <a:bodyPr/>
          <a:lstStyle/>
          <a:p>
            <a:r>
              <a:rPr lang="cs-CZ" dirty="0" smtClean="0"/>
              <a:t>stěnami vlásečnic klubíčka – filtrace všech složek krevní plazmy (kromě bílkovin)</a:t>
            </a:r>
          </a:p>
          <a:p>
            <a:endParaRPr lang="cs-CZ" dirty="0"/>
          </a:p>
          <a:p>
            <a:r>
              <a:rPr lang="cs-CZ" dirty="0" smtClean="0"/>
              <a:t>vzniká tím </a:t>
            </a:r>
            <a:r>
              <a:rPr lang="cs-CZ" b="1" i="1" dirty="0" smtClean="0"/>
              <a:t>primární moč</a:t>
            </a:r>
          </a:p>
          <a:p>
            <a:endParaRPr lang="cs-CZ" b="1" i="1" dirty="0"/>
          </a:p>
          <a:p>
            <a:r>
              <a:rPr lang="cs-CZ" dirty="0" smtClean="0"/>
              <a:t>soustavou kanálků – voda + všechny potřebné látky – 			vstřebávání zpět do krve</a:t>
            </a:r>
          </a:p>
          <a:p>
            <a:endParaRPr lang="cs-CZ" dirty="0"/>
          </a:p>
          <a:p>
            <a:r>
              <a:rPr lang="cs-CZ" dirty="0"/>
              <a:t>z</a:t>
            </a:r>
            <a:r>
              <a:rPr lang="cs-CZ" dirty="0" smtClean="0"/>
              <a:t>bytek filtrátu = </a:t>
            </a:r>
          </a:p>
          <a:p>
            <a:pPr>
              <a:buNone/>
            </a:pPr>
            <a:r>
              <a:rPr lang="cs-CZ" dirty="0" smtClean="0"/>
              <a:t>  </a:t>
            </a:r>
            <a:r>
              <a:rPr lang="cs-CZ" dirty="0" smtClean="0"/>
              <a:t>				</a:t>
            </a:r>
            <a:r>
              <a:rPr lang="cs-CZ" dirty="0" smtClean="0"/>
              <a:t>    </a:t>
            </a:r>
            <a:r>
              <a:rPr lang="cs-CZ" b="1" i="1" dirty="0" smtClean="0"/>
              <a:t>definitivní </a:t>
            </a:r>
            <a:r>
              <a:rPr lang="cs-CZ" b="1" i="1" dirty="0" smtClean="0"/>
              <a:t>moč</a:t>
            </a:r>
          </a:p>
          <a:p>
            <a:r>
              <a:rPr lang="cs-CZ" dirty="0" smtClean="0"/>
              <a:t>- ledvinová pánvička, močovod, močový měchýř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907013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ČERNÍK, Vladimír, Vítězslav BIČÍK a Zdeněk MARTINEC. Přírodopis: pro žáky základní školy (8. ročník) a nižší ročníky víceletých gymnázií. 1. vyd. Praha: SPN - pedagogické nakladatelství, 1998, 80 s. ISBN 80-859-3797-2. </a:t>
            </a:r>
          </a:p>
          <a:p>
            <a:r>
              <a:rPr lang="pt-BR" dirty="0" smtClean="0">
                <a:effectLst/>
              </a:rPr>
              <a:t>AUTOR NEUVEDEN. </a:t>
            </a:r>
            <a:r>
              <a:rPr lang="pt-BR" i="1" dirty="0" smtClean="0">
                <a:effectLst/>
              </a:rPr>
              <a:t>http://cs.wikipedia.org/wiki/Ledvina</a:t>
            </a:r>
            <a:r>
              <a:rPr lang="pt-BR" dirty="0" smtClean="0">
                <a:effectLst/>
              </a:rPr>
              <a:t> [online]. [cit. 4.1.2013]. Dostupný na WWW: </a:t>
            </a:r>
            <a:r>
              <a:rPr lang="pt-BR" dirty="0" smtClean="0">
                <a:effectLst/>
                <a:hlinkClick r:id="rId2"/>
              </a:rPr>
              <a:t>http://cs.wikipedia.org/wiki/Soubor:Gray1120-kidneys.png</a:t>
            </a:r>
            <a:endParaRPr lang="cs-CZ" dirty="0" smtClean="0">
              <a:effectLst/>
            </a:endParaRPr>
          </a:p>
          <a:p>
            <a:r>
              <a:rPr lang="pt-BR" dirty="0" smtClean="0">
                <a:effectLst/>
              </a:rPr>
              <a:t>AUTOR NEUVEDEN. </a:t>
            </a:r>
            <a:r>
              <a:rPr lang="pt-BR" i="1" dirty="0" smtClean="0">
                <a:effectLst/>
              </a:rPr>
              <a:t>http://cs.wikipedia.org/wiki/Ledvina</a:t>
            </a:r>
            <a:r>
              <a:rPr lang="pt-BR" dirty="0" smtClean="0">
                <a:effectLst/>
              </a:rPr>
              <a:t> [online]. [cit. 4.1.2013]. Dostupný na WWW: </a:t>
            </a:r>
            <a:r>
              <a:rPr lang="pt-BR" dirty="0" smtClean="0">
                <a:effectLst/>
                <a:hlinkClick r:id="rId3"/>
              </a:rPr>
              <a:t>http://cs.wikipedia.org/wiki/Soubor:Kidney_PioM.png</a:t>
            </a:r>
            <a:endParaRPr lang="cs-CZ" dirty="0" smtClean="0">
              <a:effectLst/>
            </a:endParaRPr>
          </a:p>
          <a:p>
            <a:r>
              <a:rPr lang="pt-BR" dirty="0" smtClean="0">
                <a:effectLst/>
              </a:rPr>
              <a:t>AUTOR NEUVEDEN. </a:t>
            </a:r>
            <a:r>
              <a:rPr lang="pt-BR" i="1" dirty="0" smtClean="0">
                <a:effectLst/>
              </a:rPr>
              <a:t>http://cs.wikipedia.org/wiki/Glomerulus</a:t>
            </a:r>
            <a:r>
              <a:rPr lang="pt-BR" dirty="0" smtClean="0">
                <a:effectLst/>
              </a:rPr>
              <a:t> [online]. [cit. 4.1.2013]. Dostupný na WWW: </a:t>
            </a:r>
            <a:r>
              <a:rPr lang="pt-BR" dirty="0" smtClean="0">
                <a:effectLst/>
                <a:hlinkClick r:id="rId4"/>
              </a:rPr>
              <a:t>http://cs.wikipedia.org/wiki/Soubor:Gray1130.svg</a:t>
            </a:r>
            <a:endParaRPr lang="cs-CZ" dirty="0" smtClean="0">
              <a:effectLst/>
            </a:endParaRPr>
          </a:p>
          <a:p>
            <a:r>
              <a:rPr lang="pt-BR" dirty="0" smtClean="0">
                <a:effectLst/>
              </a:rPr>
              <a:t>AUTOR NEUVEDEN. </a:t>
            </a:r>
            <a:r>
              <a:rPr lang="pt-BR" i="1" dirty="0" smtClean="0">
                <a:effectLst/>
              </a:rPr>
              <a:t>http://en.wikipedia.org/wiki/Nephron</a:t>
            </a:r>
            <a:r>
              <a:rPr lang="pt-BR" dirty="0" smtClean="0">
                <a:effectLst/>
              </a:rPr>
              <a:t> [online]. [cit. 4.1.2013]. Dostupný na WWW: http://en.wikipedia.org/wiki/File:Nephron_illustration.svg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8423942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Vlastní 1">
      <a:majorFont>
        <a:latin typeface="Arial"/>
        <a:ea typeface=""/>
        <a:cs typeface=""/>
      </a:majorFont>
      <a:minorFont>
        <a:latin typeface="Calibri"/>
        <a:ea typeface=""/>
        <a:cs typeface="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62</TotalTime>
  <Words>372</Words>
  <Application>Microsoft Office PowerPoint</Application>
  <PresentationFormat>Předvádění na obrazovce (4:3)</PresentationFormat>
  <Paragraphs>94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Vrchol</vt:lpstr>
      <vt:lpstr>vylučovací soustava</vt:lpstr>
      <vt:lpstr>Snímek 2</vt:lpstr>
      <vt:lpstr>Odpadní látky</vt:lpstr>
      <vt:lpstr>Ledviny</vt:lpstr>
      <vt:lpstr>Snímek 5</vt:lpstr>
      <vt:lpstr>Snímek 6</vt:lpstr>
      <vt:lpstr>Funkce ledvin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vylučovací soustava</dc:title>
  <dc:creator>Lubor</dc:creator>
  <cp:lastModifiedBy>Dum</cp:lastModifiedBy>
  <cp:revision>18</cp:revision>
  <dcterms:created xsi:type="dcterms:W3CDTF">2013-01-04T17:22:22Z</dcterms:created>
  <dcterms:modified xsi:type="dcterms:W3CDTF">2013-01-04T18:36:42Z</dcterms:modified>
</cp:coreProperties>
</file>