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89" r:id="rId2"/>
    <p:sldId id="290" r:id="rId3"/>
    <p:sldId id="291" r:id="rId4"/>
    <p:sldId id="295" r:id="rId5"/>
    <p:sldId id="297" r:id="rId6"/>
    <p:sldId id="298" r:id="rId7"/>
    <p:sldId id="300" r:id="rId8"/>
    <p:sldId id="294" r:id="rId9"/>
    <p:sldId id="296" r:id="rId10"/>
    <p:sldId id="299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0066"/>
    <a:srgbClr val="FF6699"/>
    <a:srgbClr val="FF33CC"/>
    <a:srgbClr val="FF3300"/>
    <a:srgbClr val="D3B857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62" autoAdjust="0"/>
    <p:restoredTop sz="96267" autoAdjust="0"/>
  </p:normalViewPr>
  <p:slideViewPr>
    <p:cSldViewPr>
      <p:cViewPr>
        <p:scale>
          <a:sx n="77" d="100"/>
          <a:sy n="77" d="100"/>
        </p:scale>
        <p:origin x="-1170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88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jpeg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VY_32_INOVACE_XV_2_16_Rytmická cvičení</a:t>
            </a:r>
          </a:p>
          <a:p>
            <a:endParaRPr lang="cs-CZ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 </a:t>
            </a:r>
            <a:r>
              <a:rPr lang="cs-CZ" b="1" dirty="0" smtClean="0"/>
              <a:t>             Sada číslo:    </a:t>
            </a:r>
            <a:r>
              <a:rPr lang="cs-CZ" dirty="0" smtClean="0"/>
              <a:t>2</a:t>
            </a:r>
            <a:r>
              <a:rPr lang="cs-CZ" b="1" dirty="0" smtClean="0"/>
              <a:t>            Pořadové číslo DUM:   </a:t>
            </a:r>
            <a:r>
              <a:rPr lang="cs-CZ" dirty="0" smtClean="0"/>
              <a:t>16</a:t>
            </a:r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476672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   </a:t>
            </a:r>
            <a:r>
              <a:rPr lang="cs-CZ" dirty="0" smtClean="0"/>
              <a:t>Prezentace je určená k procvičení rytmu slov a písní.</a:t>
            </a:r>
          </a:p>
          <a:p>
            <a:endParaRPr lang="cs-CZ" b="1" dirty="0"/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 </a:t>
            </a:r>
            <a:r>
              <a:rPr lang="cs-CZ" dirty="0" smtClean="0"/>
              <a:t>Žáci umí vytleskat rytmus slov, umí rozeznat písně podle jejich rytmu.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  </a:t>
            </a:r>
            <a:r>
              <a:rPr lang="cs-CZ" dirty="0" smtClean="0"/>
              <a:t>6 – 7 let</a:t>
            </a:r>
            <a:br>
              <a:rPr lang="cs-CZ" dirty="0" smtClean="0"/>
            </a:br>
            <a:r>
              <a:rPr lang="cs-CZ" b="1" dirty="0" smtClean="0"/>
              <a:t>Klíčová slova:    </a:t>
            </a:r>
            <a:r>
              <a:rPr lang="cs-CZ" dirty="0" smtClean="0"/>
              <a:t>rytmus, slovo</a:t>
            </a:r>
            <a:r>
              <a:rPr lang="cs-CZ" smtClean="0"/>
              <a:t>, píseň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  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  </a:t>
            </a:r>
            <a:r>
              <a:rPr lang="cs-CZ" dirty="0" smtClean="0"/>
              <a:t>15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1)</a:t>
            </a:r>
            <a:r>
              <a:rPr lang="cs-CZ" b="1" dirty="0" smtClean="0"/>
              <a:t>  </a:t>
            </a:r>
            <a:r>
              <a:rPr lang="cs-CZ" dirty="0" smtClean="0"/>
              <a:t>Žáci vytleskávají rytmus jednotlivých slov, snaží se vymyslet další slova ve stejném rytmu. Pod obrázky mohou tento rytmus perem na interaktivní tabuli zaznamenat.</a:t>
            </a:r>
            <a:endParaRPr lang="cs-CZ" b="1" dirty="0" smtClean="0"/>
          </a:p>
          <a:p>
            <a:r>
              <a:rPr lang="cs-CZ" dirty="0" smtClean="0"/>
              <a:t>  2)  Učitel s žáky vytleská rytmus písně, žáci přemýšlejí, která píseň se zpívá v tomto rytmu. Potom si ji společně zazpívají.</a:t>
            </a:r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908720"/>
            <a:ext cx="547943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Vymysli další slova na tento rytmus: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88840"/>
            <a:ext cx="1368152" cy="923330"/>
          </a:xfrm>
          <a:prstGeom prst="rect">
            <a:avLst/>
          </a:prstGeom>
          <a:gradFill flip="none" rotWithShape="1">
            <a:gsLst>
              <a:gs pos="0">
                <a:srgbClr val="FF66FF">
                  <a:tint val="66000"/>
                  <a:satMod val="160000"/>
                </a:srgbClr>
              </a:gs>
              <a:gs pos="50000">
                <a:srgbClr val="FF66FF">
                  <a:tint val="44500"/>
                  <a:satMod val="160000"/>
                </a:srgbClr>
              </a:gs>
              <a:gs pos="100000">
                <a:srgbClr val="FF66FF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. . . . 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2060848"/>
            <a:ext cx="1224136" cy="923330"/>
          </a:xfrm>
          <a:prstGeom prst="rect">
            <a:avLst/>
          </a:prstGeom>
          <a:gradFill flip="none" rotWithShape="1">
            <a:gsLst>
              <a:gs pos="0">
                <a:srgbClr val="FF66FF">
                  <a:tint val="66000"/>
                  <a:satMod val="160000"/>
                </a:srgbClr>
              </a:gs>
              <a:gs pos="50000">
                <a:srgbClr val="FF66FF">
                  <a:tint val="44500"/>
                  <a:satMod val="160000"/>
                </a:srgbClr>
              </a:gs>
              <a:gs pos="100000">
                <a:srgbClr val="FF66FF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_ . .</a:t>
            </a:r>
            <a:endParaRPr lang="cs-CZ" sz="5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1988840"/>
            <a:ext cx="1296144" cy="923330"/>
          </a:xfrm>
          <a:prstGeom prst="rect">
            <a:avLst/>
          </a:prstGeom>
          <a:gradFill flip="none" rotWithShape="1">
            <a:gsLst>
              <a:gs pos="0">
                <a:srgbClr val="FF66FF">
                  <a:tint val="66000"/>
                  <a:satMod val="160000"/>
                </a:srgbClr>
              </a:gs>
              <a:gs pos="50000">
                <a:srgbClr val="FF66FF">
                  <a:tint val="44500"/>
                  <a:satMod val="160000"/>
                </a:srgbClr>
              </a:gs>
              <a:gs pos="100000">
                <a:srgbClr val="FF66FF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. . _</a:t>
            </a:r>
            <a:endParaRPr lang="cs-CZ" sz="5400" dirty="0"/>
          </a:p>
        </p:txBody>
      </p:sp>
      <p:pic>
        <p:nvPicPr>
          <p:cNvPr id="2067" name="Picture 19" descr="C:\Users\Eva\AppData\Local\Microsoft\Windows\Temporary Internet Files\Content.IE5\E6TWY17R\MC9001127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501008"/>
            <a:ext cx="1513589" cy="1193699"/>
          </a:xfrm>
          <a:prstGeom prst="rect">
            <a:avLst/>
          </a:prstGeom>
          <a:noFill/>
        </p:spPr>
      </p:pic>
      <p:pic>
        <p:nvPicPr>
          <p:cNvPr id="2068" name="Picture 20" descr="C:\Users\Eva\AppData\Local\Microsoft\Windows\Temporary Internet Files\Content.IE5\GMQUFGI7\MC9001921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645024"/>
            <a:ext cx="2167064" cy="1152128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7308304" y="2132856"/>
            <a:ext cx="1224136" cy="923330"/>
          </a:xfrm>
          <a:prstGeom prst="rect">
            <a:avLst/>
          </a:prstGeom>
          <a:gradFill flip="none" rotWithShape="1">
            <a:gsLst>
              <a:gs pos="0">
                <a:srgbClr val="FF66FF">
                  <a:tint val="66000"/>
                  <a:satMod val="160000"/>
                </a:srgbClr>
              </a:gs>
              <a:gs pos="50000">
                <a:srgbClr val="FF66FF">
                  <a:tint val="44500"/>
                  <a:satMod val="160000"/>
                </a:srgbClr>
              </a:gs>
              <a:gs pos="100000">
                <a:srgbClr val="FF66FF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. _ .</a:t>
            </a:r>
            <a:endParaRPr lang="cs-CZ" sz="5400" dirty="0"/>
          </a:p>
        </p:txBody>
      </p:sp>
      <p:pic>
        <p:nvPicPr>
          <p:cNvPr id="2071" name="Picture 23" descr="C:\Users\Eva\AppData\Local\Microsoft\Windows\Temporary Internet Files\Content.IE5\E6TWY17R\MC9003360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501008"/>
            <a:ext cx="2096653" cy="1296144"/>
          </a:xfrm>
          <a:prstGeom prst="rect">
            <a:avLst/>
          </a:prstGeom>
          <a:noFill/>
        </p:spPr>
      </p:pic>
      <p:pic>
        <p:nvPicPr>
          <p:cNvPr id="2082" name="Picture 34" descr="C:\Users\Eva\AppData\Local\Microsoft\Windows\Temporary Internet Files\Content.IE5\2291Z0GP\MC900436869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9836" y="3212976"/>
            <a:ext cx="1656184" cy="16561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548680"/>
            <a:ext cx="2664296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Vytleskej rytmus:</a:t>
            </a:r>
            <a:endParaRPr lang="cs-CZ" sz="2800" dirty="0"/>
          </a:p>
        </p:txBody>
      </p:sp>
      <p:pic>
        <p:nvPicPr>
          <p:cNvPr id="2066" name="Picture 18" descr="C:\Users\Eva\AppData\Local\Microsoft\Windows\Temporary Internet Files\Content.IE5\2291Z0GP\MP9004068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1151847" cy="1440160"/>
          </a:xfrm>
          <a:prstGeom prst="rect">
            <a:avLst/>
          </a:prstGeom>
          <a:noFill/>
        </p:spPr>
      </p:pic>
      <p:pic>
        <p:nvPicPr>
          <p:cNvPr id="2068" name="Picture 20" descr="C:\Users\Eva\AppData\Local\Microsoft\Windows\Temporary Internet Files\Content.IE5\2291Z0GP\MC9002394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556792"/>
            <a:ext cx="1773936" cy="1827886"/>
          </a:xfrm>
          <a:prstGeom prst="rect">
            <a:avLst/>
          </a:prstGeom>
          <a:noFill/>
        </p:spPr>
      </p:pic>
      <p:pic>
        <p:nvPicPr>
          <p:cNvPr id="2071" name="Picture 23" descr="C:\Users\Eva\AppData\Local\Microsoft\Windows\Temporary Internet Files\Content.IE5\GMQUFGI7\MP9003905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077072"/>
            <a:ext cx="1168928" cy="1638684"/>
          </a:xfrm>
          <a:prstGeom prst="rect">
            <a:avLst/>
          </a:prstGeom>
          <a:noFill/>
        </p:spPr>
      </p:pic>
      <p:pic>
        <p:nvPicPr>
          <p:cNvPr id="2080" name="Picture 32" descr="C:\Users\Eva\AppData\Local\Microsoft\Windows\Temporary Internet Files\Content.IE5\2291Z0GP\MC9003315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653136"/>
            <a:ext cx="1804657" cy="1350475"/>
          </a:xfrm>
          <a:prstGeom prst="rect">
            <a:avLst/>
          </a:prstGeom>
          <a:noFill/>
        </p:spPr>
      </p:pic>
      <p:pic>
        <p:nvPicPr>
          <p:cNvPr id="2082" name="Picture 34" descr="C:\Users\Eva\AppData\Local\Microsoft\Windows\Temporary Internet Files\Content.IE5\E6TWY17R\MP90040207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1484784"/>
            <a:ext cx="1433712" cy="2149518"/>
          </a:xfrm>
          <a:prstGeom prst="rect">
            <a:avLst/>
          </a:prstGeom>
          <a:noFill/>
        </p:spPr>
      </p:pic>
      <p:pic>
        <p:nvPicPr>
          <p:cNvPr id="2102" name="Picture 54" descr="C:\Users\Eva\AppData\Local\Microsoft\Windows\Temporary Internet Files\Content.IE5\GMQUFGI7\MC90038886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620688"/>
            <a:ext cx="1540421" cy="2160240"/>
          </a:xfrm>
          <a:prstGeom prst="rect">
            <a:avLst/>
          </a:prstGeom>
          <a:noFill/>
        </p:spPr>
      </p:pic>
      <p:pic>
        <p:nvPicPr>
          <p:cNvPr id="2107" name="Picture 59" descr="C:\Users\Eva\AppData\Local\Microsoft\Windows\Temporary Internet Files\Content.IE5\2291Z0GP\MP90041406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4149080"/>
            <a:ext cx="2164082" cy="1584176"/>
          </a:xfrm>
          <a:prstGeom prst="rect">
            <a:avLst/>
          </a:prstGeom>
          <a:noFill/>
        </p:spPr>
      </p:pic>
      <p:pic>
        <p:nvPicPr>
          <p:cNvPr id="2115" name="Picture 67" descr="C:\Users\Eva\AppData\Local\Microsoft\Windows\Temporary Internet Files\Content.IE5\EEMM1IA4\MC9004260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3573016"/>
            <a:ext cx="2448687" cy="14401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1584176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Vytleskej: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0643" y="1628800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. . . . | _  . . |. . . . | _ . . |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5446" y="2698138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Ta- </a:t>
            </a:r>
            <a:r>
              <a:rPr lang="cs-CZ" sz="2000" dirty="0" err="1" smtClean="0"/>
              <a:t>ta</a:t>
            </a:r>
            <a:r>
              <a:rPr lang="cs-CZ" sz="2000" dirty="0" smtClean="0"/>
              <a:t>,  </a:t>
            </a:r>
            <a:r>
              <a:rPr lang="cs-CZ" sz="2000" dirty="0" err="1" smtClean="0"/>
              <a:t>ta</a:t>
            </a:r>
            <a:r>
              <a:rPr lang="cs-CZ" sz="2000" dirty="0" smtClean="0"/>
              <a:t>- </a:t>
            </a:r>
            <a:r>
              <a:rPr lang="cs-CZ" sz="2000" dirty="0" err="1" smtClean="0"/>
              <a:t>ta</a:t>
            </a:r>
            <a:r>
              <a:rPr lang="cs-CZ" sz="2000" dirty="0" smtClean="0"/>
              <a:t>,        </a:t>
            </a:r>
            <a:r>
              <a:rPr lang="cs-CZ" sz="2000" dirty="0" err="1" smtClean="0"/>
              <a:t>tá</a:t>
            </a:r>
            <a:r>
              <a:rPr lang="cs-CZ" sz="2000" dirty="0" smtClean="0"/>
              <a:t>        ta - </a:t>
            </a:r>
            <a:r>
              <a:rPr lang="cs-CZ" sz="2000" dirty="0" err="1" smtClean="0"/>
              <a:t>ta</a:t>
            </a:r>
            <a:r>
              <a:rPr lang="cs-CZ" sz="2000" dirty="0" smtClean="0"/>
              <a:t>,      </a:t>
            </a:r>
            <a:r>
              <a:rPr lang="cs-CZ" sz="2000" dirty="0" err="1" smtClean="0"/>
              <a:t>ta</a:t>
            </a:r>
            <a:r>
              <a:rPr lang="cs-CZ" sz="2000" dirty="0" smtClean="0"/>
              <a:t> –ta,  </a:t>
            </a:r>
            <a:r>
              <a:rPr lang="cs-CZ" sz="2000" dirty="0" err="1" smtClean="0"/>
              <a:t>ta</a:t>
            </a:r>
            <a:r>
              <a:rPr lang="cs-CZ" sz="2000" dirty="0" smtClean="0"/>
              <a:t> -ta        </a:t>
            </a:r>
            <a:r>
              <a:rPr lang="cs-CZ" sz="2000" dirty="0" err="1" smtClean="0"/>
              <a:t>tá</a:t>
            </a:r>
            <a:r>
              <a:rPr lang="cs-CZ" sz="2000" dirty="0" smtClean="0"/>
              <a:t>  -    ta- </a:t>
            </a:r>
            <a:r>
              <a:rPr lang="cs-CZ" sz="2000" dirty="0" err="1" smtClean="0"/>
              <a:t>ta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552" y="4221088"/>
            <a:ext cx="655272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Připomíná ti tento rytmus nějakou písničku?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96044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Když jsem husy pásala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. . . . | _  . . |. . . . | _ . . |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636912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 jsem </a:t>
            </a:r>
            <a:r>
              <a:rPr lang="cs-CZ" dirty="0" err="1" smtClean="0"/>
              <a:t>hu</a:t>
            </a:r>
            <a:r>
              <a:rPr lang="cs-CZ" dirty="0" smtClean="0"/>
              <a:t>-</a:t>
            </a:r>
            <a:r>
              <a:rPr lang="cs-CZ" dirty="0" err="1" smtClean="0"/>
              <a:t>sy</a:t>
            </a:r>
            <a:r>
              <a:rPr lang="cs-CZ" dirty="0" smtClean="0"/>
              <a:t>        </a:t>
            </a:r>
            <a:r>
              <a:rPr lang="cs-CZ" dirty="0" err="1" smtClean="0"/>
              <a:t>pá</a:t>
            </a:r>
            <a:r>
              <a:rPr lang="cs-CZ" dirty="0" smtClean="0"/>
              <a:t>  –    </a:t>
            </a:r>
            <a:r>
              <a:rPr lang="cs-CZ" dirty="0" err="1" smtClean="0"/>
              <a:t>sa</a:t>
            </a:r>
            <a:r>
              <a:rPr lang="cs-CZ" dirty="0" smtClean="0"/>
              <a:t>-  la,        </a:t>
            </a:r>
            <a:r>
              <a:rPr lang="cs-CZ" dirty="0" err="1" smtClean="0"/>
              <a:t>zi</a:t>
            </a:r>
            <a:r>
              <a:rPr lang="cs-CZ" dirty="0" smtClean="0"/>
              <a:t>- mou jsem se      </a:t>
            </a:r>
            <a:r>
              <a:rPr lang="cs-CZ" dirty="0" err="1" smtClean="0"/>
              <a:t>třá</a:t>
            </a:r>
            <a:r>
              <a:rPr lang="cs-CZ" dirty="0" smtClean="0"/>
              <a:t>-     </a:t>
            </a:r>
            <a:r>
              <a:rPr lang="cs-CZ" dirty="0" err="1" smtClean="0"/>
              <a:t>sa</a:t>
            </a:r>
            <a:r>
              <a:rPr lang="cs-CZ" dirty="0" smtClean="0"/>
              <a:t> – la.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MQUFGI7\MC9002090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861048"/>
            <a:ext cx="2148377" cy="2288015"/>
          </a:xfrm>
          <a:prstGeom prst="rect">
            <a:avLst/>
          </a:prstGeom>
          <a:noFill/>
        </p:spPr>
      </p:pic>
      <p:pic>
        <p:nvPicPr>
          <p:cNvPr id="1028" name="Picture 4" descr="C:\Users\Eva\AppData\Local\Microsoft\Windows\Temporary Internet Files\Content.IE5\E6TWY17R\MC9001979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778302"/>
            <a:ext cx="2414257" cy="1893683"/>
          </a:xfrm>
          <a:prstGeom prst="rect">
            <a:avLst/>
          </a:prstGeom>
          <a:noFill/>
        </p:spPr>
      </p:pic>
      <p:pic>
        <p:nvPicPr>
          <p:cNvPr id="1048" name="Picture 24" descr="C:\Users\Eva\AppData\Local\Microsoft\Windows\Temporary Internet Files\Content.IE5\E6TWY17R\MC9003596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996952"/>
            <a:ext cx="2176598" cy="34563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34586" y="1023119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. . . . | . . _|. . . . | . . _|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9106" y="2204864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Teď už </a:t>
            </a:r>
            <a:r>
              <a:rPr lang="cs-CZ" dirty="0" err="1" smtClean="0"/>
              <a:t>hu-sy</a:t>
            </a:r>
            <a:r>
              <a:rPr lang="cs-CZ" dirty="0" smtClean="0"/>
              <a:t>          ne-</a:t>
            </a:r>
            <a:r>
              <a:rPr lang="cs-CZ" dirty="0" err="1" smtClean="0"/>
              <a:t>pa</a:t>
            </a:r>
            <a:r>
              <a:rPr lang="cs-CZ" dirty="0" smtClean="0"/>
              <a:t> – </a:t>
            </a:r>
            <a:r>
              <a:rPr lang="cs-CZ" dirty="0" err="1" smtClean="0"/>
              <a:t>su</a:t>
            </a:r>
            <a:r>
              <a:rPr lang="cs-CZ" dirty="0" smtClean="0"/>
              <a:t>,        </a:t>
            </a:r>
            <a:r>
              <a:rPr lang="cs-CZ" dirty="0" err="1" smtClean="0"/>
              <a:t>zi</a:t>
            </a:r>
            <a:r>
              <a:rPr lang="cs-CZ" dirty="0" smtClean="0"/>
              <a:t>-mou  už  se          ne-</a:t>
            </a:r>
            <a:r>
              <a:rPr lang="cs-CZ" dirty="0" err="1" smtClean="0"/>
              <a:t>třa</a:t>
            </a:r>
            <a:r>
              <a:rPr lang="cs-CZ" dirty="0" smtClean="0"/>
              <a:t> -  </a:t>
            </a:r>
            <a:r>
              <a:rPr lang="cs-CZ" dirty="0" err="1" smtClean="0"/>
              <a:t>su</a:t>
            </a:r>
            <a:r>
              <a:rPr lang="cs-CZ" dirty="0" smtClean="0"/>
              <a:t>.          </a:t>
            </a:r>
            <a:endParaRPr lang="cs-CZ" dirty="0"/>
          </a:p>
        </p:txBody>
      </p:sp>
      <p:pic>
        <p:nvPicPr>
          <p:cNvPr id="1048" name="Picture 24" descr="C:\Users\Eva\AppData\Local\Microsoft\Windows\Temporary Internet Files\Content.IE5\E6TWY17R\MC9003596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000263"/>
            <a:ext cx="2176598" cy="34563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8141810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05770"/>
            <a:ext cx="1584176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Vytleskej: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6473" y="1790973"/>
            <a:ext cx="6589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_ . . | _  . . |. . . . | _ _ |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4485" y="2835707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</a:t>
            </a:r>
            <a:r>
              <a:rPr lang="cs-CZ" sz="2000" dirty="0" err="1" smtClean="0"/>
              <a:t>Tá</a:t>
            </a:r>
            <a:r>
              <a:rPr lang="cs-CZ" sz="2000" dirty="0" smtClean="0"/>
              <a:t>     ta-ta,         </a:t>
            </a:r>
            <a:r>
              <a:rPr lang="cs-CZ" sz="2000" dirty="0" err="1" smtClean="0"/>
              <a:t>tá</a:t>
            </a:r>
            <a:r>
              <a:rPr lang="cs-CZ" sz="2000" dirty="0" smtClean="0"/>
              <a:t>        ta - </a:t>
            </a:r>
            <a:r>
              <a:rPr lang="cs-CZ" sz="2000" dirty="0" err="1" smtClean="0"/>
              <a:t>ta</a:t>
            </a:r>
            <a:r>
              <a:rPr lang="cs-CZ" sz="2000" dirty="0" smtClean="0"/>
              <a:t>,     </a:t>
            </a:r>
            <a:r>
              <a:rPr lang="cs-CZ" sz="2000" dirty="0" err="1" smtClean="0"/>
              <a:t>ta</a:t>
            </a:r>
            <a:r>
              <a:rPr lang="cs-CZ" sz="2000" dirty="0" smtClean="0"/>
              <a:t> – </a:t>
            </a:r>
            <a:r>
              <a:rPr lang="cs-CZ" sz="2000" dirty="0" err="1" smtClean="0"/>
              <a:t>ta</a:t>
            </a:r>
            <a:r>
              <a:rPr lang="cs-CZ" sz="2000" dirty="0" smtClean="0"/>
              <a:t>  </a:t>
            </a:r>
            <a:r>
              <a:rPr lang="cs-CZ" sz="2000" dirty="0" err="1" smtClean="0"/>
              <a:t>ta</a:t>
            </a:r>
            <a:r>
              <a:rPr lang="cs-CZ" sz="2000" dirty="0" smtClean="0"/>
              <a:t> - </a:t>
            </a:r>
            <a:r>
              <a:rPr lang="cs-CZ" sz="2000" dirty="0" err="1" smtClean="0"/>
              <a:t>ta</a:t>
            </a:r>
            <a:r>
              <a:rPr lang="cs-CZ" sz="2000" dirty="0" smtClean="0"/>
              <a:t>        </a:t>
            </a:r>
            <a:r>
              <a:rPr lang="cs-CZ" sz="2000" dirty="0" err="1" smtClean="0"/>
              <a:t>tá</a:t>
            </a:r>
            <a:r>
              <a:rPr lang="cs-CZ" sz="2000" dirty="0" smtClean="0"/>
              <a:t>  -  </a:t>
            </a:r>
            <a:r>
              <a:rPr lang="cs-CZ" sz="2000" dirty="0" err="1" smtClean="0"/>
              <a:t>tá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1909" y="4365104"/>
            <a:ext cx="666124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Připomíná ti tento rytmus nějakou písničku?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3312368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Šel tudy, měl dudy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6589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_ . . | _  . . |. . . . | _ _ |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780928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Šel    tu-</a:t>
            </a:r>
            <a:r>
              <a:rPr lang="cs-CZ" sz="2000" dirty="0" err="1" smtClean="0"/>
              <a:t>dy</a:t>
            </a:r>
            <a:r>
              <a:rPr lang="cs-CZ" sz="2000" dirty="0" smtClean="0"/>
              <a:t>,         měl     </a:t>
            </a:r>
            <a:r>
              <a:rPr lang="cs-CZ" sz="2000" dirty="0" err="1" smtClean="0"/>
              <a:t>du</a:t>
            </a:r>
            <a:r>
              <a:rPr lang="cs-CZ" sz="2000" dirty="0" smtClean="0"/>
              <a:t>-</a:t>
            </a:r>
            <a:r>
              <a:rPr lang="cs-CZ" sz="2000" dirty="0" err="1" smtClean="0"/>
              <a:t>dy</a:t>
            </a:r>
            <a:r>
              <a:rPr lang="cs-CZ" sz="2000" dirty="0" smtClean="0"/>
              <a:t>,      a-ni    ne - za        </a:t>
            </a:r>
            <a:r>
              <a:rPr lang="cs-CZ" sz="2000" dirty="0" err="1" smtClean="0"/>
              <a:t>pís</a:t>
            </a:r>
            <a:r>
              <a:rPr lang="cs-CZ" sz="2000" dirty="0" smtClean="0"/>
              <a:t>  - kal.</a:t>
            </a:r>
            <a:endParaRPr lang="cs-CZ" sz="2000" dirty="0"/>
          </a:p>
        </p:txBody>
      </p:sp>
      <p:pic>
        <p:nvPicPr>
          <p:cNvPr id="1030" name="Picture 6" descr="C:\Users\Eva\AppData\Local\Microsoft\Windows\Temporary Internet Files\Content.IE5\GMQUFGI7\MC9003383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56992"/>
            <a:ext cx="1477207" cy="2564112"/>
          </a:xfrm>
          <a:prstGeom prst="rect">
            <a:avLst/>
          </a:prstGeom>
          <a:noFill/>
        </p:spPr>
      </p:pic>
      <p:pic>
        <p:nvPicPr>
          <p:cNvPr id="1032" name="Picture 8" descr="C:\Users\Eva\AppData\Local\Microsoft\Windows\Temporary Internet Files\Content.IE5\2291Z0GP\MC9002252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3861048"/>
            <a:ext cx="2166214" cy="180319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412776"/>
            <a:ext cx="6589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_ . . | _  . . |. . . . | _ _ |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9816" y="2708920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dirty="0" err="1" smtClean="0"/>
              <a:t>Bo</a:t>
            </a:r>
            <a:r>
              <a:rPr lang="cs-CZ" sz="2000" dirty="0" smtClean="0"/>
              <a:t> –dejž mu      ty       </a:t>
            </a:r>
            <a:r>
              <a:rPr lang="cs-CZ" sz="2000" dirty="0" err="1" smtClean="0"/>
              <a:t>du-dy</a:t>
            </a:r>
            <a:r>
              <a:rPr lang="cs-CZ" sz="2000" dirty="0" smtClean="0"/>
              <a:t>        </a:t>
            </a:r>
            <a:r>
              <a:rPr lang="cs-CZ" sz="2000" dirty="0" err="1" smtClean="0"/>
              <a:t>ra</a:t>
            </a:r>
            <a:r>
              <a:rPr lang="cs-CZ" sz="2000" dirty="0" smtClean="0"/>
              <a:t>-</a:t>
            </a:r>
            <a:r>
              <a:rPr lang="cs-CZ" sz="2000" dirty="0" err="1" smtClean="0"/>
              <a:t>rá</a:t>
            </a:r>
            <a:r>
              <a:rPr lang="cs-CZ" sz="2000" dirty="0" smtClean="0"/>
              <a:t>-šek  </a:t>
            </a:r>
            <a:r>
              <a:rPr lang="cs-CZ" sz="2000" dirty="0" err="1" smtClean="0"/>
              <a:t>roz</a:t>
            </a:r>
            <a:r>
              <a:rPr lang="cs-CZ" sz="2000" dirty="0" smtClean="0"/>
              <a:t> -      </a:t>
            </a:r>
            <a:r>
              <a:rPr lang="cs-CZ" sz="2000" dirty="0" err="1" smtClean="0"/>
              <a:t>třís</a:t>
            </a:r>
            <a:r>
              <a:rPr lang="cs-CZ" sz="2000" dirty="0" smtClean="0"/>
              <a:t> – kal. </a:t>
            </a:r>
            <a:endParaRPr lang="cs-CZ" sz="2000" dirty="0"/>
          </a:p>
        </p:txBody>
      </p:sp>
      <p:pic>
        <p:nvPicPr>
          <p:cNvPr id="1032" name="Picture 8" descr="C:\Users\Eva\AppData\Local\Microsoft\Windows\Temporary Internet Files\Content.IE5\2291Z0GP\MC9002252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861048"/>
            <a:ext cx="2166214" cy="1803197"/>
          </a:xfrm>
          <a:prstGeom prst="rect">
            <a:avLst/>
          </a:prstGeom>
          <a:noFill/>
        </p:spPr>
      </p:pic>
      <p:pic>
        <p:nvPicPr>
          <p:cNvPr id="1028" name="Picture 4" descr="C:\Users\acer\AppData\Local\Microsoft\Windows\Temporary Internet Files\Content.IE5\H1HYUK19\MC900349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56992"/>
            <a:ext cx="2765196" cy="251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26459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1367</TotalTime>
  <Words>331</Words>
  <Application>Microsoft Office PowerPoint</Application>
  <PresentationFormat>Předvádění na obrazovce (4:3)</PresentationFormat>
  <Paragraphs>52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acer</cp:lastModifiedBy>
  <cp:revision>279</cp:revision>
  <dcterms:created xsi:type="dcterms:W3CDTF">2012-03-26T21:10:22Z</dcterms:created>
  <dcterms:modified xsi:type="dcterms:W3CDTF">2013-01-04T18:34:37Z</dcterms:modified>
</cp:coreProperties>
</file>