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3"/>
  </p:notesMasterIdLst>
  <p:handoutMasterIdLst>
    <p:handoutMasterId r:id="rId14"/>
  </p:handoutMasterIdLst>
  <p:sldIdLst>
    <p:sldId id="262" r:id="rId2"/>
    <p:sldId id="267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10.7.2011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10.7.2011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hyperlink" Target="http://www.youtube.com/watch?v=8oMnzAL_f_Q&amp;feature=related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rtanci.cz/files/article_img/cz/divy1_b.jpg" TargetMode="External"/><Relationship Id="rId7" Type="http://schemas.openxmlformats.org/officeDocument/2006/relationships/image" Target="../media/image13.jpeg"/><Relationship Id="rId2" Type="http://schemas.openxmlformats.org/officeDocument/2006/relationships/hyperlink" Target="http://www.martanci.cz/files/article_img/cz/divy2_b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755576" y="3645024"/>
            <a:ext cx="7848872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Dějepis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6.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Sedm divů světa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</a:t>
            </a:r>
            <a:r>
              <a:rPr lang="cs-CZ" dirty="0" err="1" smtClean="0"/>
              <a:t>Mgr.Barbora</a:t>
            </a:r>
            <a:r>
              <a:rPr lang="cs-CZ" dirty="0" smtClean="0"/>
              <a:t> Mazurová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10.7.2011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1" descr="v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7050" y="0"/>
            <a:ext cx="2266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12" descr="v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11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349500"/>
            <a:ext cx="80645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STAROVĚKÝ </a:t>
            </a:r>
            <a:b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ŘÍM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pPr eaLnBrk="1" hangingPunct="1"/>
            <a:r>
              <a:rPr lang="cs-CZ" b="1" smtClean="0">
                <a:latin typeface="Book Antiqua" pitchFamily="18" charset="0"/>
              </a:rPr>
              <a:t>Sedm divů světa</a:t>
            </a:r>
          </a:p>
        </p:txBody>
      </p:sp>
      <p:graphicFrame>
        <p:nvGraphicFramePr>
          <p:cNvPr id="279555" name="Object 3"/>
          <p:cNvGraphicFramePr>
            <a:graphicFrameLocks noChangeAspect="1"/>
          </p:cNvGraphicFramePr>
          <p:nvPr>
            <p:ph idx="1"/>
          </p:nvPr>
        </p:nvGraphicFramePr>
        <p:xfrm>
          <a:off x="0" y="765175"/>
          <a:ext cx="9144000" cy="4816475"/>
        </p:xfrm>
        <a:graphic>
          <a:graphicData uri="http://schemas.openxmlformats.org/presentationml/2006/ole">
            <p:oleObj spid="_x0000_s1026" name="Fotografie" r:id="rId3" imgW="7430537" imgH="3914286" progId="MSPhotoEd.3">
              <p:embed/>
            </p:oleObj>
          </a:graphicData>
        </a:graphic>
      </p:graphicFrame>
      <p:sp>
        <p:nvSpPr>
          <p:cNvPr id="279558" name="Text Box 6"/>
          <p:cNvSpPr txBox="1">
            <a:spLocks noChangeArrowheads="1"/>
          </p:cNvSpPr>
          <p:nvPr/>
        </p:nvSpPr>
        <p:spPr bwMode="auto">
          <a:xfrm>
            <a:off x="0" y="5589588"/>
            <a:ext cx="3067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1. Socha boha Dia v Olympii</a:t>
            </a:r>
          </a:p>
        </p:txBody>
      </p:sp>
      <p:sp>
        <p:nvSpPr>
          <p:cNvPr id="279559" name="Text Box 7"/>
          <p:cNvSpPr txBox="1">
            <a:spLocks noChangeArrowheads="1"/>
          </p:cNvSpPr>
          <p:nvPr/>
        </p:nvSpPr>
        <p:spPr bwMode="auto">
          <a:xfrm>
            <a:off x="0" y="6491288"/>
            <a:ext cx="3397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4. Visuté zahrady Semiramidiny</a:t>
            </a:r>
          </a:p>
        </p:txBody>
      </p:sp>
      <p:sp>
        <p:nvSpPr>
          <p:cNvPr id="279562" name="Text Box 10"/>
          <p:cNvSpPr txBox="1">
            <a:spLocks noChangeArrowheads="1"/>
          </p:cNvSpPr>
          <p:nvPr/>
        </p:nvSpPr>
        <p:spPr bwMode="auto">
          <a:xfrm>
            <a:off x="0" y="5876925"/>
            <a:ext cx="292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2. Artemidin chrám v Efesu</a:t>
            </a:r>
          </a:p>
        </p:txBody>
      </p:sp>
      <p:sp>
        <p:nvSpPr>
          <p:cNvPr id="279563" name="Text Box 11"/>
          <p:cNvSpPr txBox="1">
            <a:spLocks noChangeArrowheads="1"/>
          </p:cNvSpPr>
          <p:nvPr/>
        </p:nvSpPr>
        <p:spPr bwMode="auto">
          <a:xfrm>
            <a:off x="0" y="6165850"/>
            <a:ext cx="3219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3. Mauzoleum V Halikarnassu</a:t>
            </a:r>
          </a:p>
        </p:txBody>
      </p:sp>
      <p:sp>
        <p:nvSpPr>
          <p:cNvPr id="279564" name="Text Box 12"/>
          <p:cNvSpPr txBox="1">
            <a:spLocks noChangeArrowheads="1"/>
          </p:cNvSpPr>
          <p:nvPr/>
        </p:nvSpPr>
        <p:spPr bwMode="auto">
          <a:xfrm>
            <a:off x="6076950" y="5589588"/>
            <a:ext cx="211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5. Pyramidy v Gíze</a:t>
            </a:r>
          </a:p>
        </p:txBody>
      </p:sp>
      <p:sp>
        <p:nvSpPr>
          <p:cNvPr id="279565" name="Text Box 13"/>
          <p:cNvSpPr txBox="1">
            <a:spLocks noChangeArrowheads="1"/>
          </p:cNvSpPr>
          <p:nvPr/>
        </p:nvSpPr>
        <p:spPr bwMode="auto">
          <a:xfrm>
            <a:off x="6076950" y="5876925"/>
            <a:ext cx="271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6. Maják na ostrově Faru</a:t>
            </a:r>
          </a:p>
        </p:txBody>
      </p:sp>
      <p:sp>
        <p:nvSpPr>
          <p:cNvPr id="279566" name="Text Box 14"/>
          <p:cNvSpPr txBox="1">
            <a:spLocks noChangeArrowheads="1"/>
          </p:cNvSpPr>
          <p:nvPr/>
        </p:nvSpPr>
        <p:spPr bwMode="auto">
          <a:xfrm>
            <a:off x="6084888" y="6165850"/>
            <a:ext cx="192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7. Rhodský kolos</a:t>
            </a:r>
          </a:p>
        </p:txBody>
      </p:sp>
      <p:sp>
        <p:nvSpPr>
          <p:cNvPr id="279567" name="Text Box 15"/>
          <p:cNvSpPr txBox="1">
            <a:spLocks noChangeArrowheads="1"/>
          </p:cNvSpPr>
          <p:nvPr/>
        </p:nvSpPr>
        <p:spPr bwMode="auto">
          <a:xfrm>
            <a:off x="4119563" y="3232150"/>
            <a:ext cx="37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0000"/>
                </a:solidFill>
              </a:rPr>
              <a:t>1.</a:t>
            </a:r>
          </a:p>
        </p:txBody>
      </p:sp>
      <p:sp>
        <p:nvSpPr>
          <p:cNvPr id="279568" name="Text Box 16"/>
          <p:cNvSpPr txBox="1">
            <a:spLocks noChangeArrowheads="1"/>
          </p:cNvSpPr>
          <p:nvPr/>
        </p:nvSpPr>
        <p:spPr bwMode="auto">
          <a:xfrm>
            <a:off x="6588125" y="3213100"/>
            <a:ext cx="37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0000"/>
                </a:solidFill>
              </a:rPr>
              <a:t>2.</a:t>
            </a:r>
          </a:p>
        </p:txBody>
      </p:sp>
      <p:sp>
        <p:nvSpPr>
          <p:cNvPr id="279569" name="Text Box 17"/>
          <p:cNvSpPr txBox="1">
            <a:spLocks noChangeArrowheads="1"/>
          </p:cNvSpPr>
          <p:nvPr/>
        </p:nvSpPr>
        <p:spPr bwMode="auto">
          <a:xfrm>
            <a:off x="8604250" y="3284538"/>
            <a:ext cx="374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0000"/>
                </a:solidFill>
              </a:rPr>
              <a:t>3.</a:t>
            </a:r>
          </a:p>
        </p:txBody>
      </p:sp>
      <p:sp>
        <p:nvSpPr>
          <p:cNvPr id="279570" name="Text Box 18"/>
          <p:cNvSpPr txBox="1">
            <a:spLocks noChangeArrowheads="1"/>
          </p:cNvSpPr>
          <p:nvPr/>
        </p:nvSpPr>
        <p:spPr bwMode="auto">
          <a:xfrm>
            <a:off x="8769350" y="4149725"/>
            <a:ext cx="37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0000"/>
                </a:solidFill>
              </a:rPr>
              <a:t>4.</a:t>
            </a:r>
          </a:p>
        </p:txBody>
      </p:sp>
      <p:sp>
        <p:nvSpPr>
          <p:cNvPr id="279571" name="Text Box 19"/>
          <p:cNvSpPr txBox="1">
            <a:spLocks noChangeArrowheads="1"/>
          </p:cNvSpPr>
          <p:nvPr/>
        </p:nvSpPr>
        <p:spPr bwMode="auto">
          <a:xfrm>
            <a:off x="6659563" y="5229225"/>
            <a:ext cx="37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0000"/>
                </a:solidFill>
              </a:rPr>
              <a:t>5.</a:t>
            </a:r>
          </a:p>
        </p:txBody>
      </p:sp>
      <p:sp>
        <p:nvSpPr>
          <p:cNvPr id="279572" name="Text Box 20"/>
          <p:cNvSpPr txBox="1">
            <a:spLocks noChangeArrowheads="1"/>
          </p:cNvSpPr>
          <p:nvPr/>
        </p:nvSpPr>
        <p:spPr bwMode="auto">
          <a:xfrm>
            <a:off x="5148263" y="3573463"/>
            <a:ext cx="374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0000"/>
                </a:solidFill>
              </a:rPr>
              <a:t>7.</a:t>
            </a:r>
          </a:p>
        </p:txBody>
      </p:sp>
      <p:sp>
        <p:nvSpPr>
          <p:cNvPr id="279573" name="Text Box 21"/>
          <p:cNvSpPr txBox="1">
            <a:spLocks noChangeArrowheads="1"/>
          </p:cNvSpPr>
          <p:nvPr/>
        </p:nvSpPr>
        <p:spPr bwMode="auto">
          <a:xfrm>
            <a:off x="5580063" y="465296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rgbClr val="FF0000"/>
                </a:solidFill>
              </a:rPr>
              <a:t>6.</a:t>
            </a:r>
          </a:p>
        </p:txBody>
      </p:sp>
      <p:sp>
        <p:nvSpPr>
          <p:cNvPr id="1042" name="Rectangle 22"/>
          <p:cNvSpPr>
            <a:spLocks noChangeArrowheads="1"/>
          </p:cNvSpPr>
          <p:nvPr/>
        </p:nvSpPr>
        <p:spPr bwMode="auto">
          <a:xfrm>
            <a:off x="3708400" y="6583363"/>
            <a:ext cx="45958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hlinkClick r:id="rId4"/>
              </a:rPr>
              <a:t>http://www.youtube.com/watch?v=8oMnzAL_f_Q&amp;feature=related</a:t>
            </a:r>
            <a:endParaRPr lang="cs-CZ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000"/>
                                        <p:tgtEl>
                                          <p:spTgt spid="279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9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9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9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9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9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9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9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9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9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9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9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9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79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9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79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79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79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79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56" grpId="0"/>
      <p:bldP spid="279559" grpId="0"/>
      <p:bldP spid="279562" grpId="0"/>
      <p:bldP spid="279563" grpId="0"/>
      <p:bldP spid="279564" grpId="0"/>
      <p:bldP spid="279565" grpId="0"/>
      <p:bldP spid="279566" grpId="0"/>
      <p:bldP spid="279567" grpId="0"/>
      <p:bldP spid="279568" grpId="0"/>
      <p:bldP spid="279569" grpId="0"/>
      <p:bldP spid="279570" grpId="0"/>
      <p:bldP spid="279571" grpId="0"/>
      <p:bldP spid="27957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00563" y="908050"/>
            <a:ext cx="5122862" cy="22177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4800" smtClean="0">
                <a:latin typeface="Algerian" pitchFamily="82" charset="0"/>
              </a:rPr>
              <a:t>SOCHA </a:t>
            </a:r>
            <a:br>
              <a:rPr lang="cs-CZ" sz="4800" smtClean="0">
                <a:latin typeface="Algerian" pitchFamily="82" charset="0"/>
              </a:rPr>
            </a:br>
            <a:r>
              <a:rPr lang="cs-CZ" sz="4800" smtClean="0">
                <a:latin typeface="Algerian" pitchFamily="82" charset="0"/>
              </a:rPr>
              <a:t>BOHA DIA</a:t>
            </a:r>
            <a:br>
              <a:rPr lang="cs-CZ" sz="4800" smtClean="0">
                <a:latin typeface="Algerian" pitchFamily="82" charset="0"/>
              </a:rPr>
            </a:br>
            <a:r>
              <a:rPr lang="cs-CZ" sz="4800" smtClean="0">
                <a:latin typeface="Algerian" pitchFamily="82" charset="0"/>
              </a:rPr>
              <a:t>V OLYMPII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4065588"/>
            <a:ext cx="8218487" cy="27924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600" b="1" smtClean="0"/>
              <a:t>Diova socha divem světa. Vytvořil ji roku 433 př.n.l. řecký sochař Feidiás v Olympii. Znázorňovala největšího boha Řeků a byla umístěna v chrámu, který byl postaven přímo pro ni. Socha se stala jedním ze 7 divů světa krátce po jejím postavení. 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b="1" smtClean="0"/>
              <a:t>Socha byla vyřezána ze slonoviny. Vlasy a bradu měla ze zlata a do očí byly vsazeny vzácné drahokamy. Na dlani pravé ruky držel král bohů malou stojící sošku bohyně vítězství Niké, v levé ruce pak monumentální železo, na jehož vrcholu byl umístěn orel symbolizující Diovu sílu. Socha seděla v nádherném trůnu ze dřeva, vykládaném slonovinou, zlatem a drahými kameny. 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b="1" smtClean="0"/>
              <a:t>Zabírala celou šířku chrámové zdi a pro Řeky se stala symbolem dokonalosti. Socha byla vysoká 12 metrů a v chrámu zůstala po celá staletí, i když v dobách římské nadvlády byla značně zanedbávána. Roku 394 n.l. byla socha převezena do Konstantinopolu, kde ji nakonec zřejmě zničil oheň</a:t>
            </a:r>
          </a:p>
        </p:txBody>
      </p:sp>
      <p:pic>
        <p:nvPicPr>
          <p:cNvPr id="52228" name="Picture 11" descr="divy4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92725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3933825"/>
            <a:ext cx="3683000" cy="2649538"/>
          </a:xfrm>
        </p:spPr>
        <p:txBody>
          <a:bodyPr/>
          <a:lstStyle/>
          <a:p>
            <a:pPr eaLnBrk="1" hangingPunct="1"/>
            <a:r>
              <a:rPr lang="cs-CZ" smtClean="0">
                <a:latin typeface="Algerian" pitchFamily="82" charset="0"/>
              </a:rPr>
              <a:t>ARTEMIDIN </a:t>
            </a:r>
            <a:br>
              <a:rPr lang="cs-CZ" smtClean="0">
                <a:latin typeface="Algerian" pitchFamily="82" charset="0"/>
              </a:rPr>
            </a:br>
            <a:r>
              <a:rPr lang="cs-CZ" smtClean="0">
                <a:latin typeface="Algerian" pitchFamily="82" charset="0"/>
              </a:rPr>
              <a:t>CHRÁM </a:t>
            </a:r>
            <a:br>
              <a:rPr lang="cs-CZ" smtClean="0">
                <a:latin typeface="Algerian" pitchFamily="82" charset="0"/>
              </a:rPr>
            </a:br>
            <a:r>
              <a:rPr lang="cs-CZ" smtClean="0">
                <a:latin typeface="Algerian" pitchFamily="82" charset="0"/>
              </a:rPr>
              <a:t>V EFESU</a:t>
            </a:r>
          </a:p>
        </p:txBody>
      </p:sp>
      <p:pic>
        <p:nvPicPr>
          <p:cNvPr id="53251" name="Picture 5" descr="divy5_b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708400" y="2744788"/>
            <a:ext cx="5283200" cy="3962400"/>
          </a:xfrm>
          <a:noFill/>
        </p:spPr>
      </p:pic>
      <p:sp>
        <p:nvSpPr>
          <p:cNvPr id="53252" name="Rectangle 8"/>
          <p:cNvSpPr>
            <a:spLocks noChangeArrowheads="1"/>
          </p:cNvSpPr>
          <p:nvPr/>
        </p:nvSpPr>
        <p:spPr bwMode="auto">
          <a:xfrm>
            <a:off x="0" y="0"/>
            <a:ext cx="914400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600" b="1"/>
              <a:t>Chrámy jsou jedny z nejkrásnějších staveb na zemi a také místem, kam míří na svých cestách řada cestovatelů. Jen jeden z nádherných chrámů ale patří mezi 7 divů světa a je to právě Artemidin chrám ve městě Efesos. Byl postaven kolem roku 550 př.n.l. lýdským králem Krióisosem. Uvnitř chrámů byla umístěna svatyně a v ní překrásná socha bohyně, ozdobená drahokamy a vzácnými kovy. </a:t>
            </a:r>
          </a:p>
          <a:p>
            <a:pPr algn="ctr"/>
            <a:r>
              <a:rPr lang="cs-CZ" sz="1600" b="1"/>
              <a:t>Jedné noci roku 356 př.n.l. šílenec zvaný Hérostratos chrám podpálil. Střecha se propadla. Sloupy zřítily a socha bohyně spadla na zem. Avšak historie chrámu pokračovala. Po několika letech dobyl Efesos Alexandr Makedonský a rozhodl se Artemidin chrám obnovit. Povedlo se. </a:t>
            </a:r>
          </a:p>
          <a:p>
            <a:pPr algn="ctr"/>
            <a:r>
              <a:rPr lang="cs-CZ" sz="1600" b="1"/>
              <a:t>Už roku 250 př.n.l. stála budova zase na svém místě v plné kráse a právě tehdy byla zařazena mezi 7 divů světa. Artemidin chrám byl jednou z největších staveb své doby. Měl pravoúhlý tvar, délku 110 metrů a šířku 55 metrů. Byl vybudován v iónském slohu s dvojitou vnější kolonádou. Sloupy v předních řadách byly ozdobeny plastikami, alegoricky zobrazujícími slavné činy bohů a hrdinů.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5" descr="divy6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33688"/>
            <a:ext cx="5364163" cy="402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0"/>
            <a:ext cx="8820150" cy="3644900"/>
          </a:xfrm>
          <a:noFill/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cs-CZ" sz="1600" b="1" smtClean="0"/>
              <a:t>Víte, co je to mauzoleum? Správně - hrobka! Za těch několik set a tisíc let, co člověk žije na Zemi, jich bylo vybudováno hned několik. Ale jen jedna se stala „divem světa". Byla to hrobka v Halikarnássu. Nechal ji vystavět ctižádostivý panovník Kárie (části dnešního Turecka - Bodrum) - král Mausólos II. ve 4.století př.n.l. Přál si, aby byla dokončena v době jeho smrti, což se bohužel nepovedlo. Král zemřel roku 353 př.n.l. a mauzoleum bylo dostavěno až o 4 roky později jeho manželkou Artemisií.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cs-CZ" sz="1600" b="1" smtClean="0"/>
              <a:t>Podle starých rukopisů bylo mauzoleum budováno ve čtyřech etapách a po dobu 10 let na něm pracovalo tisíce zdatných mužů. 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cs-CZ" sz="1600" b="1" smtClean="0"/>
              <a:t>Hrobka měla symbolizovat moc a slávu krále Mausólose. A protože sám panovník chtěl, aby byla nejkrásnější, jakou kdy kdo viděl, vůbec na ni nešetřil penězi.</a:t>
            </a:r>
            <a:br>
              <a:rPr lang="cs-CZ" sz="1600" b="1" smtClean="0"/>
            </a:br>
            <a:r>
              <a:rPr lang="cs-CZ" sz="1600" b="1" smtClean="0"/>
              <a:t>Základna mauzolea zabírala plochu o rozměrech 38,4 na 32 metrů a dosahovala výšky 42,6 metrů. Na mauzoleu bohužel po staletí pracoval zub času, a tak se nakonec rozpadl v ruiny. </a:t>
            </a:r>
          </a:p>
        </p:txBody>
      </p:sp>
      <p:sp>
        <p:nvSpPr>
          <p:cNvPr id="54276" name="Rectangle 6"/>
          <p:cNvSpPr>
            <a:spLocks noChangeArrowheads="1"/>
          </p:cNvSpPr>
          <p:nvPr/>
        </p:nvSpPr>
        <p:spPr bwMode="auto">
          <a:xfrm>
            <a:off x="5148263" y="3500438"/>
            <a:ext cx="4211637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3600">
                <a:solidFill>
                  <a:schemeClr val="tx2"/>
                </a:solidFill>
                <a:latin typeface="Algerian" pitchFamily="82" charset="0"/>
              </a:rPr>
              <a:t>MAUZOLEUM</a:t>
            </a:r>
            <a:br>
              <a:rPr lang="cs-CZ" sz="3600">
                <a:solidFill>
                  <a:schemeClr val="tx2"/>
                </a:solidFill>
                <a:latin typeface="Algerian" pitchFamily="82" charset="0"/>
              </a:rPr>
            </a:br>
            <a:r>
              <a:rPr lang="cs-CZ" sz="3600">
                <a:solidFill>
                  <a:schemeClr val="tx2"/>
                </a:solidFill>
                <a:latin typeface="Algerian" pitchFamily="82" charset="0"/>
              </a:rPr>
              <a:t>V</a:t>
            </a:r>
            <a:br>
              <a:rPr lang="cs-CZ" sz="3600">
                <a:solidFill>
                  <a:schemeClr val="tx2"/>
                </a:solidFill>
                <a:latin typeface="Algerian" pitchFamily="82" charset="0"/>
              </a:rPr>
            </a:br>
            <a:r>
              <a:rPr lang="cs-CZ" sz="3600">
                <a:solidFill>
                  <a:schemeClr val="tx2"/>
                </a:solidFill>
                <a:latin typeface="Algerian" pitchFamily="82" charset="0"/>
              </a:rPr>
              <a:t>HALIKKÁRNÁSSU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6" descr="divy3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3900" y="3400425"/>
            <a:ext cx="46101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Rectangle 4"/>
          <p:cNvSpPr>
            <a:spLocks noChangeArrowheads="1"/>
          </p:cNvSpPr>
          <p:nvPr/>
        </p:nvSpPr>
        <p:spPr bwMode="auto">
          <a:xfrm>
            <a:off x="0" y="0"/>
            <a:ext cx="9144000" cy="375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600" b="1"/>
              <a:t>O Visutých zahradách kupodivu ve své době nikdy nepsal žádný spisovatel. O to více se o nich ale šířily po celém světě pověsti. A tak se visuté zahrady v Babyloně staly legendou o pozemském ráji uprostřed pouště. Podle pověsti dala zahrady postavit královna Semiramis - po níž také nesou své jméno. Ovšem jiné zdroje uvádějí, že to nebyla Semiramis, nýbrž král Nabukadnesar II. Ten chtěl v 9.století potěšit svou manželku Amytis a darovat jí v kopcovitém a nehezkém kraji kousek zeleného ráje. </a:t>
            </a:r>
          </a:p>
          <a:p>
            <a:pPr algn="ctr"/>
            <a:r>
              <a:rPr lang="cs-CZ" sz="1600" b="1"/>
              <a:t>Rozbujelé zahrady poskytovaly chladivé útočiště před ohnivým žárem pouště, které obklopovalo město Babylon. Exotické květy pokrývaly terasy jako vodopády a cypřišové stromy a palmy vytvářely tolik žádoucí stín. A všude se linula těžká a omamná vůně aromatických rostlin a květů. </a:t>
            </a:r>
          </a:p>
          <a:p>
            <a:pPr algn="ctr"/>
            <a:r>
              <a:rPr lang="cs-CZ" sz="1600" b="1"/>
              <a:t>Zahrady, které byly postaveny na způsob pyramidy, byly obehnány valy, dosahujícími šířky 7,6 metrů. A každá terasa měla dostatek hlíny pro růst stromů. Dovedete si vůbec představit, jak dlouho trvalo takovouto zahradu zalít? Babyloňané si však našli způsob, jak si svou práci ulehčit. Vodu čerpali z nedaleké řeky Eufrat a aby ji nemuseli přenášet ve vědrech, postavili k terasám rozsáhlou síť potrubí</a:t>
            </a:r>
          </a:p>
        </p:txBody>
      </p:sp>
      <p:sp>
        <p:nvSpPr>
          <p:cNvPr id="55300" name="Rectangle 7"/>
          <p:cNvSpPr>
            <a:spLocks noGrp="1" noChangeArrowheads="1"/>
          </p:cNvSpPr>
          <p:nvPr>
            <p:ph type="title"/>
          </p:nvPr>
        </p:nvSpPr>
        <p:spPr>
          <a:xfrm>
            <a:off x="0" y="3933825"/>
            <a:ext cx="4500563" cy="2087563"/>
          </a:xfrm>
          <a:noFill/>
        </p:spPr>
        <p:txBody>
          <a:bodyPr/>
          <a:lstStyle/>
          <a:p>
            <a:pPr eaLnBrk="1" hangingPunct="1"/>
            <a:r>
              <a:rPr lang="cs-CZ" sz="4800" smtClean="0">
                <a:latin typeface="Algerian" pitchFamily="82" charset="0"/>
              </a:rPr>
              <a:t>VISUTÉ </a:t>
            </a:r>
            <a:br>
              <a:rPr lang="cs-CZ" sz="4800" smtClean="0">
                <a:latin typeface="Algerian" pitchFamily="82" charset="0"/>
              </a:rPr>
            </a:br>
            <a:r>
              <a:rPr lang="cs-CZ" sz="4800" smtClean="0">
                <a:latin typeface="Algerian" pitchFamily="82" charset="0"/>
              </a:rPr>
              <a:t>ZAHRADY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ChangeArrowheads="1"/>
          </p:cNvSpPr>
          <p:nvPr/>
        </p:nvSpPr>
        <p:spPr bwMode="auto">
          <a:xfrm>
            <a:off x="179388" y="3587750"/>
            <a:ext cx="8964612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600" b="1"/>
              <a:t>       Jsou nejstarším a jediným dochovaným divem světa. Staří Egypťané je nedaleko břehů řeky Nil začali stavět před více než 5000 let. Věřili v posmrtný život - pyramidy měly sloužit jako monumentální hrobky, ve kterých jejich králové budou uprostřed bohatství trávit čas , až zemřou. Proto také archeologové dodnes nalézají v pyramidách velké množství bohatství, klenotů, ale i nábytek, zbraně, hudební nástroje a potraviny. </a:t>
            </a:r>
          </a:p>
          <a:p>
            <a:pPr eaLnBrk="0" hangingPunct="0"/>
            <a:r>
              <a:rPr lang="cs-CZ" sz="1600" b="1">
                <a:hlinkClick r:id="rId2" tooltip="Sfinga"/>
              </a:rPr>
              <a:t>  </a:t>
            </a:r>
            <a:r>
              <a:rPr lang="cs-CZ" sz="1600" b="1"/>
              <a:t>      Vůbec největší a nejpůsobivější je Velká pyramida u Gízy. Byla dokončena roku 2580 př.n.l. pro krále Chufewa. Tisíce mužů ji stavělo téměř 30 let. Vysoká byla 147 metrů a každá její základna měřila 230 metrů. Navíc k ní patří obří socha Sfingy, záhadné bytostí se lvím tělem a lidskou hlavou.</a:t>
            </a:r>
            <a:br>
              <a:rPr lang="cs-CZ" sz="1600" b="1"/>
            </a:br>
            <a:r>
              <a:rPr lang="cs-CZ" sz="1600" b="1"/>
              <a:t>         Pyramida byla složena ze 2 milionů kamenných kvádrů a každý z nich vážil na 2300 kilogramů. Na pyramidách nepracovali otroci, ale zruční řemeslníci a zemědělci v době, kdy jim Nil zaplavil jejich pole a zabránil jim tak v jejich vlastní práci. </a:t>
            </a:r>
          </a:p>
          <a:p>
            <a:pPr eaLnBrk="0" hangingPunct="0"/>
            <a:r>
              <a:rPr lang="cs-CZ" sz="1600" b="1"/>
              <a:t>Budování hrobky se chtěl zúčastnit každý. Krále totiž jeho lid považoval za Boha.</a:t>
            </a:r>
          </a:p>
        </p:txBody>
      </p:sp>
      <p:pic>
        <p:nvPicPr>
          <p:cNvPr id="56323" name="Picture 5" descr="Pyramidy">
            <a:hlinkClick r:id="rId3" tooltip="Pyramidy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449763" y="1720850"/>
            <a:ext cx="12382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6" descr="Svinga">
            <a:hlinkClick r:id="rId2" tooltip="Sfinga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9763" y="3154363"/>
            <a:ext cx="12382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8" descr="divy1_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33900" y="0"/>
            <a:ext cx="46101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6" name="Picture 10" descr="divy2_b"/>
          <p:cNvPicPr>
            <a:picLocks noChangeAspect="1" noChangeArrowheads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>
          <a:xfrm>
            <a:off x="755650" y="0"/>
            <a:ext cx="4751388" cy="3563938"/>
          </a:xfrm>
          <a:noFill/>
        </p:spPr>
      </p:pic>
      <p:sp>
        <p:nvSpPr>
          <p:cNvPr id="56327" name="Rectangle 13"/>
          <p:cNvSpPr>
            <a:spLocks noChangeArrowheads="1"/>
          </p:cNvSpPr>
          <p:nvPr/>
        </p:nvSpPr>
        <p:spPr bwMode="auto">
          <a:xfrm>
            <a:off x="827088" y="0"/>
            <a:ext cx="63722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4400">
                <a:solidFill>
                  <a:schemeClr val="tx2"/>
                </a:solidFill>
                <a:latin typeface="Algerian" pitchFamily="82" charset="0"/>
              </a:rPr>
              <a:t>PYRAMIDY V GÍZE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878263"/>
            <a:ext cx="9144000" cy="29797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600" b="1" smtClean="0"/>
              <a:t>Faros je posledním, sedmým divem světa. Byl postaven roku 279 př.n.l. v Alexandrii po 20 letech úmorné práce a dostal jméno podle ostrova, na kterém stál. Je to jeden z největších majáků, které kdy byly postaveny. 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b="1" smtClean="0"/>
              <a:t>Byl vybudován z bílého mramoru ve třech vrstvách tak, že každá vrstva se směrem k vrcholu zužovala. Spodní část majáku byla čtvercovitá, prostřední osmihranná a vrchní válcovitá. Takovouto podobu mu navrhl sám Alexandr Veliký. Architektem a stavitelem se pak stal Sóstratos. 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b="1" smtClean="0"/>
              <a:t>Na vrcholu majáku stála socha řeckého boha Hélia a pod ní lidé udržovali ve dne v noci oheň, který byl vidět až do vzdálenosti 56 kilometrů. Světlo z ohně se odráželo na moře velikým vypouklým zrcadlem. 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b="1" smtClean="0"/>
              <a:t>Pro mnoho lidí byl Faros symbolem moci a slávy řecké říše v dobách Alexandra Velikého. Konstrukce majáku byla opravdu důkladná, protože maják vydržel odolat mnoha zemětřesením. Avšak roku 1326 byly otřesy půdy tak silné, že majáku zbyly jen ruiny.</a:t>
            </a:r>
            <a:r>
              <a:rPr lang="cs-CZ" sz="1800" smtClean="0"/>
              <a:t> </a:t>
            </a:r>
          </a:p>
        </p:txBody>
      </p:sp>
      <p:pic>
        <p:nvPicPr>
          <p:cNvPr id="57347" name="Picture 5" descr="divy8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46038"/>
            <a:ext cx="4992688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8" name="Rectangle 6"/>
          <p:cNvSpPr>
            <a:spLocks noChangeArrowheads="1"/>
          </p:cNvSpPr>
          <p:nvPr/>
        </p:nvSpPr>
        <p:spPr bwMode="auto">
          <a:xfrm>
            <a:off x="4859338" y="692150"/>
            <a:ext cx="4500562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4800">
                <a:solidFill>
                  <a:schemeClr val="tx2"/>
                </a:solidFill>
                <a:latin typeface="Algerian" pitchFamily="82" charset="0"/>
              </a:rPr>
              <a:t>MAJÁK NA </a:t>
            </a:r>
            <a:br>
              <a:rPr lang="cs-CZ" sz="4800">
                <a:solidFill>
                  <a:schemeClr val="tx2"/>
                </a:solidFill>
                <a:latin typeface="Algerian" pitchFamily="82" charset="0"/>
              </a:rPr>
            </a:br>
            <a:r>
              <a:rPr lang="cs-CZ" sz="4800">
                <a:solidFill>
                  <a:schemeClr val="tx2"/>
                </a:solidFill>
                <a:latin typeface="Algerian" pitchFamily="82" charset="0"/>
              </a:rPr>
              <a:t>FARU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5" descr="divy7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2943225"/>
            <a:ext cx="5219700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6443663" cy="52292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800" b="1" smtClean="0"/>
              <a:t>Rhodos je ostrov. Leží poblíž tureckého pobřeží a ve staré mytologii byl ostrovem boha slunce Hélia. Podle legendy obyvatelé ostrova ubránili svou zemi roku 304 př.n.l. před invazí vetřelců a na projev díkuvzdání Héliovi, který jim pomáhal, mu postavili monumentální sochu. </a:t>
            </a:r>
          </a:p>
          <a:p>
            <a:pPr eaLnBrk="1" hangingPunct="1">
              <a:lnSpc>
                <a:spcPct val="80000"/>
              </a:lnSpc>
            </a:pPr>
            <a:r>
              <a:rPr lang="cs-CZ" sz="1800" b="1" smtClean="0"/>
              <a:t>Nikdo přesně neví, kde socha stála ani jak vypadala.</a:t>
            </a:r>
            <a:br>
              <a:rPr lang="cs-CZ" sz="1800" b="1" smtClean="0"/>
            </a:br>
            <a:r>
              <a:rPr lang="cs-CZ" sz="1800" b="1" smtClean="0"/>
              <a:t>Říká se, že byla umístěna na kraji města a tvář měla obrácenou směrem k přístavu. </a:t>
            </a:r>
          </a:p>
          <a:p>
            <a:pPr eaLnBrk="1" hangingPunct="1">
              <a:lnSpc>
                <a:spcPct val="80000"/>
              </a:lnSpc>
            </a:pPr>
            <a:r>
              <a:rPr lang="cs-CZ" sz="1800" b="1" smtClean="0"/>
              <a:t>Socha byla nazvána kolosem pro svou neuvěřitelnou velikost. Čněla do výšky 31 metrů, takže asi 20 krát převyšovala člověka. Byla vyrobena z lesklého bronzu a kolem hlavy měla korunu slunečních paprsků, symbolizujících boha slunce. </a:t>
            </a:r>
          </a:p>
          <a:p>
            <a:pPr eaLnBrk="1" hangingPunct="1">
              <a:lnSpc>
                <a:spcPct val="80000"/>
              </a:lnSpc>
            </a:pPr>
            <a:r>
              <a:rPr lang="cs-CZ" sz="1800" b="1" smtClean="0"/>
              <a:t>Kolos měl železnou konstrukci, která byla pokryta pláty bronzu. Pro zajištění stability umístili stavitelé dovnitř sochy mohutné kamenné bloky. Bohužel - nebylo to nic platné. Jen 66 let po vytvoření se socha při silném zemětřesení zřítila do moře a dnes mnozí potápěči pátrají po jejích zbytcích na dně přístaviště Lindos.</a:t>
            </a:r>
            <a:r>
              <a:rPr lang="cs-CZ" sz="1600" b="1" smtClean="0"/>
              <a:t> </a:t>
            </a:r>
          </a:p>
        </p:txBody>
      </p:sp>
      <p:sp>
        <p:nvSpPr>
          <p:cNvPr id="58372" name="Rectangle 6"/>
          <p:cNvSpPr>
            <a:spLocks noChangeArrowheads="1"/>
          </p:cNvSpPr>
          <p:nvPr/>
        </p:nvSpPr>
        <p:spPr bwMode="auto">
          <a:xfrm>
            <a:off x="0" y="4652963"/>
            <a:ext cx="3995738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4400">
                <a:solidFill>
                  <a:schemeClr val="tx2"/>
                </a:solidFill>
                <a:latin typeface="Algerian" pitchFamily="82" charset="0"/>
              </a:rPr>
              <a:t>RHÓDSKÝ</a:t>
            </a:r>
            <a:br>
              <a:rPr lang="cs-CZ" sz="4400">
                <a:solidFill>
                  <a:schemeClr val="tx2"/>
                </a:solidFill>
                <a:latin typeface="Algerian" pitchFamily="82" charset="0"/>
              </a:rPr>
            </a:br>
            <a:r>
              <a:rPr lang="cs-CZ" sz="4400">
                <a:solidFill>
                  <a:schemeClr val="tx2"/>
                </a:solidFill>
                <a:latin typeface="Algerian" pitchFamily="82" charset="0"/>
              </a:rPr>
              <a:t>KOLOS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10.7.2011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Fraus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Dějepis pro 6.ročník</a:t>
            </a:r>
          </a:p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Michovský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„Pravěk a starověk pro ZŠ“, SPN 1. a 2. díl</a:t>
            </a:r>
          </a:p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J.Rulf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.Válková  „Pravěk a starověk pro 6.ročník ZŠ“, SPN 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185</TotalTime>
  <Words>1158</Words>
  <Application>Microsoft Office PowerPoint</Application>
  <PresentationFormat>Předvádění na obrazovce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Jmění</vt:lpstr>
      <vt:lpstr>Fotografie ve formátu MS Photo Editor 3.0</vt:lpstr>
      <vt:lpstr>Základní škola a mateřská škola Staré Město   Interaktivní škola pro žáka 21.století</vt:lpstr>
      <vt:lpstr>STAROVĚKÝ  ŘÍM</vt:lpstr>
      <vt:lpstr>Sedm divů světa</vt:lpstr>
      <vt:lpstr>SOCHA  BOHA DIA V OLYMPII</vt:lpstr>
      <vt:lpstr>ARTEMIDIN  CHRÁM  V EFESU</vt:lpstr>
      <vt:lpstr>Snímek 6</vt:lpstr>
      <vt:lpstr>VISUTÉ  ZAHRADY</vt:lpstr>
      <vt:lpstr>Snímek 8</vt:lpstr>
      <vt:lpstr>Snímek 9</vt:lpstr>
      <vt:lpstr>Snímek 10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Barbora Mazurová</cp:lastModifiedBy>
  <cp:revision>36</cp:revision>
  <dcterms:created xsi:type="dcterms:W3CDTF">2010-07-04T09:26:34Z</dcterms:created>
  <dcterms:modified xsi:type="dcterms:W3CDTF">2011-07-10T22:07:15Z</dcterms:modified>
</cp:coreProperties>
</file>