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5"/>
  </p:notesMasterIdLst>
  <p:handoutMasterIdLst>
    <p:handoutMasterId r:id="rId16"/>
  </p:handoutMasterIdLst>
  <p:sldIdLst>
    <p:sldId id="262" r:id="rId2"/>
    <p:sldId id="264" r:id="rId3"/>
    <p:sldId id="269" r:id="rId4"/>
    <p:sldId id="272" r:id="rId5"/>
    <p:sldId id="270" r:id="rId6"/>
    <p:sldId id="274" r:id="rId7"/>
    <p:sldId id="273" r:id="rId8"/>
    <p:sldId id="271" r:id="rId9"/>
    <p:sldId id="277" r:id="rId10"/>
    <p:sldId id="267" r:id="rId11"/>
    <p:sldId id="276" r:id="rId12"/>
    <p:sldId id="260" r:id="rId13"/>
    <p:sldId id="27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70" d="100"/>
          <a:sy n="70" d="100"/>
        </p:scale>
        <p:origin x="-76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2324826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261162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676275-BB99-4022-86FE-B7BDB37B5F4C}" type="slidenum">
              <a:rPr lang="cs-CZ" smtClean="0"/>
              <a:pPr/>
              <a:t>10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533400"/>
            <a:ext cx="75438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71600" y="1981200"/>
            <a:ext cx="37338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5257800" y="1981200"/>
            <a:ext cx="3733800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5257800" y="4114800"/>
            <a:ext cx="3733800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55414-E4B4-41D0-852C-39BA6B45CB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8" r:id="rId12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memoriadelholocausto.blogspot.cz/" TargetMode="Externa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jMDQyBP5WDk" TargetMode="Externa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svetim-auschwitz.estranky.cz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1.yadvashem.org/yv/en/education/languages/czech/lesson_plans/auschwitz_album_handout4.asp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slide" Target="slide1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slide" Target="slide13.xml"/><Relationship Id="rId3" Type="http://schemas.openxmlformats.org/officeDocument/2006/relationships/image" Target="../media/image6.jpg"/><Relationship Id="rId7" Type="http://schemas.openxmlformats.org/officeDocument/2006/relationships/image" Target="../media/image8.jpeg"/><Relationship Id="rId12" Type="http://schemas.openxmlformats.org/officeDocument/2006/relationships/image" Target="../media/image11.gif"/><Relationship Id="rId2" Type="http://schemas.openxmlformats.org/officeDocument/2006/relationships/hyperlink" Target="http://www.ceskatelevize.cz/ct24/svet/78919-izraelsky-pamatnik-vystavi-originalni-stavebni-plany-osvetimi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hyperlink" Target="http://www.gify.nou.cz/kv_ruze1.htm" TargetMode="External"/><Relationship Id="rId5" Type="http://schemas.openxmlformats.org/officeDocument/2006/relationships/hyperlink" Target="http://www.polenresor.net/Auschwitz,440.html" TargetMode="External"/><Relationship Id="rId10" Type="http://schemas.openxmlformats.org/officeDocument/2006/relationships/image" Target="../media/image10.jpeg"/><Relationship Id="rId4" Type="http://schemas.openxmlformats.org/officeDocument/2006/relationships/slide" Target="slide12.xml"/><Relationship Id="rId9" Type="http://schemas.openxmlformats.org/officeDocument/2006/relationships/hyperlink" Target="http://markgsmusings.blogspot.cz/2010/01/never-forget-memories-of-visiting.html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svetim-auschwitz.estranky.cz/clanky/AuschwitzII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1.yadvashem.org/yv/en/education/languages/czech/lesson_plans/auschwitz_album_handout5.asp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1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hyperlink" Target="http://londoncosmopolitan.blogspot.cz/2011/10/auschwitz-birkenau-extermination-camps.html" TargetMode="External"/><Relationship Id="rId18" Type="http://schemas.openxmlformats.org/officeDocument/2006/relationships/slide" Target="slide13.xml"/><Relationship Id="rId3" Type="http://schemas.openxmlformats.org/officeDocument/2006/relationships/image" Target="../media/image14.jpeg"/><Relationship Id="rId7" Type="http://schemas.openxmlformats.org/officeDocument/2006/relationships/hyperlink" Target="http://www.komenskeho66.cz/materialy/dejepis/93.html" TargetMode="External"/><Relationship Id="rId12" Type="http://schemas.openxmlformats.org/officeDocument/2006/relationships/image" Target="../media/image18.jpeg"/><Relationship Id="rId17" Type="http://schemas.openxmlformats.org/officeDocument/2006/relationships/image" Target="../media/image21.gif"/><Relationship Id="rId2" Type="http://schemas.openxmlformats.org/officeDocument/2006/relationships/hyperlink" Target="http://www.polenresor.net/Auschwitz,28.html" TargetMode="External"/><Relationship Id="rId16" Type="http://schemas.openxmlformats.org/officeDocument/2006/relationships/hyperlink" Target="http://www.gify.nou.cz/r_svice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11" Type="http://schemas.openxmlformats.org/officeDocument/2006/relationships/hyperlink" Target="http://upload.wikimedia.org/wikipedia/commons/a/ab/Toaletter_p%C3%A5_auschwitz_2.jpg" TargetMode="External"/><Relationship Id="rId5" Type="http://schemas.openxmlformats.org/officeDocument/2006/relationships/image" Target="../media/image15.jpeg"/><Relationship Id="rId15" Type="http://schemas.openxmlformats.org/officeDocument/2006/relationships/image" Target="../media/image20.jpeg"/><Relationship Id="rId10" Type="http://schemas.openxmlformats.org/officeDocument/2006/relationships/image" Target="../media/image17.jpeg"/><Relationship Id="rId19" Type="http://schemas.openxmlformats.org/officeDocument/2006/relationships/slide" Target="slide5.xml"/><Relationship Id="rId4" Type="http://schemas.openxmlformats.org/officeDocument/2006/relationships/hyperlink" Target="http://neviditelnypes.lidovky.cz/cloveciny-pro-zviretniky-z-cest-dod-/p_zviretnik.asp?c=A060808_223952_p_zviretnik_dru" TargetMode="External"/><Relationship Id="rId9" Type="http://schemas.openxmlformats.org/officeDocument/2006/relationships/hyperlink" Target="http://ballylocci.giovani.it/mese/2008-01" TargetMode="External"/><Relationship Id="rId1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holocaustfoto.ic.cz/Mauthausen/slides/mauthausensurvivants.html" TargetMode="External"/><Relationship Id="rId13" Type="http://schemas.openxmlformats.org/officeDocument/2006/relationships/hyperlink" Target="http://maxime88.pagesperso-orange.fr/four.htm" TargetMode="External"/><Relationship Id="rId18" Type="http://schemas.openxmlformats.org/officeDocument/2006/relationships/hyperlink" Target="http://www.gify.nou.cz/kv_ruze2.htm" TargetMode="External"/><Relationship Id="rId3" Type="http://schemas.openxmlformats.org/officeDocument/2006/relationships/notesSlide" Target="../notesSlides/notesSlide1.xml"/><Relationship Id="rId21" Type="http://schemas.openxmlformats.org/officeDocument/2006/relationships/slide" Target="slide5.xml"/><Relationship Id="rId7" Type="http://schemas.openxmlformats.org/officeDocument/2006/relationships/image" Target="../media/image24.jpeg"/><Relationship Id="rId12" Type="http://schemas.openxmlformats.org/officeDocument/2006/relationships/image" Target="../media/image27.jpeg"/><Relationship Id="rId17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1.bin"/><Relationship Id="rId20" Type="http://schemas.openxmlformats.org/officeDocument/2006/relationships/slide" Target="slide13.xml"/><Relationship Id="rId1" Type="http://schemas.openxmlformats.org/officeDocument/2006/relationships/vmlDrawing" Target="../drawings/vmlDrawing1.vml"/><Relationship Id="rId6" Type="http://schemas.openxmlformats.org/officeDocument/2006/relationships/hyperlink" Target="http://szsberoun.bloger.cz/Dejepis-2-A/Referat-Josef-Mengele-Hana-Razova?km=b" TargetMode="External"/><Relationship Id="rId11" Type="http://schemas.openxmlformats.org/officeDocument/2006/relationships/image" Target="../media/image26.jpeg"/><Relationship Id="rId5" Type="http://schemas.openxmlformats.org/officeDocument/2006/relationships/image" Target="../media/image23.jpeg"/><Relationship Id="rId15" Type="http://schemas.openxmlformats.org/officeDocument/2006/relationships/hyperlink" Target="http://sudit.blog.cz/0703/nacismus" TargetMode="External"/><Relationship Id="rId10" Type="http://schemas.openxmlformats.org/officeDocument/2006/relationships/hyperlink" Target="http://holocaust.cz/cz2/history/camps/auschwitz" TargetMode="External"/><Relationship Id="rId19" Type="http://schemas.openxmlformats.org/officeDocument/2006/relationships/image" Target="../media/image29.gif"/><Relationship Id="rId4" Type="http://schemas.openxmlformats.org/officeDocument/2006/relationships/hyperlink" Target="http://www.gnb.cz/old/projekt_genocida.html" TargetMode="External"/><Relationship Id="rId9" Type="http://schemas.openxmlformats.org/officeDocument/2006/relationships/image" Target="../media/image25.png"/><Relationship Id="rId1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XPB9_jz9znQ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eskatelevize.cz/ct24/svet/78919-izraelsky-pamatnik-vystavi-originalni-stavebni-plany-osvetimi/" TargetMode="External"/><Relationship Id="rId13" Type="http://schemas.openxmlformats.org/officeDocument/2006/relationships/hyperlink" Target="http://ballylocci.giovani.it/mese/2008-01" TargetMode="External"/><Relationship Id="rId3" Type="http://schemas.openxmlformats.org/officeDocument/2006/relationships/hyperlink" Target="http://www.osvetim-auschwitz.estranky.cz/" TargetMode="External"/><Relationship Id="rId7" Type="http://schemas.openxmlformats.org/officeDocument/2006/relationships/hyperlink" Target="http://www1.yadvashem.org/yv/en/education/languages/czech/lesson_plans/auschwitz_album_handout4.asp" TargetMode="External"/><Relationship Id="rId12" Type="http://schemas.openxmlformats.org/officeDocument/2006/relationships/hyperlink" Target="http://neviditelnypes.lidovky.cz/cloveciny-pro-zviretniky-z-cest-dod-/p_zviretnik.asp?c=A060808_223952_p_zviretnik_dru" TargetMode="External"/><Relationship Id="rId2" Type="http://schemas.openxmlformats.org/officeDocument/2006/relationships/hyperlink" Target="http://www.youtube.com/watch?v=jMDQyBP5WD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emoriadelholocausto.blogspot.cz/" TargetMode="External"/><Relationship Id="rId11" Type="http://schemas.openxmlformats.org/officeDocument/2006/relationships/hyperlink" Target="http://www1.yadvashem.org/yv/en/education/languages/czech/lesson_plans/auschwitz_album_handout5.asp" TargetMode="External"/><Relationship Id="rId5" Type="http://schemas.openxmlformats.org/officeDocument/2006/relationships/hyperlink" Target="http://www.youtube.com/watch?v=XPB9_jz9znQ" TargetMode="External"/><Relationship Id="rId10" Type="http://schemas.openxmlformats.org/officeDocument/2006/relationships/hyperlink" Target="http://markgsmusings.blogspot.cz/2010/01/never-forget-memories-of-visiting.html" TargetMode="External"/><Relationship Id="rId4" Type="http://schemas.openxmlformats.org/officeDocument/2006/relationships/hyperlink" Target="http://www.osvetim-auschwitz.estranky.cz/clanky/AuschwitzII.html" TargetMode="External"/><Relationship Id="rId9" Type="http://schemas.openxmlformats.org/officeDocument/2006/relationships/hyperlink" Target="http://www.polenresor.net/Auschwitz,440.html" TargetMode="External"/><Relationship Id="rId14" Type="http://schemas.openxmlformats.org/officeDocument/2006/relationships/hyperlink" Target="http://www.komenskeho66.cz/materialy/dejepis/93.html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sudit.blog.cz/0703/nacismus" TargetMode="External"/><Relationship Id="rId13" Type="http://schemas.openxmlformats.org/officeDocument/2006/relationships/hyperlink" Target="http://szsberoun.bloger.cz/Dejepis-2-A/Referat-Josef-Mengele-Hana-Razova?km=b" TargetMode="External"/><Relationship Id="rId3" Type="http://schemas.openxmlformats.org/officeDocument/2006/relationships/hyperlink" Target="http://upload.wikimedia.org/wikipedia/commons/a/ab/Toaletter_p%C3%A5_auschwitz_2.jpg" TargetMode="External"/><Relationship Id="rId7" Type="http://schemas.openxmlformats.org/officeDocument/2006/relationships/hyperlink" Target="http://www.gify.nou.cz/r_svice.htm" TargetMode="External"/><Relationship Id="rId12" Type="http://schemas.openxmlformats.org/officeDocument/2006/relationships/hyperlink" Target="http://holocaust.cz/cz2/history/camps/auschwitz" TargetMode="External"/><Relationship Id="rId2" Type="http://schemas.openxmlformats.org/officeDocument/2006/relationships/hyperlink" Target="http://londoncosmopolitan.blogspot.cz/2011/10/auschwitz-birkenau-extermination-camps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ify.nou.cz/kv_ruze2.htm" TargetMode="External"/><Relationship Id="rId11" Type="http://schemas.openxmlformats.org/officeDocument/2006/relationships/hyperlink" Target="http://maxime88.pagesperso-orange.fr/four.htm" TargetMode="External"/><Relationship Id="rId5" Type="http://schemas.openxmlformats.org/officeDocument/2006/relationships/hyperlink" Target="http://www.gify.nou.cz/kv_ruze1.htm" TargetMode="External"/><Relationship Id="rId10" Type="http://schemas.openxmlformats.org/officeDocument/2006/relationships/hyperlink" Target="http://holocaustfoto.ic.cz/Mauthausen/slides/mauthausensurvivants.html" TargetMode="External"/><Relationship Id="rId4" Type="http://schemas.openxmlformats.org/officeDocument/2006/relationships/hyperlink" Target="http://www.polenresor.net/Auschwitz,28.html" TargetMode="External"/><Relationship Id="rId9" Type="http://schemas.openxmlformats.org/officeDocument/2006/relationships/hyperlink" Target="http://www.gnb.cz/old/projekt_genocid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59632" y="3645024"/>
            <a:ext cx="7704856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Dějepis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 9.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Koncentrační tábor Osvětim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</a:t>
            </a:r>
            <a:r>
              <a:rPr lang="cs-CZ" dirty="0" err="1" smtClean="0"/>
              <a:t>Mgr.Barbora</a:t>
            </a:r>
            <a:r>
              <a:rPr lang="cs-CZ" dirty="0" smtClean="0"/>
              <a:t> Mazurová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6600" smtClean="0"/>
              <a:t>DRUHÁ SVĚTOVÁ VÁLKA</a:t>
            </a: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5652120" y="4581128"/>
            <a:ext cx="2016125" cy="83099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cs-CZ" sz="4800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Průběh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>
          <a:xfrm>
            <a:off x="0" y="0"/>
            <a:ext cx="8820472" cy="1512168"/>
          </a:xfrm>
        </p:spPr>
        <p:txBody>
          <a:bodyPr>
            <a:normAutofit/>
          </a:bodyPr>
          <a:lstStyle/>
          <a:p>
            <a:pPr marL="342900" indent="-342900">
              <a:buAutoNum type="arabicPeriod"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063848" y="610607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rId2" action="ppaction://hlinksldjump"/>
              </a:rPr>
              <a:t>1.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8" name="Picture 4" descr="http://1.bp.blogspot.com/_kdIX0J_-dzg/TN7kGMmw2SI/AAAAAAAAADE/wkZOTcF7P1A/S340/images%2B%252812%2529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85395"/>
            <a:ext cx="4277504" cy="499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94151" y="0"/>
            <a:ext cx="734630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„Cesta za svitem hvězd…“</a:t>
            </a:r>
          </a:p>
          <a:p>
            <a:pPr algn="ctr"/>
            <a:r>
              <a:rPr lang="cs-CZ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sym typeface="Wingdings"/>
              </a:rPr>
              <a:t></a:t>
            </a:r>
            <a:endParaRPr lang="cs-CZ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cs-C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KONCENTRAČNÍ TÁBOR </a:t>
            </a:r>
            <a:r>
              <a:rPr lang="cs-CZ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</a:t>
            </a:r>
            <a:r>
              <a:rPr lang="cs-C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SVĚTIM</a:t>
            </a:r>
            <a:endParaRPr lang="cs-CZ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Rectangle 41"/>
          <p:cNvSpPr>
            <a:spLocks noChangeArrowheads="1"/>
          </p:cNvSpPr>
          <p:nvPr/>
        </p:nvSpPr>
        <p:spPr bwMode="auto">
          <a:xfrm>
            <a:off x="2506881" y="6487036"/>
            <a:ext cx="4807342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www.youtube.com/watch?v=jMDQyBP5WDk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7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583" y="14988"/>
            <a:ext cx="7772400" cy="1143000"/>
          </a:xfrm>
        </p:spPr>
        <p:txBody>
          <a:bodyPr/>
          <a:lstStyle/>
          <a:p>
            <a:r>
              <a:rPr lang="cs-CZ" b="1" u="sng" dirty="0" err="1"/>
              <a:t>Auschwitz</a:t>
            </a:r>
            <a:r>
              <a:rPr lang="cs-CZ" b="1" u="sng" dirty="0"/>
              <a:t> </a:t>
            </a:r>
            <a:r>
              <a:rPr lang="cs-CZ" b="1" u="sng" dirty="0" smtClean="0"/>
              <a:t>I</a:t>
            </a:r>
            <a:endParaRPr lang="cs-CZ" b="1" u="sng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8640960" cy="4572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	Osvětim (německy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Auschwitz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, polsky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Oświęcim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rozkaz Heinricha Himmlera ze 27.dubna 1940 zde byl v bývalých kasárnách polské armády založen koncentrační tábor (později spíše vyhlazovací). Velitelem tábora byl jmenován Rudolf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Höss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. Na vybudování tábora se podíleli vězni z koncentračního tábora v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Dachau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. Funkci dozorců vykonávali příslušníci oddílů SS a také němečtí kriminálníci z koncentračního tábora Sachsenhausen (i ti byli v očích nacistů pořád nadřazeni Polákům, Sovětům, Židům aj.). 19. června 1940 začalo vysidlování polského obyvatelstva z okolí tábora. Vznikl tak prostor vytyčený pro zájmy tábora o rozloze asi 40 čtverečních kilometrů. Prvními vězni byli také především Poláci, v březnu 1941 jich zde bylo skoro 11 000. Tábor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Auschwitz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I byl určen převážně mužským vězňům, v letech 1941-1942 pak sovětským válečným zajatcům, pro které byl v rámci tábora vytvořen speciální sektor. S těmito lidmi bylo nakládáno obzvláště krutě, během pár měsíců zůstala z 10 000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vál.zajatců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naživu ani ne desetina. Tento „zbytek“ pak byl přemístěn do právě vznikajícího tábora u vesnice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Březinka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(něm.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Birkenau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), vzdálené asi 3 km od Osvětimi. Po tomto přesunu byl v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Auschwitz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I zřízen ženský tábor, který byl od toho mužského oddělen vysokou zdí. I ženy byly ale v srpnu 1942 přemístěny do tábora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Birkenau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, takže takto izolovaný tábor (tvořený bloky 1-10) byl opět přidružen ke zbytku areálu. Tábor se během let dále rozrůstal, tvořily ho 3 hlavní tábory,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Auschwitz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I,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Auschwitz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II-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Birkenau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Auschwitz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III-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Monowitz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a více než 40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podtáborů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95936" y="6488668"/>
            <a:ext cx="51480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Čerpáno z  </a:t>
            </a:r>
            <a:r>
              <a:rPr lang="cs-CZ" dirty="0">
                <a:hlinkClick r:id="rId2"/>
              </a:rPr>
              <a:t>http://www.osvetim-auschwitz.estranky.cz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4954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lán bývalého koncentračního tábora – Osvětim I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91250" cy="581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>
          <a:xfrm>
            <a:off x="323528" y="836712"/>
            <a:ext cx="8820472" cy="4751040"/>
          </a:xfrm>
        </p:spPr>
        <p:txBody>
          <a:bodyPr>
            <a:normAutofit/>
          </a:bodyPr>
          <a:lstStyle/>
          <a:p>
            <a:pPr marL="342900" indent="-342900">
              <a:buAutoNum type="arabicPeriod"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9" name="Picture 4" descr="Plán bývalého koncentračního tábora – Osvětim I">
            <a:hlinkClick r:id="rId2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426" y="4581128"/>
            <a:ext cx="4211574" cy="214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588224" y="1412776"/>
            <a:ext cx="2286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Plán bývalého koncentračního tábora – Osvětim I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413293" y="6356459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B050"/>
                </a:solidFill>
                <a:hlinkClick r:id="rId5" action="ppaction://hlinksldjump"/>
              </a:rPr>
              <a:t>2</a:t>
            </a:r>
            <a:r>
              <a:rPr lang="cs-CZ" b="1" dirty="0">
                <a:solidFill>
                  <a:srgbClr val="00B050"/>
                </a:solidFill>
                <a:hlinkClick r:id="rId6" action="ppaction://hlinksldjump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7" name="Picture 8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475" y="370337"/>
            <a:ext cx="5236866" cy="2949987"/>
          </a:xfrm>
          <a:prstGeom prst="rect">
            <a:avLst/>
          </a:prstGeom>
          <a:noFill/>
        </p:spPr>
      </p:pic>
      <p:sp>
        <p:nvSpPr>
          <p:cNvPr id="10" name="Text Box 39"/>
          <p:cNvSpPr txBox="1">
            <a:spLocks noChangeArrowheads="1"/>
          </p:cNvSpPr>
          <p:nvPr/>
        </p:nvSpPr>
        <p:spPr bwMode="auto">
          <a:xfrm>
            <a:off x="3785385" y="0"/>
            <a:ext cx="2008883" cy="584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cs-CZ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Auschwitz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021155" y="82602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4" action="ppaction://hlinksldjump"/>
              </a:rPr>
              <a:t>3.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7170" name="Picture 2" descr="http://www.polenresor.net/photos/gal/31/0704_040.jpg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3" y="3451975"/>
            <a:ext cx="4493122" cy="3373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polenresor.net/photos/gal/31/immagine0501kn.jpg.jpg">
            <a:hlinkClick r:id="rId5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3" y="4440132"/>
            <a:ext cx="3635895" cy="2422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www.polenresor.net/photos/gal/31/0704_033.jpg.jpg">
            <a:hlinkClick r:id="rId5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0"/>
            <a:ext cx="2895338" cy="217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://4.bp.blogspot.com/_1_c0rO1eDuA/S2CeRRdU80I/AAAAAAAAHMs/gki7HZsUIyw/s400/auschwitz_6.jp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2256145"/>
            <a:ext cx="3554105" cy="234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://www.gify.nou.cz/kv_ruze1_soubory/15.gif">
            <a:hlinkClick r:id="rId11"/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702" y="6075712"/>
            <a:ext cx="1092341" cy="786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8691474" y="185671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4" action="ppaction://hlinksldjump"/>
              </a:rPr>
              <a:t>4.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524455" y="6452109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B050"/>
                </a:solidFill>
                <a:hlinkClick r:id="rId4" action="ppaction://hlinksldjump"/>
              </a:rPr>
              <a:t>4.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135545" y="495395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B050"/>
                </a:solidFill>
                <a:hlinkClick r:id="rId4" action="ppaction://hlinksldjump"/>
              </a:rPr>
              <a:t>4.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8507451" y="3059266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4" action="ppaction://hlinksldjump"/>
              </a:rPr>
              <a:t>5.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471556" y="5980540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13" action="ppaction://hlinksldjump"/>
              </a:rPr>
              <a:t>14.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69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58" y="0"/>
            <a:ext cx="7772400" cy="936104"/>
          </a:xfrm>
        </p:spPr>
        <p:txBody>
          <a:bodyPr/>
          <a:lstStyle/>
          <a:p>
            <a:r>
              <a:rPr lang="cs-CZ" b="1" u="sng" dirty="0" err="1"/>
              <a:t>Auschwitz</a:t>
            </a:r>
            <a:r>
              <a:rPr lang="cs-CZ" b="1" u="sng" dirty="0"/>
              <a:t> II – </a:t>
            </a:r>
            <a:r>
              <a:rPr lang="cs-CZ" b="1" u="sng" dirty="0" err="1"/>
              <a:t>Birkenau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467544" y="980728"/>
            <a:ext cx="7772400" cy="45720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	Tábor v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Birkenau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byl zdaleka největším v komplexu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Auschwitz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ale i největším vyhlazovacím táborem za 2. světové války vůbec. S jeho stavbou se začalo v říjnu 1941. Leží asi 3 km od Osvětimi, na místě, kde dříve bývala vesnice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Březinka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(něm.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Birkenau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). Němci obyvatele této vesnice vysídlili, domy zbourali a materiál použili na stavbu tábora. Právě v plynových komorách v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Birkenau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našla smrt většina lidí, jež byli zavražděni v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Auschwitz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( kolem 90%). Zemřelo zde nejméně 1,1 milionu lidí (doložených), z velké většiny Židé. Obětí bylo ale bohužel patrně daleko více. Jak řekl velitel tábora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Höss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všechny záznamy o lidech usmrcených v plynových komorách byly ihned po vykonání spáleny. Jenom Židů mělo být v Osvětimi zplynováno kolem 2,5 milionu. Toto číslo měl mít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Höss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od Adolfa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Eichmanna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který měl skutečně, jako jeden z mála, přístup k potřebným podkladům. Největšího počtu Židů, usmrcených během jednoho dne, pak bylo podle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Hösse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dosaženo v létě 44. Stalo se tak během transportů z Maďarska, kdy dorazilo 5 plných vlaků, místo plánovaných tří. Toho dne našlo v plynových komorách tábora smrt okolo 9000 Židů</a:t>
            </a:r>
            <a:r>
              <a:rPr lang="cs-CZ" dirty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39179" y="5872359"/>
            <a:ext cx="70227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Čerpáno </a:t>
            </a:r>
            <a:r>
              <a:rPr lang="cs-CZ" dirty="0"/>
              <a:t>z 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www.osvetim-auschwitz.estranky.cz/clanky/AuschwitzII.html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890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986483" y="6152728"/>
            <a:ext cx="39624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4098" name="Picture 2" descr="Plán bývalého koncentračního tábora Osvětim II – Birkenau (Brzezinka)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683" y="971550"/>
            <a:ext cx="6191250" cy="588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lán bývalého koncentračního tábora Osvětim II – Birkenau (Brzezinka)">
            <a:hlinkClick r:id="rId2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6" y="9522"/>
            <a:ext cx="5332112" cy="1853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395536" y="3448418"/>
            <a:ext cx="29444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Plán bývalého koncentračního tábora Osvětim II – </a:t>
            </a:r>
            <a:r>
              <a:rPr lang="cs-CZ" b="1" dirty="0" err="1"/>
              <a:t>Birkenau</a:t>
            </a:r>
            <a:r>
              <a:rPr lang="cs-CZ" b="1" dirty="0"/>
              <a:t> (</a:t>
            </a:r>
            <a:r>
              <a:rPr lang="cs-CZ" b="1" dirty="0" err="1"/>
              <a:t>Brzezinka</a:t>
            </a:r>
            <a:r>
              <a:rPr lang="cs-CZ" b="1" dirty="0"/>
              <a:t>)</a:t>
            </a:r>
          </a:p>
        </p:txBody>
      </p:sp>
      <p:sp>
        <p:nvSpPr>
          <p:cNvPr id="8" name="Obdélník 7"/>
          <p:cNvSpPr/>
          <p:nvPr/>
        </p:nvSpPr>
        <p:spPr>
          <a:xfrm>
            <a:off x="3779912" y="638132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5" action="ppaction://hlinksldjump"/>
              </a:rPr>
              <a:t>6.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693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1" descr="0704_05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89213" y="3717032"/>
            <a:ext cx="4150226" cy="3115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http://i.zpravy.cz/pes/06/081/pgal/DRU14e504_0809mat2_brezinka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591" y="1386959"/>
            <a:ext cx="4318765" cy="323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7" name="Text Box 40"/>
          <p:cNvSpPr txBox="1">
            <a:spLocks noChangeArrowheads="1"/>
          </p:cNvSpPr>
          <p:nvPr/>
        </p:nvSpPr>
        <p:spPr bwMode="auto">
          <a:xfrm>
            <a:off x="3026903" y="220752"/>
            <a:ext cx="1826141" cy="584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cs-CZ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Birkenau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90198" y="123748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6" action="ppaction://hlinksldjump"/>
              </a:rPr>
              <a:t>7.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10" name="Picture 13" descr="9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5292080" y="0"/>
            <a:ext cx="3830267" cy="2624087"/>
          </a:xfrm>
          <a:prstGeom prst="rect">
            <a:avLst/>
          </a:prstGeom>
          <a:noFill/>
        </p:spPr>
      </p:pic>
      <p:pic>
        <p:nvPicPr>
          <p:cNvPr id="11" name="Picture 33" descr="10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>
          <a:xfrm>
            <a:off x="0" y="3974"/>
            <a:ext cx="2536825" cy="2663825"/>
          </a:xfrm>
          <a:prstGeom prst="rect">
            <a:avLst/>
          </a:prstGeom>
          <a:noFill/>
        </p:spPr>
      </p:pic>
      <p:pic>
        <p:nvPicPr>
          <p:cNvPr id="12" name="Picture 38" descr="Soubor:Toaletter på auschwitz 2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57188" y="5024706"/>
            <a:ext cx="2232025" cy="180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bdélník 13"/>
          <p:cNvSpPr/>
          <p:nvPr/>
        </p:nvSpPr>
        <p:spPr>
          <a:xfrm>
            <a:off x="2536825" y="397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B050"/>
                </a:solidFill>
                <a:hlinkClick r:id="rId6" action="ppaction://hlinksldjump"/>
              </a:rPr>
              <a:t>8.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8194" name="Picture 2" descr="http://1.bp.blogspot.com/-0RG39biRvaw/ToTnKz5VVlI/AAAAAAAAFG4/vkfocJcZ4Sk/s320/Auschwitz63.JPG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1" y="3646809"/>
            <a:ext cx="3048000" cy="20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3.bp.blogspot.com/-90I41GxZS58/ToTnhIKzyWI/AAAAAAAAFHE/JlZt-FJyqF4/s1600/Auschwitz69.JPG">
            <a:hlinkClick r:id="rId13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06909"/>
            <a:ext cx="1425333" cy="946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www.gify.nou.cz/r_svice_soubory/z21.gif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96" y="5714999"/>
            <a:ext cx="51435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4942304" y="36086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6" action="ppaction://hlinksldjump"/>
              </a:rPr>
              <a:t>9.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911" y="3347700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18" action="ppaction://hlinksldjump"/>
              </a:rPr>
              <a:t>10.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295505" y="6444468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18" action="ppaction://hlinksldjump"/>
              </a:rPr>
              <a:t>11</a:t>
            </a:r>
            <a:r>
              <a:rPr lang="cs-CZ" b="1" dirty="0" smtClean="0">
                <a:solidFill>
                  <a:srgbClr val="00B050"/>
                </a:solidFill>
                <a:hlinkClick r:id="rId19" action="ppaction://hlinksldjump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8583595" y="3748326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18" action="ppaction://hlinksldjump"/>
              </a:rPr>
              <a:t>12</a:t>
            </a:r>
            <a:r>
              <a:rPr lang="cs-CZ" b="1" dirty="0" smtClean="0">
                <a:solidFill>
                  <a:srgbClr val="00B050"/>
                </a:solidFill>
                <a:hlinkClick r:id="rId19" action="ppaction://hlinksldjump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348674" y="2875002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18" action="ppaction://hlinksldjump"/>
              </a:rPr>
              <a:t>13</a:t>
            </a:r>
            <a:r>
              <a:rPr lang="cs-CZ" b="1" dirty="0" smtClean="0">
                <a:solidFill>
                  <a:srgbClr val="00B050"/>
                </a:solidFill>
                <a:hlinkClick r:id="rId19" action="ppaction://hlinksldjump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8001794" y="6488668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18" action="ppaction://hlinksldjump"/>
              </a:rPr>
              <a:t>16</a:t>
            </a:r>
            <a:r>
              <a:rPr lang="cs-CZ" b="1" dirty="0" smtClean="0">
                <a:solidFill>
                  <a:srgbClr val="00B050"/>
                </a:solidFill>
                <a:hlinkClick r:id="rId19" action="ppaction://hlinksldjump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472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45" descr="p101003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320" y="4530428"/>
            <a:ext cx="2843212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51" descr="auschwitz">
            <a:hlinkClick r:id="rId6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7" cstate="print"/>
          <a:srcRect/>
          <a:stretch>
            <a:fillRect/>
          </a:stretch>
        </p:blipFill>
        <p:spPr>
          <a:xfrm>
            <a:off x="7223610" y="5522"/>
            <a:ext cx="1600200" cy="1876425"/>
          </a:xfrm>
        </p:spPr>
      </p:pic>
      <p:pic>
        <p:nvPicPr>
          <p:cNvPr id="1028" name="Picture 19" descr="18">
            <a:hlinkClick r:id="rId8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9" cstate="print"/>
          <a:srcRect/>
          <a:stretch>
            <a:fillRect/>
          </a:stretch>
        </p:blipFill>
        <p:spPr>
          <a:xfrm>
            <a:off x="2961532" y="981075"/>
            <a:ext cx="2486029" cy="3644677"/>
          </a:xfrm>
          <a:noFill/>
        </p:spPr>
      </p:pic>
      <p:pic>
        <p:nvPicPr>
          <p:cNvPr id="1029" name="Picture 9" descr="8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59104" y="1953131"/>
            <a:ext cx="3529012" cy="254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44" descr="p1010029">
            <a:hlinkClick r:id="rId4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132138" y="4752975"/>
            <a:ext cx="2843212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46" descr="2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202300" y="4765674"/>
            <a:ext cx="2771775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53">
            <a:hlinkClick r:id="rId15"/>
          </p:cNvPr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311533667"/>
              </p:ext>
            </p:extLst>
          </p:nvPr>
        </p:nvGraphicFramePr>
        <p:xfrm>
          <a:off x="130968" y="836712"/>
          <a:ext cx="2509838" cy="321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Rastrový obrázek" r:id="rId16" imgW="2752381" imgH="3524742" progId="Paint.Picture">
                  <p:embed/>
                </p:oleObj>
              </mc:Choice>
              <mc:Fallback>
                <p:oleObj name="Rastrový obrázek" r:id="rId16" imgW="2752381" imgH="3524742" progId="Paint.Picture">
                  <p:embed/>
                  <p:pic>
                    <p:nvPicPr>
                      <p:cNvPr id="0" name="Object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968" y="836712"/>
                        <a:ext cx="2509838" cy="321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3" name="TextovéPole 8"/>
          <p:cNvSpPr txBox="1">
            <a:spLocks noChangeArrowheads="1"/>
          </p:cNvSpPr>
          <p:nvPr/>
        </p:nvSpPr>
        <p:spPr bwMode="auto">
          <a:xfrm>
            <a:off x="2140744" y="0"/>
            <a:ext cx="4826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0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PAMATUJ </a:t>
            </a:r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Během jediné noci z 8.3.1944 </a:t>
            </a:r>
          </a:p>
          <a:p>
            <a:pPr algn="ctr"/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 plynových komorách zavražděno </a:t>
            </a:r>
          </a:p>
          <a:p>
            <a:pPr algn="ctr"/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3800 českých židů…</a:t>
            </a:r>
          </a:p>
        </p:txBody>
      </p:sp>
      <p:pic>
        <p:nvPicPr>
          <p:cNvPr id="1035" name="Picture 11" descr="http://www.gify.nou.cz/kv_ruze2_soubory/kyt14.gif">
            <a:hlinkClick r:id="rId18"/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223" y="517099"/>
            <a:ext cx="1528685" cy="1454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975350" y="4530428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B050"/>
                </a:solidFill>
                <a:hlinkClick r:id="rId20" action="ppaction://hlinksldjump"/>
              </a:rPr>
              <a:t>15.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8320" y="4005064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20" action="ppaction://hlinksldjump"/>
              </a:rPr>
              <a:t>17</a:t>
            </a:r>
            <a:r>
              <a:rPr lang="cs-CZ" b="1" dirty="0" smtClean="0">
                <a:solidFill>
                  <a:srgbClr val="00B050"/>
                </a:solidFill>
                <a:hlinkClick r:id="rId21" action="ppaction://hlinksldjump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539926" y="4256420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20" action="ppaction://hlinksldjump"/>
              </a:rPr>
              <a:t>18.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18656" y="4005064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20" action="ppaction://hlinksldjump"/>
              </a:rPr>
              <a:t>19.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526162" y="4494719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20" action="ppaction://hlinksldjump"/>
              </a:rPr>
              <a:t>20</a:t>
            </a:r>
            <a:r>
              <a:rPr lang="cs-CZ" b="1" dirty="0" smtClean="0">
                <a:solidFill>
                  <a:srgbClr val="00B050"/>
                </a:solidFill>
                <a:hlinkClick r:id="rId21" action="ppaction://hlinksldjump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632654" y="4447556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20" action="ppaction://hlinksldjump"/>
              </a:rPr>
              <a:t>21</a:t>
            </a:r>
            <a:r>
              <a:rPr lang="cs-CZ" b="1" dirty="0" smtClean="0">
                <a:solidFill>
                  <a:srgbClr val="00B050"/>
                </a:solidFill>
                <a:hlinkClick r:id="rId21" action="ppaction://hlinksldjump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62283" y="1325085"/>
            <a:ext cx="4555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endParaRPr lang="cs-CZ" b="1" dirty="0" smtClean="0">
              <a:solidFill>
                <a:srgbClr val="00B050"/>
              </a:solidFill>
              <a:hlinkClick r:id="rId21" action="ppaction://hlinksldjump"/>
            </a:endParaRPr>
          </a:p>
          <a:p>
            <a:pPr lvl="0"/>
            <a:r>
              <a:rPr lang="cs-CZ" b="1" dirty="0" smtClean="0">
                <a:solidFill>
                  <a:srgbClr val="00B050"/>
                </a:solidFill>
                <a:hlinkClick r:id="rId20" action="ppaction://hlinksldjump"/>
              </a:rPr>
              <a:t>22.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746288" y="636896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20" action="ppaction://hlinksldjump"/>
              </a:rPr>
              <a:t>23</a:t>
            </a:r>
            <a:r>
              <a:rPr lang="cs-CZ" b="1" dirty="0" smtClean="0">
                <a:solidFill>
                  <a:srgbClr val="00B050"/>
                </a:solidFill>
                <a:hlinkClick r:id="rId21" action="ppaction://hlinksldjump"/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3" grpId="0"/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Bára - PC základ\foto škola\foto 2011-12\Osvětim 2012\P11204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17" y="612302"/>
            <a:ext cx="7496764" cy="562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2411760" y="6211669"/>
            <a:ext cx="45524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www.youtube.com/watch?v=XPB9_jz9znQ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9" name="Obdélník 9"/>
          <p:cNvSpPr>
            <a:spLocks noChangeArrowheads="1"/>
          </p:cNvSpPr>
          <p:nvPr/>
        </p:nvSpPr>
        <p:spPr bwMode="auto">
          <a:xfrm>
            <a:off x="0" y="41969"/>
            <a:ext cx="91439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cs-CZ" sz="2400" b="1" dirty="0">
                <a:solidFill>
                  <a:srgbClr val="FD2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27.1.1945 Osvětim osvobozena – </a:t>
            </a:r>
            <a:r>
              <a:rPr lang="cs-CZ" sz="2400" b="1" dirty="0" smtClean="0">
                <a:solidFill>
                  <a:srgbClr val="FD2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>
                <a:solidFill>
                  <a:srgbClr val="FD2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Den památky holocaustu</a:t>
            </a:r>
          </a:p>
        </p:txBody>
      </p:sp>
      <p:sp>
        <p:nvSpPr>
          <p:cNvPr id="6" name="Obdélník 5"/>
          <p:cNvSpPr/>
          <p:nvPr/>
        </p:nvSpPr>
        <p:spPr>
          <a:xfrm>
            <a:off x="8354486" y="5842337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 smtClean="0">
                <a:solidFill>
                  <a:srgbClr val="00B050"/>
                </a:solidFill>
                <a:hlinkClick r:id="rId4" action="ppaction://hlinksldjump"/>
              </a:rPr>
              <a:t>24.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830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850106"/>
          </a:xfrm>
        </p:spPr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>
          <a:xfrm>
            <a:off x="323528" y="836712"/>
            <a:ext cx="8820472" cy="6021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/>
              <a:t>Tato prezentace slouží jako osnova k výkladu vyučujícího a  podklad pro zápis žáků. </a:t>
            </a:r>
          </a:p>
          <a:p>
            <a:pPr marL="0" indent="0">
              <a:buNone/>
            </a:pPr>
            <a:r>
              <a:rPr lang="cs-CZ" sz="1400" dirty="0"/>
              <a:t>Není-li uvedeno jinak, je materiál dílem autorky podle učebních osnov odpovídajících ŠVP vyučovaných podle učebnic:</a:t>
            </a:r>
          </a:p>
          <a:p>
            <a:r>
              <a:rPr lang="cs-CZ" sz="1400" dirty="0"/>
              <a:t>Učebnice : Jiří Pokorný „Nová doba“, 1.díl, Práce</a:t>
            </a:r>
          </a:p>
          <a:p>
            <a:pPr>
              <a:buNone/>
            </a:pPr>
            <a:r>
              <a:rPr lang="cs-CZ" sz="1400" dirty="0"/>
              <a:t>                       Pavla Vošahlíková „Nová doba“, 2.díl, Práce</a:t>
            </a:r>
          </a:p>
          <a:p>
            <a:pPr>
              <a:buNone/>
            </a:pPr>
            <a:r>
              <a:rPr lang="cs-CZ" sz="1400" dirty="0"/>
              <a:t>                       Jiří </a:t>
            </a:r>
            <a:r>
              <a:rPr lang="cs-CZ" sz="1400" dirty="0" err="1"/>
              <a:t>Jožák</a:t>
            </a:r>
            <a:r>
              <a:rPr lang="cs-CZ" sz="1400" dirty="0"/>
              <a:t> „Nová doba“, 3.- 4.díl, Práce</a:t>
            </a:r>
          </a:p>
          <a:p>
            <a:pPr lvl="0"/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internet – </a:t>
            </a:r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- viz odkazy v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prezentaci</a:t>
            </a:r>
          </a:p>
          <a:p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www.youtube.com/watch?v=jMDQyBP5WDk</a:t>
            </a:r>
            <a:endParaRPr lang="cs-CZ" sz="1400" dirty="0" smtClean="0"/>
          </a:p>
          <a:p>
            <a:r>
              <a:rPr lang="cs-CZ" sz="1400" dirty="0">
                <a:hlinkClick r:id="rId3"/>
              </a:rPr>
              <a:t>http://www.osvetim-auschwitz.estranky.cz</a:t>
            </a:r>
            <a:r>
              <a:rPr lang="cs-CZ" sz="1400" dirty="0" smtClean="0">
                <a:hlinkClick r:id="rId3"/>
              </a:rPr>
              <a:t>/</a:t>
            </a:r>
            <a:endParaRPr lang="cs-CZ" sz="1400" dirty="0" smtClean="0"/>
          </a:p>
          <a:p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www.osvetim-auschwitz.estranky.cz/clanky/AuschwitzII.html</a:t>
            </a:r>
            <a:endParaRPr lang="cs-CZ" sz="1200" dirty="0" smtClean="0"/>
          </a:p>
          <a:p>
            <a:r>
              <a:rPr lang="cs-CZ" sz="1100" dirty="0">
                <a:hlinkClick r:id="rId5"/>
              </a:rPr>
              <a:t>http://</a:t>
            </a:r>
            <a:r>
              <a:rPr lang="cs-CZ" sz="1100" dirty="0" smtClean="0">
                <a:hlinkClick r:id="rId5"/>
              </a:rPr>
              <a:t>www.youtube.com/watch?v=XPB9_jz9znQ</a:t>
            </a:r>
            <a:endParaRPr lang="cs-CZ" sz="1100" dirty="0" smtClean="0"/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Obrázek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6"/>
              </a:rPr>
              <a:t>http://memoriadelholocausto.blogspot.cz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/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www1.yadvashem.org/yv/en/education/languages/czech/lesson_plans/auschwitz_album_handout4.asp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</a:t>
            </a:r>
            <a:r>
              <a:rPr lang="cs-CZ" sz="1400" dirty="0">
                <a:latin typeface="Times New Roman" pitchFamily="18" charset="0"/>
                <a:cs typeface="Times New Roman" pitchFamily="18" charset="0"/>
                <a:hlinkClick r:id="rId8"/>
              </a:rPr>
              <a:t>://www.ceskatelevize.cz/ct24/svet/78919-izraelsky-pamatnik-vystavi-originalni-stavebni-plany-osvetimi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9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www.polenresor.net/Auschwitz,440.html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10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markgsmusings.blogspot.cz/2010/01/never-forget-memories-of-visiting.html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</a:t>
            </a:r>
            <a:r>
              <a:rPr lang="cs-CZ" sz="1400" dirty="0">
                <a:latin typeface="Times New Roman" pitchFamily="18" charset="0"/>
                <a:cs typeface="Times New Roman" pitchFamily="18" charset="0"/>
                <a:hlinkClick r:id="rId11"/>
              </a:rPr>
              <a:t>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www1.yadvashem.org/yv/en/education/languages/czech/lesson_plans/auschwitz_album_handout5.asp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/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12"/>
              </a:rPr>
              <a:t>http://neviditelnypes.lidovky.cz/cloveciny-pro-zviretniky-z-cest-dod-/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p_zviretnik.asp?c=A060808_223952_p_zviretnik_dru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cs-CZ" sz="1400" dirty="0">
                <a:latin typeface="Times New Roman" pitchFamily="18" charset="0"/>
                <a:cs typeface="Times New Roman" pitchFamily="18" charset="0"/>
                <a:hlinkClick r:id="rId13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3"/>
              </a:rPr>
              <a:t>ballylocci.giovani.it/mese/2008-01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cs-CZ" sz="1400" dirty="0" smtClean="0">
                <a:hlinkClick r:id="rId14"/>
              </a:rPr>
              <a:t>http</a:t>
            </a:r>
            <a:r>
              <a:rPr lang="cs-CZ" sz="1400" dirty="0">
                <a:hlinkClick r:id="rId14"/>
              </a:rPr>
              <a:t>://www.komenskeho66.cz/materialy/dejepis/93.html</a:t>
            </a:r>
            <a:endParaRPr lang="cs-CZ" sz="1400" dirty="0"/>
          </a:p>
          <a:p>
            <a:pPr marL="342900" indent="-342900">
              <a:buAutoNum type="arabicPeriod"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251520" y="260648"/>
            <a:ext cx="8640960" cy="6192688"/>
          </a:xfrm>
        </p:spPr>
        <p:txBody>
          <a:bodyPr/>
          <a:lstStyle/>
          <a:p>
            <a:pPr marL="0" indent="0">
              <a:buNone/>
            </a:pPr>
            <a:r>
              <a:rPr lang="cs-CZ" sz="1400" dirty="0"/>
              <a:t>10.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londoncosmopolitan.blogspot.cz/2011/10/auschwitz-birkenau-extermination-camps.html</a:t>
            </a:r>
            <a:endParaRPr lang="cs-CZ" dirty="0"/>
          </a:p>
          <a:p>
            <a:pPr marL="0" indent="0">
              <a:buNone/>
            </a:pPr>
            <a:r>
              <a:rPr lang="cs-CZ" sz="1400" dirty="0" smtClean="0"/>
              <a:t>11</a:t>
            </a:r>
            <a:r>
              <a:rPr lang="cs-CZ" sz="1400" dirty="0"/>
              <a:t>.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upload.wikimedia.org/wikipedia/commons/a/ab/Toaletter_p%C3%A5_auschwitz_2.jpg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12</a:t>
            </a:r>
            <a:r>
              <a:rPr lang="cs-CZ" sz="1400" dirty="0"/>
              <a:t>.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www.polenresor.net/Auschwitz,28.html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13</a:t>
            </a:r>
            <a:r>
              <a:rPr lang="cs-CZ" sz="1400" dirty="0"/>
              <a:t>.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londoncosmopolitan.blogspot.cz/2011/10/auschwitz-birkenau-extermination-camps.html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/>
              <a:t>14. </a:t>
            </a:r>
            <a:r>
              <a:rPr lang="cs-CZ" sz="1400" dirty="0">
                <a:hlinkClick r:id="rId5"/>
              </a:rPr>
              <a:t>http://www.gify.nou.cz/kv_ruze1.htm</a:t>
            </a:r>
            <a:r>
              <a:rPr lang="cs-CZ" sz="1400" dirty="0" smtClean="0">
                <a:hlinkClick r:id="rId5"/>
              </a:rPr>
              <a:t>#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/>
              <a:t>15. </a:t>
            </a: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www.gify.nou.cz/kv_ruze2.htm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16</a:t>
            </a:r>
            <a:r>
              <a:rPr lang="cs-CZ" sz="1400" dirty="0"/>
              <a:t>. </a:t>
            </a:r>
            <a:r>
              <a:rPr lang="cs-CZ" sz="1400" dirty="0">
                <a:hlinkClick r:id="rId7"/>
              </a:rPr>
              <a:t>http://www.gify.nou.cz/r_svice.htm</a:t>
            </a:r>
            <a:r>
              <a:rPr lang="cs-CZ" sz="1400" dirty="0" smtClean="0">
                <a:hlinkClick r:id="rId7"/>
              </a:rPr>
              <a:t>#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17</a:t>
            </a:r>
            <a:r>
              <a:rPr lang="cs-CZ" sz="1400" dirty="0"/>
              <a:t>. </a:t>
            </a:r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sudit.blog.cz/0703/nacismus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18</a:t>
            </a:r>
            <a:r>
              <a:rPr lang="cs-CZ" sz="1400" dirty="0"/>
              <a:t>. </a:t>
            </a:r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www.gnb.cz/old/projekt_genocida.html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19</a:t>
            </a:r>
            <a:r>
              <a:rPr lang="cs-CZ" sz="1400" dirty="0"/>
              <a:t>. </a:t>
            </a:r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holocaustfoto.ic.cz/Mauthausen/slides/mauthausensurvivants.html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20</a:t>
            </a:r>
            <a:r>
              <a:rPr lang="cs-CZ" sz="1400" dirty="0"/>
              <a:t>. </a:t>
            </a:r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www.gnb.cz/old/projekt_genocida.html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21</a:t>
            </a:r>
            <a:r>
              <a:rPr lang="cs-CZ" sz="1400" dirty="0"/>
              <a:t>. </a:t>
            </a:r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maxime88.pagesperso-orange.fr/four.htm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22</a:t>
            </a:r>
            <a:r>
              <a:rPr lang="cs-CZ" sz="1400" dirty="0"/>
              <a:t>. </a:t>
            </a:r>
            <a:r>
              <a:rPr lang="cs-CZ" sz="1400" dirty="0">
                <a:hlinkClick r:id="rId12"/>
              </a:rPr>
              <a:t>http://</a:t>
            </a:r>
            <a:r>
              <a:rPr lang="cs-CZ" sz="1400" dirty="0" smtClean="0">
                <a:hlinkClick r:id="rId12"/>
              </a:rPr>
              <a:t>holocaust.cz/cz2/history/camps/auschwitz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/>
              <a:t>23. </a:t>
            </a:r>
            <a:r>
              <a:rPr lang="cs-CZ" sz="1400" dirty="0">
                <a:hlinkClick r:id="rId13"/>
              </a:rPr>
              <a:t>http://</a:t>
            </a:r>
            <a:r>
              <a:rPr lang="cs-CZ" sz="1400" dirty="0" smtClean="0">
                <a:hlinkClick r:id="rId13"/>
              </a:rPr>
              <a:t>szsberoun.bloger.cz/Dejepis-2-A/Referat-Josef-Mengele-Hana-Razova?km=b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24. VLASTNÍ FOTO AUTORKY </a:t>
            </a:r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189205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375</TotalTime>
  <Words>398</Words>
  <Application>Microsoft Office PowerPoint</Application>
  <PresentationFormat>Předvádění na obrazovce (4:3)</PresentationFormat>
  <Paragraphs>129</Paragraphs>
  <Slides>13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Jmění</vt:lpstr>
      <vt:lpstr>Rastrový obrázek</vt:lpstr>
      <vt:lpstr>Základní škola a mateřská škola Staré Město   Interaktivní škola pro žáka 21.století</vt:lpstr>
      <vt:lpstr>DRUHÁ SVĚTOVÁ VÁLKA</vt:lpstr>
      <vt:lpstr>Prezentace aplikace PowerPoint</vt:lpstr>
      <vt:lpstr>Auschwitz I</vt:lpstr>
      <vt:lpstr>Prezentace aplikace PowerPoint</vt:lpstr>
      <vt:lpstr>Prezentace aplikace PowerPoint</vt:lpstr>
      <vt:lpstr>Auschwitz II – Birkenau</vt:lpstr>
      <vt:lpstr>Prezentace aplikace PowerPoint</vt:lpstr>
      <vt:lpstr>Prezentace aplikace PowerPoint</vt:lpstr>
      <vt:lpstr>Prezentace aplikace PowerPoint</vt:lpstr>
      <vt:lpstr>Prezentace aplikace PowerPoint</vt:lpstr>
      <vt:lpstr>Přehled zdrojů a odkazů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Barbora Mazurová</cp:lastModifiedBy>
  <cp:revision>35</cp:revision>
  <dcterms:created xsi:type="dcterms:W3CDTF">2010-07-04T09:26:34Z</dcterms:created>
  <dcterms:modified xsi:type="dcterms:W3CDTF">2013-01-05T02:03:20Z</dcterms:modified>
</cp:coreProperties>
</file>