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notesMasterIdLst>
    <p:notesMasterId r:id="rId13"/>
  </p:notesMasterIdLst>
  <p:sldIdLst>
    <p:sldId id="273" r:id="rId2"/>
    <p:sldId id="256" r:id="rId3"/>
    <p:sldId id="280" r:id="rId4"/>
    <p:sldId id="297" r:id="rId5"/>
    <p:sldId id="302" r:id="rId6"/>
    <p:sldId id="304" r:id="rId7"/>
    <p:sldId id="307" r:id="rId8"/>
    <p:sldId id="308" r:id="rId9"/>
    <p:sldId id="305" r:id="rId10"/>
    <p:sldId id="275" r:id="rId11"/>
    <p:sldId id="274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93296810-A885-4BE3-A3E7-6D5BEEA58F35}" styleName="Střední styl 2 – zvýraznění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16D9F66E-5EB9-4882-86FB-DCBF35E3C3E4}" styleName="Střední styl 4 – zvýraznění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6"/>
              </a:solidFill>
            </a:ln>
          </a:top>
        </a:tcBdr>
        <a:fill>
          <a:solidFill>
            <a:schemeClr val="accent6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6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2537" autoAdjust="0"/>
    <p:restoredTop sz="94660"/>
  </p:normalViewPr>
  <p:slideViewPr>
    <p:cSldViewPr>
      <p:cViewPr>
        <p:scale>
          <a:sx n="66" d="100"/>
          <a:sy n="66" d="100"/>
        </p:scale>
        <p:origin x="-1584" y="-49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EBEE871-65F0-46DE-B0B0-C8EA5C998840}" type="datetimeFigureOut">
              <a:rPr lang="cs-CZ" smtClean="0"/>
              <a:t>3.1.2013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A045584-B938-4D94-A404-82FA7C8DDF1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7635638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A045584-B938-4D94-A404-82FA7C8DDF1C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5030123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A045584-B938-4D94-A404-82FA7C8DDF1C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5030123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A045584-B938-4D94-A404-82FA7C8DDF1C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5030123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A045584-B938-4D94-A404-82FA7C8DDF1C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5030123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A045584-B938-4D94-A404-82FA7C8DDF1C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5030123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A045584-B938-4D94-A404-82FA7C8DDF1C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5030123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A045584-B938-4D94-A404-82FA7C8DDF1C}" type="slidenum">
              <a:rPr lang="cs-CZ" smtClean="0"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5030123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A045584-B938-4D94-A404-82FA7C8DDF1C}" type="slidenum">
              <a:rPr lang="cs-CZ" smtClean="0"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6470221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A045584-B938-4D94-A404-82FA7C8DDF1C}" type="slidenum">
              <a:rPr lang="cs-CZ" smtClean="0"/>
              <a:t>11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3833142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371600"/>
            <a:ext cx="7848600" cy="1927225"/>
          </a:xfrm>
        </p:spPr>
        <p:txBody>
          <a:bodyPr anchor="b">
            <a:noAutofit/>
          </a:bodyPr>
          <a:lstStyle>
            <a:lvl1pPr>
              <a:defRPr sz="5400" cap="all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3505200"/>
            <a:ext cx="6400800" cy="1752600"/>
          </a:xfrm>
        </p:spPr>
        <p:txBody>
          <a:bodyPr/>
          <a:lstStyle>
            <a:lvl1pPr marL="0" indent="0" algn="l">
              <a:buNone/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7321EB-5D69-4AC5-9EB5-FCBB784C829C}" type="datetimeFigureOut">
              <a:rPr lang="cs-CZ" smtClean="0"/>
              <a:t>3.1.2013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8CB396-ADE7-4DCB-A893-8246E889F428}" type="slidenum">
              <a:rPr lang="cs-CZ" smtClean="0"/>
              <a:t>‹#›</a:t>
            </a:fld>
            <a:endParaRPr lang="cs-CZ"/>
          </a:p>
        </p:txBody>
      </p:sp>
      <p:cxnSp>
        <p:nvCxnSpPr>
          <p:cNvPr id="8" name="Straight Connector 7"/>
          <p:cNvCxnSpPr/>
          <p:nvPr/>
        </p:nvCxnSpPr>
        <p:spPr>
          <a:xfrm>
            <a:off x="685800" y="3398520"/>
            <a:ext cx="784860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7321EB-5D69-4AC5-9EB5-FCBB784C829C}" type="datetimeFigureOut">
              <a:rPr lang="cs-CZ" smtClean="0"/>
              <a:t>3.1.2013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8CB396-ADE7-4DCB-A893-8246E889F42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2362200"/>
            <a:ext cx="7772400" cy="2200275"/>
          </a:xfrm>
        </p:spPr>
        <p:txBody>
          <a:bodyPr anchor="b">
            <a:normAutofit/>
          </a:bodyPr>
          <a:lstStyle>
            <a:lvl1pPr algn="l">
              <a:defRPr sz="4800" b="0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626864"/>
            <a:ext cx="7772400" cy="1500187"/>
          </a:xfrm>
        </p:spPr>
        <p:txBody>
          <a:bodyPr anchor="t">
            <a:normAutofit/>
          </a:bodyPr>
          <a:lstStyle>
            <a:lvl1pPr marL="0" indent="0"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7321EB-5D69-4AC5-9EB5-FCBB784C829C}" type="datetimeFigureOut">
              <a:rPr lang="cs-CZ" smtClean="0"/>
              <a:t>3.1.2013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8CB396-ADE7-4DCB-A893-8246E889F428}" type="slidenum">
              <a:rPr lang="cs-CZ" smtClean="0"/>
              <a:t>‹#›</a:t>
            </a:fld>
            <a:endParaRPr lang="cs-CZ"/>
          </a:p>
        </p:txBody>
      </p:sp>
      <p:cxnSp>
        <p:nvCxnSpPr>
          <p:cNvPr id="7" name="Straight Connector 6"/>
          <p:cNvCxnSpPr/>
          <p:nvPr/>
        </p:nvCxnSpPr>
        <p:spPr>
          <a:xfrm>
            <a:off x="731520" y="4599432"/>
            <a:ext cx="784860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7321EB-5D69-4AC5-9EB5-FCBB784C829C}" type="datetimeFigureOut">
              <a:rPr lang="cs-CZ" smtClean="0"/>
              <a:t>3.1.2013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8CB396-ADE7-4DCB-A893-8246E889F42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sz="20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5488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lang="en-US" sz="2000" b="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5488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7321EB-5D69-4AC5-9EB5-FCBB784C829C}" type="datetimeFigureOut">
              <a:rPr lang="cs-CZ" smtClean="0"/>
              <a:t>3.1.2013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8CB396-ADE7-4DCB-A893-8246E889F428}" type="slidenum">
              <a:rPr lang="cs-CZ" smtClean="0"/>
              <a:t>‹#›</a:t>
            </a:fld>
            <a:endParaRPr lang="cs-CZ"/>
          </a:p>
        </p:txBody>
      </p:sp>
      <p:cxnSp>
        <p:nvCxnSpPr>
          <p:cNvPr id="11" name="Straight Connector 10"/>
          <p:cNvCxnSpPr/>
          <p:nvPr/>
        </p:nvCxnSpPr>
        <p:spPr>
          <a:xfrm rot="5400000">
            <a:off x="2217817" y="4045823"/>
            <a:ext cx="4709160" cy="794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7321EB-5D69-4AC5-9EB5-FCBB784C829C}" type="datetimeFigureOut">
              <a:rPr lang="cs-CZ" smtClean="0"/>
              <a:t>3.1.2013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8CB396-ADE7-4DCB-A893-8246E889F42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7321EB-5D69-4AC5-9EB5-FCBB784C829C}" type="datetimeFigureOut">
              <a:rPr lang="cs-CZ" smtClean="0"/>
              <a:t>3.1.2013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8CB396-ADE7-4DCB-A893-8246E889F42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080"/>
            <a:ext cx="2139696" cy="1261872"/>
          </a:xfrm>
        </p:spPr>
        <p:txBody>
          <a:bodyPr anchor="b">
            <a:no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71800" y="792080"/>
            <a:ext cx="5715000" cy="557784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2130552"/>
            <a:ext cx="2139696" cy="424361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7321EB-5D69-4AC5-9EB5-FCBB784C829C}" type="datetimeFigureOut">
              <a:rPr lang="cs-CZ" smtClean="0"/>
              <a:t>3.1.2013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8CB396-ADE7-4DCB-A893-8246E889F428}" type="slidenum">
              <a:rPr lang="cs-CZ" smtClean="0"/>
              <a:t>‹#›</a:t>
            </a:fld>
            <a:endParaRPr lang="cs-CZ"/>
          </a:p>
        </p:txBody>
      </p:sp>
      <p:cxnSp>
        <p:nvCxnSpPr>
          <p:cNvPr id="9" name="Straight Connector 8"/>
          <p:cNvCxnSpPr/>
          <p:nvPr/>
        </p:nvCxnSpPr>
        <p:spPr>
          <a:xfrm rot="5400000">
            <a:off x="-13116" y="3580206"/>
            <a:ext cx="557784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480"/>
            <a:ext cx="2142680" cy="126492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858610" y="838201"/>
            <a:ext cx="5904390" cy="5500456"/>
          </a:xfrm>
          <a:solidFill>
            <a:schemeClr val="bg2"/>
          </a:solidFill>
          <a:ln w="76200">
            <a:solidFill>
              <a:srgbClr val="FFFFFF"/>
            </a:solidFill>
            <a:miter lim="800000"/>
          </a:ln>
          <a:effectLst>
            <a:outerShdw blurRad="50800" dist="12700" dir="5400000" algn="t" rotWithShape="0">
              <a:prstClr val="black">
                <a:alpha val="59000"/>
              </a:prst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133600"/>
            <a:ext cx="2139696" cy="424281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7321EB-5D69-4AC5-9EB5-FCBB784C829C}" type="datetimeFigureOut">
              <a:rPr lang="cs-CZ" smtClean="0"/>
              <a:t>3.1.2013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8CB396-ADE7-4DCB-A893-8246E889F42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7321EB-5D69-4AC5-9EB5-FCBB784C829C}" type="datetimeFigureOut">
              <a:rPr lang="cs-CZ" smtClean="0"/>
              <a:t>3.1.2013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8CB396-ADE7-4DCB-A893-8246E889F42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609600"/>
            <a:ext cx="2057400" cy="5867400"/>
          </a:xfrm>
        </p:spPr>
        <p:txBody>
          <a:bodyPr vert="eaVert" anchor="b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6019800" cy="58674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7321EB-5D69-4AC5-9EB5-FCBB784C829C}" type="datetimeFigureOut">
              <a:rPr lang="cs-CZ" smtClean="0"/>
              <a:t>3.1.2013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8CB396-ADE7-4DCB-A893-8246E889F42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220786"/>
            <a:ext cx="9144000" cy="2286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990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876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9144000" cy="36576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18288"/>
            <a:ext cx="28956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FFFFF"/>
                </a:solidFill>
              </a:defRPr>
            </a:lvl1pPr>
          </a:lstStyle>
          <a:p>
            <a:fld id="{DE7321EB-5D69-4AC5-9EB5-FCBB784C829C}" type="datetimeFigureOut">
              <a:rPr lang="cs-CZ" smtClean="0"/>
              <a:t>3.1.2013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429000" y="18288"/>
            <a:ext cx="41148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20000" y="18288"/>
            <a:ext cx="10668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 b="1">
                <a:solidFill>
                  <a:srgbClr val="FFFFFF"/>
                </a:solidFill>
              </a:defRPr>
            </a:lvl1pPr>
          </a:lstStyle>
          <a:p>
            <a:fld id="{B18CB396-ADE7-4DCB-A893-8246E889F428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 spc="-1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spcBef>
          <a:spcPct val="20000"/>
        </a:spcBef>
        <a:buClr>
          <a:schemeClr val="accent1"/>
        </a:buClr>
        <a:buSzPct val="85000"/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spcBef>
          <a:spcPct val="20000"/>
        </a:spcBef>
        <a:buClr>
          <a:schemeClr val="accent1"/>
        </a:buClr>
        <a:buSzPct val="85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spcBef>
          <a:spcPct val="20000"/>
        </a:spcBef>
        <a:buClr>
          <a:schemeClr val="accent1"/>
        </a:buClr>
        <a:buSzPct val="9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3716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980728"/>
            <a:ext cx="5501251" cy="1198125"/>
          </a:xfrm>
          <a:prstGeom prst="rect">
            <a:avLst/>
          </a:prstGeom>
          <a:noFill/>
          <a:ln>
            <a:noFill/>
          </a:ln>
        </p:spPr>
      </p:pic>
      <p:sp>
        <p:nvSpPr>
          <p:cNvPr id="5" name="TextovéPole 4"/>
          <p:cNvSpPr txBox="1"/>
          <p:nvPr/>
        </p:nvSpPr>
        <p:spPr>
          <a:xfrm>
            <a:off x="539552" y="2492896"/>
            <a:ext cx="8208912" cy="30777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cs-CZ" sz="1600" b="1" dirty="0" smtClean="0"/>
          </a:p>
          <a:p>
            <a:pPr algn="ctr"/>
            <a:r>
              <a:rPr lang="cs-CZ" sz="1600" b="1" dirty="0" smtClean="0"/>
              <a:t>Název </a:t>
            </a:r>
            <a:r>
              <a:rPr lang="cs-CZ" sz="1600" b="1" dirty="0"/>
              <a:t>projektu: Podpora výuky v technických oborech</a:t>
            </a:r>
            <a:endParaRPr lang="en-US" sz="1600" dirty="0"/>
          </a:p>
          <a:p>
            <a:pPr algn="ctr"/>
            <a:r>
              <a:rPr lang="cs-CZ" sz="1600" b="1" dirty="0"/>
              <a:t>Registrační číslo projektu</a:t>
            </a:r>
            <a:r>
              <a:rPr lang="cs-CZ" sz="1600" dirty="0"/>
              <a:t>: CZ.1.07/1.5.00/34.0458</a:t>
            </a:r>
            <a:endParaRPr lang="en-US" sz="1600" dirty="0"/>
          </a:p>
          <a:p>
            <a:pPr algn="ctr"/>
            <a:r>
              <a:rPr lang="cs-CZ" sz="1600" b="1" dirty="0"/>
              <a:t>Název šablony</a:t>
            </a:r>
            <a:r>
              <a:rPr lang="cs-CZ" sz="1600" dirty="0"/>
              <a:t>: III/2 – Inovace a zkvalitnění výuky prostřednictvím ICT</a:t>
            </a:r>
          </a:p>
          <a:p>
            <a:pPr algn="ctr"/>
            <a:endParaRPr lang="cs-CZ" sz="1600" dirty="0" smtClean="0"/>
          </a:p>
          <a:p>
            <a:pPr algn="ctr"/>
            <a:endParaRPr lang="cs-CZ" sz="1600" dirty="0" smtClean="0"/>
          </a:p>
          <a:p>
            <a:pPr algn="ctr"/>
            <a:endParaRPr lang="cs-CZ" sz="1600" dirty="0" smtClean="0"/>
          </a:p>
          <a:p>
            <a:pPr algn="ctr"/>
            <a:endParaRPr lang="cs-CZ" sz="1600" dirty="0"/>
          </a:p>
          <a:p>
            <a:pPr algn="ctr"/>
            <a:r>
              <a:rPr lang="cs-CZ" sz="1600" b="1" dirty="0"/>
              <a:t>Název školy: SOŠ NET OFFICE Orlová, spol. s r.o.</a:t>
            </a:r>
            <a:endParaRPr lang="en-US" sz="1600" dirty="0"/>
          </a:p>
          <a:p>
            <a:pPr algn="ctr"/>
            <a:r>
              <a:rPr lang="cs-CZ" sz="1600" b="1" dirty="0"/>
              <a:t>Vypracoval/a: </a:t>
            </a:r>
            <a:r>
              <a:rPr lang="cs-CZ" sz="1600" b="1" dirty="0" smtClean="0"/>
              <a:t>Ing. Joanna </a:t>
            </a:r>
            <a:r>
              <a:rPr lang="cs-CZ" sz="1600" b="1" dirty="0" err="1"/>
              <a:t>P</a:t>
            </a:r>
            <a:r>
              <a:rPr lang="cs-CZ" sz="1600" b="1" dirty="0" err="1" smtClean="0"/>
              <a:t>aździorová</a:t>
            </a:r>
            <a:endParaRPr lang="en-US" sz="1600" dirty="0"/>
          </a:p>
          <a:p>
            <a:pPr algn="ctr"/>
            <a:r>
              <a:rPr lang="cs-CZ" sz="1600" b="1" dirty="0"/>
              <a:t> </a:t>
            </a:r>
            <a:endParaRPr lang="en-US" sz="1600" dirty="0"/>
          </a:p>
          <a:p>
            <a:pPr algn="ctr"/>
            <a:endParaRPr lang="en-US" sz="1600" dirty="0"/>
          </a:p>
        </p:txBody>
      </p:sp>
    </p:spTree>
    <p:extLst>
      <p:ext uri="{BB962C8B-B14F-4D97-AF65-F5344CB8AC3E}">
        <p14:creationId xmlns:p14="http://schemas.microsoft.com/office/powerpoint/2010/main" val="28616767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z="4000" dirty="0" smtClean="0"/>
              <a:t>Algebraické výrazy - </a:t>
            </a:r>
            <a:r>
              <a:rPr lang="cs-CZ" sz="3200" dirty="0" smtClean="0"/>
              <a:t>mnohočleny</a:t>
            </a:r>
            <a:endParaRPr lang="cs-CZ" sz="3200" cap="none" dirty="0"/>
          </a:p>
        </p:txBody>
      </p:sp>
    </p:spTree>
    <p:extLst>
      <p:ext uri="{BB962C8B-B14F-4D97-AF65-F5344CB8AC3E}">
        <p14:creationId xmlns:p14="http://schemas.microsoft.com/office/powerpoint/2010/main" val="29732489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Úvodem</a:t>
            </a:r>
            <a:endParaRPr lang="cs-CZ" sz="3200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42" name="Zástupný symbol pro obsah 2"/>
              <p:cNvSpPr txBox="1">
                <a:spLocks/>
              </p:cNvSpPr>
              <p:nvPr/>
            </p:nvSpPr>
            <p:spPr>
              <a:xfrm>
                <a:off x="395536" y="1628800"/>
                <a:ext cx="8229600" cy="4536504"/>
              </a:xfrm>
              <a:prstGeom prst="rect">
                <a:avLst/>
              </a:prstGeom>
            </p:spPr>
            <p:txBody>
              <a:bodyPr vert="horz" lIns="91440" tIns="45720" rIns="91440" bIns="45720" rtlCol="0">
                <a:normAutofit lnSpcReduction="10000"/>
              </a:bodyPr>
              <a:lstStyle>
                <a:lvl1pPr marL="182880" indent="-182880" algn="l" defTabSz="914400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5000"/>
                  <a:buFont typeface="Arial" pitchFamily="34" charset="0"/>
                  <a:buChar char="•"/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indent="-182880" algn="l" defTabSz="914400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5000"/>
                  <a:buFont typeface="Arial" pitchFamily="34" charset="0"/>
                  <a:buChar char="•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731520" indent="-182880" algn="l" defTabSz="914400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90000"/>
                  <a:buFont typeface="Arial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005840" indent="-182880" algn="l" defTabSz="914400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Font typeface="Arial" pitchFamily="34" charset="0"/>
                  <a:buChar char="•"/>
                  <a:defRPr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188720" indent="-137160" algn="l" defTabSz="914400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100000"/>
                  <a:buFont typeface="Arial" pitchFamily="34" charset="0"/>
                  <a:buChar char="•"/>
                  <a:defRPr sz="1400" kern="1200" baseline="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371600" indent="-182880" algn="l" defTabSz="914400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Font typeface="Arial" pitchFamily="34" charset="0"/>
                  <a:buChar char="•"/>
                  <a:defRPr sz="13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1554480" indent="-182880" algn="l" defTabSz="914400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Font typeface="Arial" pitchFamily="34" charset="0"/>
                  <a:buChar char="•"/>
                  <a:defRPr sz="13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1737360" indent="-182880" algn="l" defTabSz="914400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Font typeface="Arial" pitchFamily="34" charset="0"/>
                  <a:buChar char="•"/>
                  <a:defRPr sz="13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1920240" indent="-182880" algn="l" defTabSz="914400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Font typeface="Arial" pitchFamily="34" charset="0"/>
                  <a:buChar char="•"/>
                  <a:defRPr sz="13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:r>
                  <a:rPr lang="cs-CZ" b="1" dirty="0" smtClean="0"/>
                  <a:t>Algebraický výraz </a:t>
                </a:r>
                <a:r>
                  <a:rPr lang="cs-CZ" dirty="0" smtClean="0"/>
                  <a:t>je každý zápis, který je tvořen z čísel, proměnných, konstant a matematických operací mezi nimi.</a:t>
                </a:r>
              </a:p>
              <a:p>
                <a:pPr marL="0" indent="0">
                  <a:buNone/>
                </a:pPr>
                <a:endParaRPr lang="cs-CZ" dirty="0"/>
              </a:p>
              <a:p>
                <a:pPr marL="0" indent="0">
                  <a:buNone/>
                </a:pPr>
                <a:r>
                  <a:rPr lang="cs-CZ" sz="2000" dirty="0" smtClean="0"/>
                  <a:t>Příklady výrazů:</a:t>
                </a:r>
              </a:p>
              <a:p>
                <a:pPr marL="0" indent="0">
                  <a:buNone/>
                </a:pPr>
                <a:r>
                  <a:rPr lang="cs-CZ" sz="2000" b="1" dirty="0" smtClean="0"/>
                  <a:t>Číselné</a:t>
                </a:r>
                <a:r>
                  <a:rPr lang="cs-CZ" sz="2000" dirty="0" smtClean="0"/>
                  <a:t> – obsahují čísla, resp. </a:t>
                </a:r>
                <a:r>
                  <a:rPr lang="cs-CZ" sz="2000" dirty="0" smtClean="0"/>
                  <a:t>konstanty</a:t>
                </a:r>
                <a:endParaRPr lang="cs-CZ" sz="2000" dirty="0" smtClean="0"/>
              </a:p>
              <a:p>
                <a:pPr marL="0" indent="0">
                  <a:buNone/>
                </a:pPr>
                <a:r>
                  <a:rPr lang="cs-CZ" sz="2000" dirty="0"/>
                  <a:t>	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00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000" b="0" i="1" smtClean="0">
                            <a:latin typeface="Cambria Math"/>
                          </a:rPr>
                          <m:t>2</m:t>
                        </m:r>
                        <m:rad>
                          <m:radPr>
                            <m:degHide m:val="on"/>
                            <m:ctrlPr>
                              <a:rPr lang="cs-CZ" sz="2000" b="0" i="1" smtClean="0">
                                <a:latin typeface="Cambria Math"/>
                              </a:rPr>
                            </m:ctrlPr>
                          </m:radPr>
                          <m:deg/>
                          <m:e>
                            <m:r>
                              <a:rPr lang="cs-CZ" sz="2000" b="0" i="1" smtClean="0">
                                <a:latin typeface="Cambria Math"/>
                              </a:rPr>
                              <m:t>3</m:t>
                            </m:r>
                          </m:e>
                        </m:rad>
                      </m:num>
                      <m:den>
                        <m:r>
                          <a:rPr lang="cs-CZ" sz="2000" b="0" i="1" smtClean="0">
                            <a:latin typeface="Cambria Math"/>
                          </a:rPr>
                          <m:t>5</m:t>
                        </m:r>
                      </m:den>
                    </m:f>
                    <m:r>
                      <a:rPr lang="cs-CZ" sz="2000" b="0" i="1" smtClean="0">
                        <a:latin typeface="Cambria Math"/>
                      </a:rPr>
                      <m:t>, −4</m:t>
                    </m:r>
                    <m:d>
                      <m:dPr>
                        <m:ctrlPr>
                          <a:rPr lang="cs-CZ" sz="2000" b="0" i="1" smtClean="0">
                            <a:latin typeface="Cambria Math"/>
                          </a:rPr>
                        </m:ctrlPr>
                      </m:dPr>
                      <m:e>
                        <m:f>
                          <m:fPr>
                            <m:ctrlPr>
                              <a:rPr lang="cs-CZ" sz="2000" b="0" i="1" smtClean="0">
                                <a:latin typeface="Cambria Math"/>
                              </a:rPr>
                            </m:ctrlPr>
                          </m:fPr>
                          <m:num>
                            <m:r>
                              <a:rPr lang="cs-CZ" sz="2000" i="1">
                                <a:latin typeface="Cambria Math"/>
                                <a:ea typeface="Cambria Math"/>
                              </a:rPr>
                              <m:t>𝜋</m:t>
                            </m:r>
                          </m:num>
                          <m:den>
                            <m:r>
                              <a:rPr lang="cs-CZ" sz="2000" b="0" i="1" smtClean="0">
                                <a:latin typeface="Cambria Math"/>
                              </a:rPr>
                              <m:t>2</m:t>
                            </m:r>
                          </m:den>
                        </m:f>
                        <m:r>
                          <a:rPr lang="cs-CZ" sz="2000" b="0" i="1" smtClean="0">
                            <a:latin typeface="Cambria Math"/>
                          </a:rPr>
                          <m:t>−</m:t>
                        </m:r>
                        <m:f>
                          <m:fPr>
                            <m:ctrlPr>
                              <a:rPr lang="cs-CZ" sz="2000" b="0" i="1" smtClean="0">
                                <a:latin typeface="Cambria Math"/>
                              </a:rPr>
                            </m:ctrlPr>
                          </m:fPr>
                          <m:num>
                            <m:r>
                              <a:rPr lang="cs-CZ" sz="2000" b="0" i="1" smtClean="0">
                                <a:latin typeface="Cambria Math"/>
                                <a:ea typeface="Cambria Math"/>
                              </a:rPr>
                              <m:t>𝜋</m:t>
                            </m:r>
                          </m:num>
                          <m:den>
                            <m:r>
                              <a:rPr lang="cs-CZ" sz="2000" b="0" i="1" smtClean="0">
                                <a:latin typeface="Cambria Math"/>
                              </a:rPr>
                              <m:t>3</m:t>
                            </m:r>
                          </m:den>
                        </m:f>
                      </m:e>
                    </m:d>
                  </m:oMath>
                </a14:m>
                <a:r>
                  <a:rPr lang="cs-CZ" sz="2000" dirty="0" smtClean="0"/>
                  <a:t>, …		</a:t>
                </a:r>
              </a:p>
              <a:p>
                <a:pPr marL="0" indent="0">
                  <a:buNone/>
                </a:pPr>
                <a:r>
                  <a:rPr lang="cs-CZ" sz="2000" b="1" dirty="0"/>
                  <a:t>S</a:t>
                </a:r>
                <a:r>
                  <a:rPr lang="cs-CZ" sz="2000" dirty="0" smtClean="0"/>
                  <a:t> </a:t>
                </a:r>
                <a:r>
                  <a:rPr lang="cs-CZ" sz="2000" b="1" dirty="0"/>
                  <a:t>proměnnými</a:t>
                </a:r>
                <a:r>
                  <a:rPr lang="cs-CZ" sz="2000" dirty="0" smtClean="0"/>
                  <a:t> – obsahují </a:t>
                </a:r>
                <a:r>
                  <a:rPr lang="cs-CZ" sz="2000" dirty="0" smtClean="0"/>
                  <a:t>proměnné,  </a:t>
                </a:r>
                <a:r>
                  <a:rPr lang="cs-CZ" sz="2000" dirty="0" err="1" smtClean="0"/>
                  <a:t>ozn</a:t>
                </a:r>
                <a:r>
                  <a:rPr lang="cs-CZ" sz="2000" dirty="0" smtClean="0"/>
                  <a:t>. </a:t>
                </a:r>
                <a:r>
                  <a:rPr lang="cs-CZ" sz="2000" dirty="0"/>
                  <a:t>a</a:t>
                </a:r>
                <a:r>
                  <a:rPr lang="cs-CZ" sz="2000" dirty="0" smtClean="0"/>
                  <a:t>, b, c, x, y, …</a:t>
                </a:r>
              </a:p>
              <a:p>
                <a:pPr marL="0" indent="0">
                  <a:buNone/>
                </a:pPr>
                <a:r>
                  <a:rPr lang="cs-CZ" sz="2000" dirty="0" smtClean="0"/>
                  <a:t>	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sz="2000" i="1" smtClean="0">
                            <a:latin typeface="Cambria Math"/>
                          </a:rPr>
                        </m:ctrlPr>
                      </m:sSupPr>
                      <m:e>
                        <m:d>
                          <m:dPr>
                            <m:ctrlPr>
                              <a:rPr lang="cs-CZ" sz="2000" i="1" smtClean="0">
                                <a:latin typeface="Cambria Math"/>
                              </a:rPr>
                            </m:ctrlPr>
                          </m:dPr>
                          <m:e>
                            <m:r>
                              <a:rPr lang="cs-CZ" sz="2000" b="0" i="1" smtClean="0">
                                <a:latin typeface="Cambria Math"/>
                              </a:rPr>
                              <m:t>𝑎</m:t>
                            </m:r>
                            <m:r>
                              <a:rPr lang="cs-CZ" sz="2000" b="0" i="1" smtClean="0">
                                <a:latin typeface="Cambria Math"/>
                              </a:rPr>
                              <m:t>+</m:t>
                            </m:r>
                            <m:r>
                              <a:rPr lang="cs-CZ" sz="2000" b="0" i="1" smtClean="0">
                                <a:latin typeface="Cambria Math"/>
                              </a:rPr>
                              <m:t>𝑏</m:t>
                            </m:r>
                          </m:e>
                        </m:d>
                      </m:e>
                      <m:sup>
                        <m:r>
                          <a:rPr lang="cs-CZ" sz="2000" b="0" i="1" smtClean="0">
                            <a:latin typeface="Cambria Math"/>
                          </a:rPr>
                          <m:t>3</m:t>
                        </m:r>
                      </m:sup>
                    </m:sSup>
                    <m:r>
                      <a:rPr lang="cs-CZ" sz="2000" b="0" i="1" smtClean="0">
                        <a:latin typeface="Cambria Math"/>
                      </a:rPr>
                      <m:t>, 3</m:t>
                    </m:r>
                    <m:sSup>
                      <m:sSupPr>
                        <m:ctrlPr>
                          <a:rPr lang="cs-CZ" sz="2000" b="0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sz="2000" b="0" i="1" smtClean="0">
                            <a:latin typeface="Cambria Math"/>
                          </a:rPr>
                          <m:t>𝑥</m:t>
                        </m:r>
                      </m:e>
                      <m:sup>
                        <m:r>
                          <a:rPr lang="cs-CZ" sz="2000" b="0" i="1" smtClean="0">
                            <a:latin typeface="Cambria Math"/>
                          </a:rPr>
                          <m:t>2</m:t>
                        </m:r>
                      </m:sup>
                    </m:sSup>
                    <m:r>
                      <a:rPr lang="cs-CZ" sz="2000" b="0" i="1" smtClean="0">
                        <a:latin typeface="Cambria Math"/>
                      </a:rPr>
                      <m:t>−2</m:t>
                    </m:r>
                    <m:sSup>
                      <m:sSupPr>
                        <m:ctrlPr>
                          <a:rPr lang="cs-CZ" sz="2000" b="0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sz="2000" b="0" i="1" smtClean="0">
                            <a:latin typeface="Cambria Math"/>
                          </a:rPr>
                          <m:t>𝑦</m:t>
                        </m:r>
                      </m:e>
                      <m:sup>
                        <m:r>
                          <a:rPr lang="cs-CZ" sz="2000" b="0" i="1" smtClean="0">
                            <a:latin typeface="Cambria Math"/>
                          </a:rPr>
                          <m:t>3</m:t>
                        </m:r>
                      </m:sup>
                    </m:sSup>
                  </m:oMath>
                </a14:m>
                <a:r>
                  <a:rPr lang="cs-CZ" sz="2000" dirty="0" smtClean="0"/>
                  <a:t>, …</a:t>
                </a:r>
              </a:p>
              <a:p>
                <a:pPr marL="0" indent="0">
                  <a:buNone/>
                </a:pPr>
                <a:r>
                  <a:rPr lang="cs-CZ" sz="2000" b="1" dirty="0"/>
                  <a:t>Lomené</a:t>
                </a:r>
                <a:r>
                  <a:rPr lang="cs-CZ" sz="2000" dirty="0" smtClean="0"/>
                  <a:t> </a:t>
                </a:r>
                <a:r>
                  <a:rPr lang="cs-CZ" sz="2000" b="1" dirty="0"/>
                  <a:t>výrazy</a:t>
                </a:r>
                <a:r>
                  <a:rPr lang="cs-CZ" sz="2000" dirty="0" smtClean="0"/>
                  <a:t> – obsahují zlomek, určují se podmínky existence daného výrazu</a:t>
                </a:r>
              </a:p>
              <a:p>
                <a:pPr marL="0" indent="0">
                  <a:buNone/>
                </a:pPr>
                <a:r>
                  <a:rPr lang="cs-CZ" dirty="0" smtClean="0"/>
                  <a:t>	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ad>
                          <m:radPr>
                            <m:degHide m:val="on"/>
                            <m:ctrlPr>
                              <a:rPr lang="cs-CZ" i="1" smtClean="0">
                                <a:latin typeface="Cambria Math"/>
                              </a:rPr>
                            </m:ctrlPr>
                          </m:radPr>
                          <m:deg/>
                          <m:e>
                            <m:r>
                              <a:rPr lang="cs-CZ" b="0" i="1" smtClean="0">
                                <a:latin typeface="Cambria Math"/>
                              </a:rPr>
                              <m:t>𝑥</m:t>
                            </m:r>
                          </m:e>
                        </m:rad>
                        <m:r>
                          <a:rPr lang="cs-CZ" b="0" i="1" smtClean="0">
                            <a:latin typeface="Cambria Math"/>
                          </a:rPr>
                          <m:t>−</m:t>
                        </m:r>
                        <m:r>
                          <a:rPr lang="cs-CZ" b="0" i="1" smtClean="0">
                            <a:latin typeface="Cambria Math"/>
                          </a:rPr>
                          <m:t>𝑦</m:t>
                        </m:r>
                      </m:num>
                      <m:den>
                        <m:rad>
                          <m:radPr>
                            <m:degHide m:val="on"/>
                            <m:ctrlPr>
                              <a:rPr lang="cs-CZ" i="1" smtClean="0">
                                <a:latin typeface="Cambria Math"/>
                              </a:rPr>
                            </m:ctrlPr>
                          </m:radPr>
                          <m:deg/>
                          <m:e>
                            <m:r>
                              <a:rPr lang="cs-CZ" b="0" i="1" smtClean="0">
                                <a:latin typeface="Cambria Math"/>
                              </a:rPr>
                              <m:t>𝑦</m:t>
                            </m:r>
                          </m:e>
                        </m:rad>
                      </m:den>
                    </m:f>
                    <m:r>
                      <a:rPr lang="cs-CZ" b="0" i="1" smtClean="0">
                        <a:latin typeface="Cambria Math"/>
                      </a:rPr>
                      <m:t>, </m:t>
                    </m:r>
                    <m:f>
                      <m:fPr>
                        <m:ctrlPr>
                          <a:rPr lang="cs-CZ" b="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𝑎</m:t>
                        </m:r>
                        <m:r>
                          <a:rPr lang="cs-CZ" b="0" i="1" smtClean="0">
                            <a:latin typeface="Cambria Math"/>
                          </a:rPr>
                          <m:t>+</m:t>
                        </m:r>
                        <m:r>
                          <a:rPr lang="cs-CZ" b="0" i="1" smtClean="0">
                            <a:latin typeface="Cambria Math"/>
                          </a:rPr>
                          <m:t>𝑏</m:t>
                        </m:r>
                      </m:num>
                      <m:den>
                        <m:sSup>
                          <m:sSupPr>
                            <m:ctrlPr>
                              <a:rPr lang="cs-CZ" b="0" i="1" smtClean="0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b="0" i="1" smtClean="0">
                                <a:latin typeface="Cambria Math"/>
                              </a:rPr>
                              <m:t>𝑎</m:t>
                            </m:r>
                          </m:e>
                          <m:sup>
                            <m:r>
                              <a:rPr lang="cs-CZ" b="0" i="1" smtClean="0">
                                <a:latin typeface="Cambria Math"/>
                              </a:rPr>
                              <m:t>2</m:t>
                            </m:r>
                          </m:sup>
                        </m:sSup>
                        <m:r>
                          <a:rPr lang="cs-CZ" b="0" i="1" smtClean="0">
                            <a:latin typeface="Cambria Math"/>
                          </a:rPr>
                          <m:t>−</m:t>
                        </m:r>
                        <m:sSup>
                          <m:sSupPr>
                            <m:ctrlPr>
                              <a:rPr lang="cs-CZ" b="0" i="1" smtClean="0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b="0" i="1" smtClean="0">
                                <a:latin typeface="Cambria Math"/>
                              </a:rPr>
                              <m:t>𝑏</m:t>
                            </m:r>
                          </m:e>
                          <m:sup>
                            <m:r>
                              <a:rPr lang="cs-CZ" b="0" i="1" smtClean="0">
                                <a:latin typeface="Cambria Math"/>
                              </a:rPr>
                              <m:t>2</m:t>
                            </m:r>
                          </m:sup>
                        </m:sSup>
                      </m:den>
                    </m:f>
                    <m:r>
                      <a:rPr lang="cs-CZ" b="0" i="1" smtClean="0">
                        <a:latin typeface="Cambria Math"/>
                      </a:rPr>
                      <m:t>, …</m:t>
                    </m:r>
                  </m:oMath>
                </a14:m>
                <a:endParaRPr lang="en-US" dirty="0" smtClean="0"/>
              </a:p>
            </p:txBody>
          </p:sp>
        </mc:Choice>
        <mc:Fallback>
          <p:sp>
            <p:nvSpPr>
              <p:cNvPr id="42" name="Zástupný symbol pro obsah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5536" y="1628800"/>
                <a:ext cx="8229600" cy="4536504"/>
              </a:xfrm>
              <a:prstGeom prst="rect">
                <a:avLst/>
              </a:prstGeom>
              <a:blipFill rotWithShape="1">
                <a:blip r:embed="rId3"/>
                <a:stretch>
                  <a:fillRect l="-1185" t="-1747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5913647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4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4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4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4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4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4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4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4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4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4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4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4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4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4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4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4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4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1000"/>
                                        <p:tgtEl>
                                          <p:spTgt spid="4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4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4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2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Příklady</a:t>
            </a:r>
            <a:endParaRPr lang="cs-CZ" sz="32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2" name="Zástupný symbol pro obsah 2"/>
              <p:cNvSpPr txBox="1">
                <a:spLocks/>
              </p:cNvSpPr>
              <p:nvPr/>
            </p:nvSpPr>
            <p:spPr>
              <a:xfrm>
                <a:off x="395536" y="1628800"/>
                <a:ext cx="8229600" cy="4536504"/>
              </a:xfrm>
              <a:prstGeom prst="rect">
                <a:avLst/>
              </a:prstGeom>
            </p:spPr>
            <p:txBody>
              <a:bodyPr vert="horz" lIns="91440" tIns="45720" rIns="91440" bIns="45720" rtlCol="0">
                <a:normAutofit/>
              </a:bodyPr>
              <a:lstStyle>
                <a:lvl1pPr marL="182880" indent="-182880" algn="l" defTabSz="914400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5000"/>
                  <a:buFont typeface="Arial" pitchFamily="34" charset="0"/>
                  <a:buChar char="•"/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indent="-182880" algn="l" defTabSz="914400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5000"/>
                  <a:buFont typeface="Arial" pitchFamily="34" charset="0"/>
                  <a:buChar char="•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731520" indent="-182880" algn="l" defTabSz="914400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90000"/>
                  <a:buFont typeface="Arial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005840" indent="-182880" algn="l" defTabSz="914400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Font typeface="Arial" pitchFamily="34" charset="0"/>
                  <a:buChar char="•"/>
                  <a:defRPr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188720" indent="-137160" algn="l" defTabSz="914400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100000"/>
                  <a:buFont typeface="Arial" pitchFamily="34" charset="0"/>
                  <a:buChar char="•"/>
                  <a:defRPr sz="1400" kern="1200" baseline="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371600" indent="-182880" algn="l" defTabSz="914400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Font typeface="Arial" pitchFamily="34" charset="0"/>
                  <a:buChar char="•"/>
                  <a:defRPr sz="13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1554480" indent="-182880" algn="l" defTabSz="914400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Font typeface="Arial" pitchFamily="34" charset="0"/>
                  <a:buChar char="•"/>
                  <a:defRPr sz="13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1737360" indent="-182880" algn="l" defTabSz="914400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Font typeface="Arial" pitchFamily="34" charset="0"/>
                  <a:buChar char="•"/>
                  <a:defRPr sz="13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1920240" indent="-182880" algn="l" defTabSz="914400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Font typeface="Arial" pitchFamily="34" charset="0"/>
                  <a:buChar char="•"/>
                  <a:defRPr sz="13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457200" indent="-457200">
                  <a:buFont typeface="+mj-lt"/>
                  <a:buAutoNum type="arabicPeriod"/>
                </a:pPr>
                <a:r>
                  <a:rPr lang="cs-CZ" dirty="0" smtClean="0"/>
                  <a:t>Zapište pomocí proměnné x druhou mocninu součtu dvojnásobku libovolného čísla a čísla 8</a:t>
                </a:r>
              </a:p>
              <a:p>
                <a:pPr marL="274320" lvl="1" indent="0">
                  <a:buNone/>
                </a:pPr>
                <a:r>
                  <a:rPr lang="cs-CZ" dirty="0" smtClean="0"/>
                  <a:t>Řešení:</a:t>
                </a:r>
              </a:p>
              <a:p>
                <a:pPr marL="0" lvl="1" indent="0" algn="ctr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2800" i="1" smtClean="0">
                              <a:latin typeface="Cambria Math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sz="2800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sz="2800" b="0" i="1" smtClean="0">
                                  <a:latin typeface="Cambria Math"/>
                                </a:rPr>
                                <m:t>2</m:t>
                              </m:r>
                              <m:r>
                                <a:rPr lang="cs-CZ" sz="2800" b="0" i="1" smtClean="0">
                                  <a:latin typeface="Cambria Math"/>
                                </a:rPr>
                                <m:t>𝑥</m:t>
                              </m:r>
                              <m:r>
                                <a:rPr lang="cs-CZ" sz="2800" b="0" i="1" smtClean="0">
                                  <a:latin typeface="Cambria Math"/>
                                </a:rPr>
                                <m:t>+8</m:t>
                              </m:r>
                            </m:e>
                          </m:d>
                        </m:e>
                        <m:sup>
                          <m:r>
                            <a:rPr lang="cs-CZ" sz="2800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sz="2800" dirty="0" smtClean="0"/>
              </a:p>
              <a:p>
                <a:pPr marL="0" lvl="1" indent="0" algn="ctr">
                  <a:buNone/>
                </a:pPr>
                <a:endParaRPr lang="cs-CZ" sz="2800" dirty="0"/>
              </a:p>
              <a:p>
                <a:pPr marL="0" lvl="1" indent="0" algn="ctr">
                  <a:buNone/>
                </a:pPr>
                <a:endParaRPr lang="cs-CZ" sz="2800" dirty="0" smtClean="0"/>
              </a:p>
              <a:p>
                <a:pPr lvl="1" indent="-457200">
                  <a:buFont typeface="+mj-lt"/>
                  <a:buAutoNum type="arabicPeriod" startAt="2"/>
                </a:pPr>
                <a:r>
                  <a:rPr lang="cs-CZ" sz="2400" dirty="0" smtClean="0"/>
                  <a:t>Zapište pomocí proměnné n z oboru celých čísel  libovolné sudé a liché číslo</a:t>
                </a:r>
              </a:p>
              <a:p>
                <a:pPr marL="261938" lvl="1" indent="0">
                  <a:buNone/>
                </a:pPr>
                <a:r>
                  <a:rPr lang="cs-CZ" dirty="0" smtClean="0"/>
                  <a:t>Řešení:</a:t>
                </a:r>
              </a:p>
              <a:p>
                <a:pPr marL="261938" lvl="1" indent="0">
                  <a:buNone/>
                </a:pPr>
                <a:r>
                  <a:rPr lang="cs-CZ" dirty="0"/>
                  <a:t>	</a:t>
                </a:r>
                <a14:m>
                  <m:oMath xmlns:m="http://schemas.openxmlformats.org/officeDocument/2006/math">
                    <m:r>
                      <a:rPr lang="cs-CZ" sz="2800" b="0" i="1" smtClean="0">
                        <a:latin typeface="Cambria Math"/>
                      </a:rPr>
                      <m:t>2</m:t>
                    </m:r>
                    <m:r>
                      <a:rPr lang="cs-CZ" sz="2800" b="0" i="1" smtClean="0">
                        <a:latin typeface="Cambria Math"/>
                      </a:rPr>
                      <m:t>𝑛</m:t>
                    </m:r>
                  </m:oMath>
                </a14:m>
                <a:r>
                  <a:rPr lang="cs-CZ" sz="2800" dirty="0" smtClean="0"/>
                  <a:t>,	</a:t>
                </a:r>
                <a14:m>
                  <m:oMath xmlns:m="http://schemas.openxmlformats.org/officeDocument/2006/math">
                    <m:r>
                      <a:rPr lang="cs-CZ" sz="2800" b="0" i="1" smtClean="0">
                        <a:latin typeface="Cambria Math"/>
                      </a:rPr>
                      <m:t>2</m:t>
                    </m:r>
                    <m:r>
                      <a:rPr lang="cs-CZ" sz="2800" b="0" i="1" smtClean="0">
                        <a:latin typeface="Cambria Math"/>
                      </a:rPr>
                      <m:t>𝑛</m:t>
                    </m:r>
                    <m:r>
                      <a:rPr lang="cs-CZ" sz="2800" b="0" i="1" smtClean="0">
                        <a:latin typeface="Cambria Math"/>
                      </a:rPr>
                      <m:t>+1, </m:t>
                    </m:r>
                  </m:oMath>
                </a14:m>
                <a:r>
                  <a:rPr lang="cs-CZ" sz="2800" dirty="0" smtClean="0"/>
                  <a:t>	</a:t>
                </a:r>
                <a14:m>
                  <m:oMath xmlns:m="http://schemas.openxmlformats.org/officeDocument/2006/math">
                    <m:r>
                      <a:rPr lang="cs-CZ" sz="2800" b="0" i="1" smtClean="0">
                        <a:latin typeface="Cambria Math"/>
                      </a:rPr>
                      <m:t>𝑛</m:t>
                    </m:r>
                    <m:r>
                      <a:rPr lang="cs-CZ" sz="2800" b="0" i="1" smtClean="0">
                        <a:latin typeface="Cambria Math"/>
                        <a:ea typeface="Cambria Math"/>
                      </a:rPr>
                      <m:t>∈</m:t>
                    </m:r>
                    <m:r>
                      <a:rPr lang="cs-CZ" sz="2800" b="0" i="1" smtClean="0">
                        <a:latin typeface="Cambria Math"/>
                        <a:ea typeface="Cambria Math"/>
                      </a:rPr>
                      <m:t>𝑍</m:t>
                    </m:r>
                  </m:oMath>
                </a14:m>
                <a:endParaRPr lang="cs-CZ" sz="2800" dirty="0" smtClean="0"/>
              </a:p>
              <a:p>
                <a:pPr marL="0" lvl="1" indent="0" algn="ctr">
                  <a:buNone/>
                </a:pPr>
                <a:endParaRPr lang="cs-CZ" sz="2800" dirty="0"/>
              </a:p>
              <a:p>
                <a:pPr marL="0" lvl="1" indent="0" algn="ctr">
                  <a:buNone/>
                </a:pPr>
                <a:endParaRPr lang="cs-CZ" sz="2800" dirty="0" smtClean="0"/>
              </a:p>
            </p:txBody>
          </p:sp>
        </mc:Choice>
        <mc:Fallback xmlns="">
          <p:sp>
            <p:nvSpPr>
              <p:cNvPr id="42" name="Zástupný symbol pro obsah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5536" y="1628800"/>
                <a:ext cx="8229600" cy="4536504"/>
              </a:xfrm>
              <a:prstGeom prst="rect">
                <a:avLst/>
              </a:prstGeom>
              <a:blipFill rotWithShape="1">
                <a:blip r:embed="rId3"/>
                <a:stretch>
                  <a:fillRect l="-667" t="-94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4" name="Přímá spojnice se šipkou 3"/>
          <p:cNvCxnSpPr/>
          <p:nvPr/>
        </p:nvCxnSpPr>
        <p:spPr>
          <a:xfrm flipV="1">
            <a:off x="2771800" y="3212976"/>
            <a:ext cx="1224136" cy="28803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TextovéPole 4"/>
          <p:cNvSpPr txBox="1"/>
          <p:nvPr/>
        </p:nvSpPr>
        <p:spPr>
          <a:xfrm>
            <a:off x="707856" y="3455207"/>
            <a:ext cx="328808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Dvojnásobek libovolného čísla</a:t>
            </a:r>
            <a:endParaRPr lang="cs-CZ" dirty="0"/>
          </a:p>
        </p:txBody>
      </p:sp>
      <p:cxnSp>
        <p:nvCxnSpPr>
          <p:cNvPr id="8" name="Přímá spojnice se šipkou 7"/>
          <p:cNvCxnSpPr/>
          <p:nvPr/>
        </p:nvCxnSpPr>
        <p:spPr>
          <a:xfrm flipH="1" flipV="1">
            <a:off x="4510336" y="3135470"/>
            <a:ext cx="277688" cy="38198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3965217" y="3504802"/>
            <a:ext cx="355738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Součet dvojnásobku libovolného </a:t>
            </a:r>
          </a:p>
          <a:p>
            <a:r>
              <a:rPr lang="cs-CZ" dirty="0" smtClean="0"/>
              <a:t>čísla a čísla 8</a:t>
            </a:r>
            <a:endParaRPr lang="cs-CZ" dirty="0"/>
          </a:p>
        </p:txBody>
      </p:sp>
      <p:cxnSp>
        <p:nvCxnSpPr>
          <p:cNvPr id="11" name="Přímá spojnice se šipkou 10"/>
          <p:cNvCxnSpPr/>
          <p:nvPr/>
        </p:nvCxnSpPr>
        <p:spPr>
          <a:xfrm flipH="1" flipV="1">
            <a:off x="5292080" y="2902041"/>
            <a:ext cx="144016" cy="28803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ovéPole 11"/>
          <p:cNvSpPr txBox="1"/>
          <p:nvPr/>
        </p:nvSpPr>
        <p:spPr>
          <a:xfrm>
            <a:off x="5316601" y="3135470"/>
            <a:ext cx="174919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Druhá mocnina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77137" y="6165304"/>
            <a:ext cx="126188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Sudé číslo</a:t>
            </a:r>
            <a:endParaRPr lang="cs-CZ" dirty="0"/>
          </a:p>
        </p:txBody>
      </p:sp>
      <p:cxnSp>
        <p:nvCxnSpPr>
          <p:cNvPr id="15" name="Přímá spojnice se šipkou 14"/>
          <p:cNvCxnSpPr/>
          <p:nvPr/>
        </p:nvCxnSpPr>
        <p:spPr>
          <a:xfrm flipV="1">
            <a:off x="1308079" y="5836622"/>
            <a:ext cx="239585" cy="32868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se šipkou 18"/>
          <p:cNvCxnSpPr/>
          <p:nvPr/>
        </p:nvCxnSpPr>
        <p:spPr>
          <a:xfrm flipH="1" flipV="1">
            <a:off x="2771800" y="5836622"/>
            <a:ext cx="1" cy="32868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TextovéPole 19"/>
          <p:cNvSpPr txBox="1"/>
          <p:nvPr/>
        </p:nvSpPr>
        <p:spPr>
          <a:xfrm>
            <a:off x="2483768" y="6165304"/>
            <a:ext cx="127470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Liché číslo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506220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4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6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4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  <p:bldP spid="10" grpId="0"/>
      <p:bldP spid="12" grpId="0"/>
      <p:bldP spid="14" grpId="0"/>
      <p:bldP spid="20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Mnohočleny</a:t>
            </a:r>
            <a:endParaRPr lang="cs-CZ" sz="32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2" name="Zástupný symbol pro obsah 2"/>
              <p:cNvSpPr txBox="1">
                <a:spLocks/>
              </p:cNvSpPr>
              <p:nvPr/>
            </p:nvSpPr>
            <p:spPr>
              <a:xfrm>
                <a:off x="395536" y="1628800"/>
                <a:ext cx="8229600" cy="4536504"/>
              </a:xfrm>
              <a:prstGeom prst="rect">
                <a:avLst/>
              </a:prstGeom>
            </p:spPr>
            <p:txBody>
              <a:bodyPr vert="horz" lIns="91440" tIns="45720" rIns="91440" bIns="45720" rtlCol="0">
                <a:normAutofit/>
              </a:bodyPr>
              <a:lstStyle>
                <a:lvl1pPr marL="182880" indent="-182880" algn="l" defTabSz="914400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5000"/>
                  <a:buFont typeface="Arial" pitchFamily="34" charset="0"/>
                  <a:buChar char="•"/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indent="-182880" algn="l" defTabSz="914400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5000"/>
                  <a:buFont typeface="Arial" pitchFamily="34" charset="0"/>
                  <a:buChar char="•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731520" indent="-182880" algn="l" defTabSz="914400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90000"/>
                  <a:buFont typeface="Arial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005840" indent="-182880" algn="l" defTabSz="914400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Font typeface="Arial" pitchFamily="34" charset="0"/>
                  <a:buChar char="•"/>
                  <a:defRPr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188720" indent="-137160" algn="l" defTabSz="914400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100000"/>
                  <a:buFont typeface="Arial" pitchFamily="34" charset="0"/>
                  <a:buChar char="•"/>
                  <a:defRPr sz="1400" kern="1200" baseline="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371600" indent="-182880" algn="l" defTabSz="914400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Font typeface="Arial" pitchFamily="34" charset="0"/>
                  <a:buChar char="•"/>
                  <a:defRPr sz="13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1554480" indent="-182880" algn="l" defTabSz="914400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Font typeface="Arial" pitchFamily="34" charset="0"/>
                  <a:buChar char="•"/>
                  <a:defRPr sz="13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1737360" indent="-182880" algn="l" defTabSz="914400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Font typeface="Arial" pitchFamily="34" charset="0"/>
                  <a:buChar char="•"/>
                  <a:defRPr sz="13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1920240" indent="-182880" algn="l" defTabSz="914400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Font typeface="Arial" pitchFamily="34" charset="0"/>
                  <a:buChar char="•"/>
                  <a:defRPr sz="13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:r>
                  <a:rPr lang="cs-CZ" dirty="0" smtClean="0"/>
                  <a:t>Mnohočlen je algebraický výraz složen z několika členů obsahujících libovolné proměnné spojených operacemi sčítání, odčítání a násobení.</a:t>
                </a:r>
              </a:p>
              <a:p>
                <a:pPr marL="0" indent="0">
                  <a:buNone/>
                </a:pPr>
                <a:endParaRPr lang="cs-CZ" dirty="0" smtClean="0"/>
              </a:p>
              <a:p>
                <a:pPr marL="0" indent="0">
                  <a:buNone/>
                </a:pPr>
                <a:r>
                  <a:rPr lang="cs-CZ" dirty="0" smtClean="0"/>
                  <a:t>Příklady mnohočlenů:</a:t>
                </a:r>
              </a:p>
              <a:p>
                <a:pPr marL="0" indent="0">
                  <a:buNone/>
                </a:pPr>
                <a:r>
                  <a:rPr lang="cs-CZ" dirty="0"/>
                  <a:t>	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</a:rPr>
                      <m:t>3</m:t>
                    </m:r>
                    <m:sSup>
                      <m:sSupPr>
                        <m:ctrlPr>
                          <a:rPr lang="cs-CZ" b="0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</a:rPr>
                          <m:t>𝑎</m:t>
                        </m:r>
                      </m:e>
                      <m:sup>
                        <m:r>
                          <a:rPr lang="cs-CZ" b="0" i="1" smtClean="0">
                            <a:latin typeface="Cambria Math"/>
                          </a:rPr>
                          <m:t>4</m:t>
                        </m:r>
                      </m:sup>
                    </m:sSup>
                    <m:r>
                      <a:rPr lang="cs-CZ" b="0" i="1" smtClean="0">
                        <a:latin typeface="Cambria Math"/>
                      </a:rPr>
                      <m:t>−5</m:t>
                    </m:r>
                    <m:sSup>
                      <m:sSupPr>
                        <m:ctrlPr>
                          <a:rPr lang="cs-CZ" b="0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</a:rPr>
                          <m:t>𝑎</m:t>
                        </m:r>
                      </m:e>
                      <m:sup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sup>
                    </m:sSup>
                    <m:r>
                      <a:rPr lang="cs-CZ" b="0" i="1" smtClean="0">
                        <a:latin typeface="Cambria Math"/>
                      </a:rPr>
                      <m:t>+4</m:t>
                    </m:r>
                  </m:oMath>
                </a14:m>
                <a:endParaRPr lang="cs-CZ" dirty="0" smtClean="0"/>
              </a:p>
              <a:p>
                <a:pPr marL="0" indent="0">
                  <a:buNone/>
                </a:pPr>
                <a:r>
                  <a:rPr lang="cs-CZ" dirty="0"/>
                  <a:t>	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3</m:t>
                        </m:r>
                      </m:den>
                    </m:f>
                    <m:sSup>
                      <m:sSupPr>
                        <m:ctrlPr>
                          <a:rPr lang="cs-CZ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</a:rPr>
                          <m:t>𝑥</m:t>
                        </m:r>
                      </m:e>
                      <m:sup>
                        <m:r>
                          <a:rPr lang="cs-CZ" b="0" i="1" smtClean="0">
                            <a:latin typeface="Cambria Math"/>
                          </a:rPr>
                          <m:t>3</m:t>
                        </m:r>
                      </m:sup>
                    </m:sSup>
                    <m:r>
                      <a:rPr lang="cs-CZ" b="0" i="1" smtClean="0">
                        <a:latin typeface="Cambria Math"/>
                      </a:rPr>
                      <m:t>−</m:t>
                    </m:r>
                    <m:f>
                      <m:fPr>
                        <m:ctrlPr>
                          <a:rPr lang="cs-CZ" b="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4</m:t>
                        </m:r>
                      </m:den>
                    </m:f>
                    <m:sSup>
                      <m:sSupPr>
                        <m:ctrlPr>
                          <a:rPr lang="cs-CZ" b="0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</a:rPr>
                          <m:t>𝑦</m:t>
                        </m:r>
                      </m:e>
                      <m:sup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sup>
                    </m:sSup>
                    <m:r>
                      <a:rPr lang="cs-CZ" b="0" i="1" smtClean="0">
                        <a:latin typeface="Cambria Math"/>
                      </a:rPr>
                      <m:t>−</m:t>
                    </m:r>
                    <m:f>
                      <m:fPr>
                        <m:ctrlPr>
                          <a:rPr lang="cs-CZ" b="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5</m:t>
                        </m:r>
                      </m:den>
                    </m:f>
                    <m:r>
                      <a:rPr lang="cs-CZ" b="0" i="1" smtClean="0">
                        <a:latin typeface="Cambria Math"/>
                      </a:rPr>
                      <m:t>𝑥</m:t>
                    </m:r>
                  </m:oMath>
                </a14:m>
                <a:endParaRPr lang="cs-CZ" b="0" dirty="0" smtClean="0"/>
              </a:p>
              <a:p>
                <a:pPr marL="0" indent="0">
                  <a:buNone/>
                </a:pPr>
                <a:r>
                  <a:rPr lang="cs-CZ" dirty="0" smtClean="0"/>
                  <a:t>	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</a:rPr>
                      <m:t>−4</m:t>
                    </m:r>
                    <m:r>
                      <a:rPr lang="cs-CZ" b="0" i="1" smtClean="0">
                        <a:latin typeface="Cambria Math"/>
                      </a:rPr>
                      <m:t>𝑎𝑥</m:t>
                    </m:r>
                    <m:r>
                      <a:rPr lang="cs-CZ" b="0" i="1" smtClean="0">
                        <a:latin typeface="Cambria Math"/>
                      </a:rPr>
                      <m:t>+6</m:t>
                    </m:r>
                    <m:r>
                      <a:rPr lang="cs-CZ" b="0" i="1" smtClean="0">
                        <a:latin typeface="Cambria Math"/>
                      </a:rPr>
                      <m:t>𝑎𝑦</m:t>
                    </m:r>
                    <m:r>
                      <a:rPr lang="cs-CZ" b="0" i="1" smtClean="0">
                        <a:latin typeface="Cambria Math"/>
                      </a:rPr>
                      <m:t>−5</m:t>
                    </m:r>
                    <m:sSup>
                      <m:sSupPr>
                        <m:ctrlPr>
                          <a:rPr lang="cs-CZ" b="0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</a:rPr>
                          <m:t>𝑎</m:t>
                        </m:r>
                      </m:e>
                      <m:sup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sup>
                    </m:sSup>
                    <m:r>
                      <a:rPr lang="cs-CZ" b="0" i="1" smtClean="0">
                        <a:latin typeface="Cambria Math"/>
                      </a:rPr>
                      <m:t>+7</m:t>
                    </m:r>
                    <m:r>
                      <a:rPr lang="cs-CZ" b="0" i="1" smtClean="0">
                        <a:latin typeface="Cambria Math"/>
                      </a:rPr>
                      <m:t>𝑥𝑦</m:t>
                    </m:r>
                  </m:oMath>
                </a14:m>
                <a:endParaRPr lang="en-US" dirty="0" smtClean="0"/>
              </a:p>
            </p:txBody>
          </p:sp>
        </mc:Choice>
        <mc:Fallback xmlns="">
          <p:sp>
            <p:nvSpPr>
              <p:cNvPr id="42" name="Zástupný symbol pro obsah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5536" y="1628800"/>
                <a:ext cx="8229600" cy="4536504"/>
              </a:xfrm>
              <a:prstGeom prst="rect">
                <a:avLst/>
              </a:prstGeom>
              <a:blipFill rotWithShape="1">
                <a:blip r:embed="rId3"/>
                <a:stretch>
                  <a:fillRect l="-1185" t="-94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4129353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4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4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4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4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4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4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4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4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4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4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4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2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Operace s mnohočleny</a:t>
            </a:r>
            <a:endParaRPr lang="cs-CZ" sz="32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2" name="Zástupný symbol pro obsah 2"/>
              <p:cNvSpPr txBox="1">
                <a:spLocks/>
              </p:cNvSpPr>
              <p:nvPr/>
            </p:nvSpPr>
            <p:spPr>
              <a:xfrm>
                <a:off x="395536" y="1628800"/>
                <a:ext cx="8229600" cy="4608512"/>
              </a:xfrm>
              <a:prstGeom prst="rect">
                <a:avLst/>
              </a:prstGeom>
            </p:spPr>
            <p:txBody>
              <a:bodyPr vert="horz" lIns="91440" tIns="45720" rIns="91440" bIns="45720" rtlCol="0">
                <a:normAutofit/>
              </a:bodyPr>
              <a:lstStyle>
                <a:lvl1pPr marL="182880" indent="-182880" algn="l" defTabSz="914400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5000"/>
                  <a:buFont typeface="Arial" pitchFamily="34" charset="0"/>
                  <a:buChar char="•"/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indent="-182880" algn="l" defTabSz="914400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5000"/>
                  <a:buFont typeface="Arial" pitchFamily="34" charset="0"/>
                  <a:buChar char="•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731520" indent="-182880" algn="l" defTabSz="914400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90000"/>
                  <a:buFont typeface="Arial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005840" indent="-182880" algn="l" defTabSz="914400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Font typeface="Arial" pitchFamily="34" charset="0"/>
                  <a:buChar char="•"/>
                  <a:defRPr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188720" indent="-137160" algn="l" defTabSz="914400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100000"/>
                  <a:buFont typeface="Arial" pitchFamily="34" charset="0"/>
                  <a:buChar char="•"/>
                  <a:defRPr sz="1400" kern="1200" baseline="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371600" indent="-182880" algn="l" defTabSz="914400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Font typeface="Arial" pitchFamily="34" charset="0"/>
                  <a:buChar char="•"/>
                  <a:defRPr sz="13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1554480" indent="-182880" algn="l" defTabSz="914400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Font typeface="Arial" pitchFamily="34" charset="0"/>
                  <a:buChar char="•"/>
                  <a:defRPr sz="13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1737360" indent="-182880" algn="l" defTabSz="914400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Font typeface="Arial" pitchFamily="34" charset="0"/>
                  <a:buChar char="•"/>
                  <a:defRPr sz="13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1920240" indent="-182880" algn="l" defTabSz="914400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Font typeface="Arial" pitchFamily="34" charset="0"/>
                  <a:buChar char="•"/>
                  <a:defRPr sz="13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457200" indent="-457200">
                  <a:buFont typeface="+mj-lt"/>
                  <a:buAutoNum type="arabicPeriod"/>
                </a:pPr>
                <a:r>
                  <a:rPr lang="cs-CZ" dirty="0" smtClean="0"/>
                  <a:t>Sčítání  a odčítání mnohočlenů</a:t>
                </a:r>
              </a:p>
              <a:p>
                <a:pPr marL="0" indent="0">
                  <a:buNone/>
                </a:pPr>
                <a:r>
                  <a:rPr lang="cs-CZ" dirty="0" smtClean="0"/>
                  <a:t>Vypočítejte</a:t>
                </a:r>
              </a:p>
              <a:p>
                <a:pPr marL="548640" lvl="2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d>
                        <m:dPr>
                          <m:ctrlPr>
                            <a:rPr lang="cs-CZ" sz="2200" i="1" dirty="0" smtClean="0">
                              <a:latin typeface="Cambria Math"/>
                              <a:sym typeface="Symbol"/>
                            </a:rPr>
                          </m:ctrlPr>
                        </m:dPr>
                        <m:e>
                          <m:r>
                            <a:rPr lang="cs-CZ" sz="2200" b="0" i="1" dirty="0" smtClean="0">
                              <a:latin typeface="Cambria Math"/>
                              <a:sym typeface="Symbol"/>
                            </a:rPr>
                            <m:t>2</m:t>
                          </m:r>
                          <m:sSup>
                            <m:sSupPr>
                              <m:ctrlPr>
                                <a:rPr lang="cs-CZ" sz="2200" i="1" dirty="0" smtClean="0">
                                  <a:latin typeface="Cambria Math"/>
                                  <a:sym typeface="Symbol"/>
                                </a:rPr>
                              </m:ctrlPr>
                            </m:sSupPr>
                            <m:e>
                              <m:r>
                                <a:rPr lang="cs-CZ" sz="2200" b="0" i="1" dirty="0" smtClean="0">
                                  <a:latin typeface="Cambria Math"/>
                                  <a:sym typeface="Symbol"/>
                                </a:rPr>
                                <m:t>𝑥</m:t>
                              </m:r>
                            </m:e>
                            <m:sup>
                              <m:r>
                                <a:rPr lang="cs-CZ" sz="2200" b="0" i="1" dirty="0" smtClean="0">
                                  <a:latin typeface="Cambria Math"/>
                                  <a:sym typeface="Symbol"/>
                                </a:rPr>
                                <m:t>3</m:t>
                              </m:r>
                            </m:sup>
                          </m:sSup>
                          <m:r>
                            <a:rPr lang="cs-CZ" sz="2200" b="0" i="1" dirty="0" smtClean="0">
                              <a:latin typeface="Cambria Math"/>
                              <a:sym typeface="Symbol"/>
                            </a:rPr>
                            <m:t>−4</m:t>
                          </m:r>
                          <m:sSup>
                            <m:sSupPr>
                              <m:ctrlPr>
                                <a:rPr lang="cs-CZ" sz="2200" b="0" i="1" dirty="0" smtClean="0">
                                  <a:latin typeface="Cambria Math"/>
                                  <a:sym typeface="Symbol"/>
                                </a:rPr>
                              </m:ctrlPr>
                            </m:sSupPr>
                            <m:e>
                              <m:r>
                                <a:rPr lang="cs-CZ" sz="2200" b="0" i="1" dirty="0" smtClean="0">
                                  <a:latin typeface="Cambria Math"/>
                                  <a:sym typeface="Symbol"/>
                                </a:rPr>
                                <m:t>𝑦</m:t>
                              </m:r>
                            </m:e>
                            <m:sup>
                              <m:r>
                                <a:rPr lang="cs-CZ" sz="2200" b="0" i="1" dirty="0" smtClean="0">
                                  <a:latin typeface="Cambria Math"/>
                                  <a:sym typeface="Symbol"/>
                                </a:rPr>
                                <m:t>3</m:t>
                              </m:r>
                            </m:sup>
                          </m:sSup>
                          <m:r>
                            <a:rPr lang="cs-CZ" sz="2200" b="0" i="1" dirty="0" smtClean="0">
                              <a:latin typeface="Cambria Math"/>
                              <a:sym typeface="Symbol"/>
                            </a:rPr>
                            <m:t>+5</m:t>
                          </m:r>
                          <m:sSup>
                            <m:sSupPr>
                              <m:ctrlPr>
                                <a:rPr lang="cs-CZ" sz="2200" b="0" i="1" dirty="0" smtClean="0">
                                  <a:latin typeface="Cambria Math"/>
                                  <a:sym typeface="Symbol"/>
                                </a:rPr>
                              </m:ctrlPr>
                            </m:sSupPr>
                            <m:e>
                              <m:r>
                                <a:rPr lang="cs-CZ" sz="2200" b="0" i="1" dirty="0" smtClean="0">
                                  <a:latin typeface="Cambria Math"/>
                                  <a:sym typeface="Symbol"/>
                                </a:rPr>
                                <m:t>𝑦</m:t>
                              </m:r>
                            </m:e>
                            <m:sup>
                              <m:r>
                                <a:rPr lang="cs-CZ" sz="2200" b="0" i="1" dirty="0" smtClean="0">
                                  <a:latin typeface="Cambria Math"/>
                                  <a:sym typeface="Symbol"/>
                                </a:rPr>
                                <m:t>2</m:t>
                              </m:r>
                            </m:sup>
                          </m:sSup>
                        </m:e>
                      </m:d>
                      <m:r>
                        <a:rPr lang="cs-CZ" sz="2200" b="0" i="1" dirty="0" smtClean="0">
                          <a:latin typeface="Cambria Math"/>
                          <a:sym typeface="Symbol"/>
                        </a:rPr>
                        <m:t>−</m:t>
                      </m:r>
                      <m:d>
                        <m:dPr>
                          <m:ctrlPr>
                            <a:rPr lang="cs-CZ" sz="2200" i="1" dirty="0">
                              <a:latin typeface="Cambria Math"/>
                              <a:sym typeface="Symbol"/>
                            </a:rPr>
                          </m:ctrlPr>
                        </m:dPr>
                        <m:e>
                          <m:sSup>
                            <m:sSupPr>
                              <m:ctrlPr>
                                <a:rPr lang="cs-CZ" sz="2200" i="1" dirty="0">
                                  <a:latin typeface="Cambria Math"/>
                                  <a:sym typeface="Symbol"/>
                                </a:rPr>
                              </m:ctrlPr>
                            </m:sSupPr>
                            <m:e>
                              <m:r>
                                <a:rPr lang="cs-CZ" sz="2200" b="0" i="1" dirty="0" smtClean="0">
                                  <a:latin typeface="Cambria Math"/>
                                  <a:sym typeface="Symbol"/>
                                </a:rPr>
                                <m:t>𝑦</m:t>
                              </m:r>
                            </m:e>
                            <m:sup>
                              <m:r>
                                <a:rPr lang="cs-CZ" sz="2200" i="1" dirty="0">
                                  <a:latin typeface="Cambria Math"/>
                                  <a:sym typeface="Symbol"/>
                                </a:rPr>
                                <m:t>3</m:t>
                              </m:r>
                            </m:sup>
                          </m:sSup>
                          <m:r>
                            <a:rPr lang="cs-CZ" sz="2200" b="0" i="1" dirty="0" smtClean="0">
                              <a:latin typeface="Cambria Math"/>
                              <a:sym typeface="Symbol"/>
                            </a:rPr>
                            <m:t>+3</m:t>
                          </m:r>
                          <m:sSup>
                            <m:sSupPr>
                              <m:ctrlPr>
                                <a:rPr lang="cs-CZ" sz="2200" i="1" dirty="0">
                                  <a:latin typeface="Cambria Math"/>
                                  <a:sym typeface="Symbol"/>
                                </a:rPr>
                              </m:ctrlPr>
                            </m:sSupPr>
                            <m:e>
                              <m:r>
                                <a:rPr lang="cs-CZ" sz="2200" b="0" i="1" dirty="0" smtClean="0">
                                  <a:latin typeface="Cambria Math"/>
                                  <a:sym typeface="Symbol"/>
                                </a:rPr>
                                <m:t>𝑥</m:t>
                              </m:r>
                            </m:e>
                            <m:sup>
                              <m:r>
                                <a:rPr lang="cs-CZ" sz="2200" i="1" dirty="0">
                                  <a:latin typeface="Cambria Math"/>
                                  <a:sym typeface="Symbol"/>
                                </a:rPr>
                                <m:t>3</m:t>
                              </m:r>
                            </m:sup>
                          </m:sSup>
                          <m:r>
                            <a:rPr lang="cs-CZ" sz="2200" b="0" i="1" dirty="0" smtClean="0">
                              <a:latin typeface="Cambria Math"/>
                              <a:sym typeface="Symbol"/>
                            </a:rPr>
                            <m:t>−2</m:t>
                          </m:r>
                          <m:sSup>
                            <m:sSupPr>
                              <m:ctrlPr>
                                <a:rPr lang="cs-CZ" sz="2200" i="1" dirty="0">
                                  <a:latin typeface="Cambria Math"/>
                                  <a:sym typeface="Symbol"/>
                                </a:rPr>
                              </m:ctrlPr>
                            </m:sSupPr>
                            <m:e>
                              <m:r>
                                <a:rPr lang="cs-CZ" sz="2200" b="0" i="1" dirty="0" smtClean="0">
                                  <a:latin typeface="Cambria Math"/>
                                  <a:sym typeface="Symbol"/>
                                </a:rPr>
                                <m:t>𝑥</m:t>
                              </m:r>
                            </m:e>
                            <m:sup>
                              <m:r>
                                <a:rPr lang="cs-CZ" sz="2200" i="1" dirty="0">
                                  <a:latin typeface="Cambria Math"/>
                                  <a:sym typeface="Symbol"/>
                                </a:rPr>
                                <m:t>2</m:t>
                              </m:r>
                            </m:sup>
                          </m:sSup>
                        </m:e>
                      </m:d>
                      <m:r>
                        <a:rPr lang="cs-CZ" sz="2200" b="0" i="0" dirty="0" smtClean="0">
                          <a:latin typeface="Cambria Math"/>
                          <a:sym typeface="Symbol"/>
                        </a:rPr>
                        <m:t>=</m:t>
                      </m:r>
                    </m:oMath>
                  </m:oMathPara>
                </a14:m>
                <a:endParaRPr lang="cs-CZ" sz="2200" dirty="0" smtClean="0">
                  <a:sym typeface="Symbol"/>
                </a:endParaRPr>
              </a:p>
              <a:p>
                <a:pPr marL="548640" lvl="2" indent="0">
                  <a:buNone/>
                </a:pPr>
                <a:r>
                  <a:rPr lang="cs-CZ" sz="2200" dirty="0" smtClean="0">
                    <a:sym typeface="Symbol"/>
                  </a:rPr>
                  <a:t>Odstraníme závorky:</a:t>
                </a:r>
              </a:p>
              <a:p>
                <a:pPr marL="548640" lvl="2" indent="0">
                  <a:buNone/>
                </a:pPr>
                <a:r>
                  <a:rPr lang="cs-CZ" sz="2200" dirty="0">
                    <a:sym typeface="Symbol"/>
                  </a:rPr>
                  <a:t>	</a:t>
                </a:r>
                <a14:m>
                  <m:oMath xmlns:m="http://schemas.openxmlformats.org/officeDocument/2006/math">
                    <m:r>
                      <a:rPr lang="cs-CZ" sz="2200" i="1" dirty="0">
                        <a:latin typeface="Cambria Math"/>
                        <a:sym typeface="Symbol"/>
                      </a:rPr>
                      <m:t>2</m:t>
                    </m:r>
                    <m:sSup>
                      <m:sSupPr>
                        <m:ctrlPr>
                          <a:rPr lang="cs-CZ" sz="2200" i="1" dirty="0">
                            <a:latin typeface="Cambria Math"/>
                            <a:sym typeface="Symbol"/>
                          </a:rPr>
                        </m:ctrlPr>
                      </m:sSupPr>
                      <m:e>
                        <m:r>
                          <a:rPr lang="cs-CZ" sz="2200" i="1" dirty="0">
                            <a:latin typeface="Cambria Math"/>
                            <a:sym typeface="Symbol"/>
                          </a:rPr>
                          <m:t>𝑥</m:t>
                        </m:r>
                      </m:e>
                      <m:sup>
                        <m:r>
                          <a:rPr lang="cs-CZ" sz="2200" i="1" dirty="0">
                            <a:latin typeface="Cambria Math"/>
                            <a:sym typeface="Symbol"/>
                          </a:rPr>
                          <m:t>3</m:t>
                        </m:r>
                      </m:sup>
                    </m:sSup>
                    <m:r>
                      <a:rPr lang="cs-CZ" sz="2200" i="1" dirty="0">
                        <a:latin typeface="Cambria Math"/>
                        <a:sym typeface="Symbol"/>
                      </a:rPr>
                      <m:t>−4</m:t>
                    </m:r>
                    <m:sSup>
                      <m:sSupPr>
                        <m:ctrlPr>
                          <a:rPr lang="cs-CZ" sz="2200" i="1" dirty="0">
                            <a:latin typeface="Cambria Math"/>
                            <a:sym typeface="Symbol"/>
                          </a:rPr>
                        </m:ctrlPr>
                      </m:sSupPr>
                      <m:e>
                        <m:r>
                          <a:rPr lang="cs-CZ" sz="2200" i="1" dirty="0">
                            <a:latin typeface="Cambria Math"/>
                            <a:sym typeface="Symbol"/>
                          </a:rPr>
                          <m:t>𝑦</m:t>
                        </m:r>
                      </m:e>
                      <m:sup>
                        <m:r>
                          <a:rPr lang="cs-CZ" sz="2200" i="1" dirty="0">
                            <a:latin typeface="Cambria Math"/>
                            <a:sym typeface="Symbol"/>
                          </a:rPr>
                          <m:t>3</m:t>
                        </m:r>
                      </m:sup>
                    </m:sSup>
                    <m:r>
                      <a:rPr lang="cs-CZ" sz="2200" i="1" dirty="0">
                        <a:latin typeface="Cambria Math"/>
                        <a:sym typeface="Symbol"/>
                      </a:rPr>
                      <m:t>+5</m:t>
                    </m:r>
                    <m:sSup>
                      <m:sSupPr>
                        <m:ctrlPr>
                          <a:rPr lang="cs-CZ" sz="2200" i="1" dirty="0">
                            <a:latin typeface="Cambria Math"/>
                            <a:sym typeface="Symbol"/>
                          </a:rPr>
                        </m:ctrlPr>
                      </m:sSupPr>
                      <m:e>
                        <m:r>
                          <a:rPr lang="cs-CZ" sz="2200" i="1" dirty="0">
                            <a:latin typeface="Cambria Math"/>
                            <a:sym typeface="Symbol"/>
                          </a:rPr>
                          <m:t>𝑦</m:t>
                        </m:r>
                      </m:e>
                      <m:sup>
                        <m:r>
                          <a:rPr lang="cs-CZ" sz="2200" i="1" dirty="0">
                            <a:latin typeface="Cambria Math"/>
                            <a:sym typeface="Symbol"/>
                          </a:rPr>
                          <m:t>2</m:t>
                        </m:r>
                      </m:sup>
                    </m:sSup>
                    <m:r>
                      <a:rPr lang="cs-CZ" sz="2200" i="1" dirty="0">
                        <a:latin typeface="Cambria Math"/>
                        <a:sym typeface="Symbol"/>
                      </a:rPr>
                      <m:t>−</m:t>
                    </m:r>
                    <m:sSup>
                      <m:sSupPr>
                        <m:ctrlPr>
                          <a:rPr lang="cs-CZ" sz="2200" i="1" dirty="0">
                            <a:latin typeface="Cambria Math"/>
                            <a:sym typeface="Symbol"/>
                          </a:rPr>
                        </m:ctrlPr>
                      </m:sSupPr>
                      <m:e>
                        <m:r>
                          <a:rPr lang="cs-CZ" sz="2200" i="1" dirty="0">
                            <a:latin typeface="Cambria Math"/>
                            <a:sym typeface="Symbol"/>
                          </a:rPr>
                          <m:t>𝑦</m:t>
                        </m:r>
                      </m:e>
                      <m:sup>
                        <m:r>
                          <a:rPr lang="cs-CZ" sz="2200" i="1" dirty="0">
                            <a:latin typeface="Cambria Math"/>
                            <a:sym typeface="Symbol"/>
                          </a:rPr>
                          <m:t>3</m:t>
                        </m:r>
                      </m:sup>
                    </m:sSup>
                    <m:r>
                      <a:rPr lang="cs-CZ" sz="2200" b="0" i="1" dirty="0" smtClean="0">
                        <a:latin typeface="Cambria Math"/>
                        <a:sym typeface="Symbol"/>
                      </a:rPr>
                      <m:t>−</m:t>
                    </m:r>
                    <m:r>
                      <a:rPr lang="cs-CZ" sz="2200" i="1" dirty="0">
                        <a:latin typeface="Cambria Math"/>
                        <a:sym typeface="Symbol"/>
                      </a:rPr>
                      <m:t>3</m:t>
                    </m:r>
                    <m:sSup>
                      <m:sSupPr>
                        <m:ctrlPr>
                          <a:rPr lang="cs-CZ" sz="2200" i="1" dirty="0">
                            <a:latin typeface="Cambria Math"/>
                            <a:sym typeface="Symbol"/>
                          </a:rPr>
                        </m:ctrlPr>
                      </m:sSupPr>
                      <m:e>
                        <m:r>
                          <a:rPr lang="cs-CZ" sz="2200" i="1" dirty="0">
                            <a:latin typeface="Cambria Math"/>
                            <a:sym typeface="Symbol"/>
                          </a:rPr>
                          <m:t>𝑥</m:t>
                        </m:r>
                      </m:e>
                      <m:sup>
                        <m:r>
                          <a:rPr lang="cs-CZ" sz="2200" i="1" dirty="0">
                            <a:latin typeface="Cambria Math"/>
                            <a:sym typeface="Symbol"/>
                          </a:rPr>
                          <m:t>3</m:t>
                        </m:r>
                      </m:sup>
                    </m:sSup>
                    <m:r>
                      <a:rPr lang="cs-CZ" sz="2200" b="0" i="1" dirty="0" smtClean="0">
                        <a:latin typeface="Cambria Math"/>
                        <a:sym typeface="Symbol"/>
                      </a:rPr>
                      <m:t>+</m:t>
                    </m:r>
                    <m:r>
                      <a:rPr lang="cs-CZ" sz="2200" i="1" dirty="0">
                        <a:latin typeface="Cambria Math"/>
                        <a:sym typeface="Symbol"/>
                      </a:rPr>
                      <m:t>2</m:t>
                    </m:r>
                    <m:sSup>
                      <m:sSupPr>
                        <m:ctrlPr>
                          <a:rPr lang="cs-CZ" sz="2200" i="1" dirty="0">
                            <a:latin typeface="Cambria Math"/>
                            <a:sym typeface="Symbol"/>
                          </a:rPr>
                        </m:ctrlPr>
                      </m:sSupPr>
                      <m:e>
                        <m:r>
                          <a:rPr lang="cs-CZ" sz="2200" i="1" dirty="0">
                            <a:latin typeface="Cambria Math"/>
                            <a:sym typeface="Symbol"/>
                          </a:rPr>
                          <m:t>𝑥</m:t>
                        </m:r>
                      </m:e>
                      <m:sup>
                        <m:r>
                          <a:rPr lang="cs-CZ" sz="2200" i="1" dirty="0">
                            <a:latin typeface="Cambria Math"/>
                            <a:sym typeface="Symbol"/>
                          </a:rPr>
                          <m:t>2</m:t>
                        </m:r>
                      </m:sup>
                    </m:sSup>
                    <m:r>
                      <a:rPr lang="cs-CZ" sz="2200" dirty="0">
                        <a:latin typeface="Cambria Math"/>
                        <a:sym typeface="Symbol"/>
                      </a:rPr>
                      <m:t>=</m:t>
                    </m:r>
                  </m:oMath>
                </a14:m>
                <a:endParaRPr lang="cs-CZ" sz="2200" dirty="0" smtClean="0">
                  <a:sym typeface="Symbol"/>
                </a:endParaRPr>
              </a:p>
              <a:p>
                <a:pPr marL="548640" lvl="2" indent="0">
                  <a:buNone/>
                </a:pPr>
                <a:r>
                  <a:rPr lang="cs-CZ" sz="2200" dirty="0" smtClean="0">
                    <a:sym typeface="Symbol"/>
                  </a:rPr>
                  <a:t>Sečteme příslušné členy</a:t>
                </a:r>
                <a:endParaRPr lang="cs-CZ" sz="2200" dirty="0">
                  <a:sym typeface="Symbol"/>
                </a:endParaRPr>
              </a:p>
              <a:p>
                <a:pPr marL="548640" lvl="2" indent="0">
                  <a:buNone/>
                </a:pPr>
                <a:r>
                  <a:rPr lang="cs-CZ" sz="2200" dirty="0">
                    <a:sym typeface="Symbol"/>
                  </a:rPr>
                  <a:t>	</a:t>
                </a:r>
                <a14:m>
                  <m:oMath xmlns:m="http://schemas.openxmlformats.org/officeDocument/2006/math">
                    <m:r>
                      <a:rPr lang="cs-CZ" sz="2200" b="1" i="1" dirty="0" smtClean="0">
                        <a:solidFill>
                          <a:schemeClr val="tx2">
                            <a:lumMod val="75000"/>
                          </a:schemeClr>
                        </a:solidFill>
                        <a:effectLst/>
                        <a:latin typeface="Cambria Math"/>
                        <a:sym typeface="Symbol"/>
                      </a:rPr>
                      <m:t>𝟐</m:t>
                    </m:r>
                    <m:sSup>
                      <m:sSupPr>
                        <m:ctrlPr>
                          <a:rPr lang="cs-CZ" sz="2200" b="1" i="1" dirty="0">
                            <a:solidFill>
                              <a:schemeClr val="tx2">
                                <a:lumMod val="75000"/>
                              </a:schemeClr>
                            </a:solidFill>
                            <a:effectLst/>
                            <a:latin typeface="Cambria Math"/>
                            <a:sym typeface="Symbol"/>
                          </a:rPr>
                        </m:ctrlPr>
                      </m:sSupPr>
                      <m:e>
                        <m:r>
                          <a:rPr lang="cs-CZ" sz="2200" b="1" i="1" dirty="0">
                            <a:solidFill>
                              <a:schemeClr val="tx2">
                                <a:lumMod val="75000"/>
                              </a:schemeClr>
                            </a:solidFill>
                            <a:effectLst/>
                            <a:latin typeface="Cambria Math"/>
                            <a:sym typeface="Symbol"/>
                          </a:rPr>
                          <m:t>𝒙</m:t>
                        </m:r>
                      </m:e>
                      <m:sup>
                        <m:r>
                          <a:rPr lang="cs-CZ" sz="2200" b="1" i="1" dirty="0">
                            <a:solidFill>
                              <a:schemeClr val="tx2">
                                <a:lumMod val="75000"/>
                              </a:schemeClr>
                            </a:solidFill>
                            <a:effectLst/>
                            <a:latin typeface="Cambria Math"/>
                            <a:sym typeface="Symbol"/>
                          </a:rPr>
                          <m:t>𝟑</m:t>
                        </m:r>
                      </m:sup>
                    </m:sSup>
                    <m:r>
                      <a:rPr lang="cs-CZ" sz="2200" b="0" i="1" dirty="0" smtClean="0">
                        <a:latin typeface="Cambria Math"/>
                        <a:sym typeface="Symbol"/>
                      </a:rPr>
                      <m:t> </m:t>
                    </m:r>
                    <m:r>
                      <a:rPr lang="cs-CZ" sz="2200" b="1" i="1" dirty="0" smtClean="0">
                        <a:solidFill>
                          <a:srgbClr val="00B050"/>
                        </a:solidFill>
                        <a:latin typeface="Cambria Math"/>
                        <a:sym typeface="Symbol"/>
                      </a:rPr>
                      <m:t>− </m:t>
                    </m:r>
                    <m:r>
                      <a:rPr lang="cs-CZ" sz="2200" b="1" i="1" dirty="0">
                        <a:solidFill>
                          <a:srgbClr val="00B050"/>
                        </a:solidFill>
                        <a:latin typeface="Cambria Math"/>
                        <a:sym typeface="Symbol"/>
                      </a:rPr>
                      <m:t>𝟒</m:t>
                    </m:r>
                    <m:sSup>
                      <m:sSupPr>
                        <m:ctrlPr>
                          <a:rPr lang="cs-CZ" sz="2200" b="1" i="1" dirty="0">
                            <a:solidFill>
                              <a:srgbClr val="00B050"/>
                            </a:solidFill>
                            <a:latin typeface="Cambria Math"/>
                            <a:sym typeface="Symbol"/>
                          </a:rPr>
                        </m:ctrlPr>
                      </m:sSupPr>
                      <m:e>
                        <m:r>
                          <a:rPr lang="cs-CZ" sz="2200" b="1" i="1" dirty="0">
                            <a:solidFill>
                              <a:srgbClr val="00B050"/>
                            </a:solidFill>
                            <a:latin typeface="Cambria Math"/>
                            <a:sym typeface="Symbol"/>
                          </a:rPr>
                          <m:t>𝒚</m:t>
                        </m:r>
                      </m:e>
                      <m:sup>
                        <m:r>
                          <a:rPr lang="cs-CZ" sz="2200" b="1" i="1" dirty="0">
                            <a:solidFill>
                              <a:srgbClr val="00B050"/>
                            </a:solidFill>
                            <a:latin typeface="Cambria Math"/>
                            <a:sym typeface="Symbol"/>
                          </a:rPr>
                          <m:t>𝟑</m:t>
                        </m:r>
                      </m:sup>
                    </m:sSup>
                    <m:r>
                      <a:rPr lang="cs-CZ" sz="2200" b="0" i="1" dirty="0" smtClean="0">
                        <a:latin typeface="Cambria Math"/>
                        <a:sym typeface="Symbol"/>
                      </a:rPr>
                      <m:t> </m:t>
                    </m:r>
                    <m:r>
                      <a:rPr lang="cs-CZ" sz="2200" i="1" dirty="0">
                        <a:latin typeface="Cambria Math"/>
                        <a:sym typeface="Symbol"/>
                      </a:rPr>
                      <m:t>+</m:t>
                    </m:r>
                    <m:r>
                      <a:rPr lang="cs-CZ" sz="2200" b="0" i="1" dirty="0" smtClean="0">
                        <a:latin typeface="Cambria Math"/>
                        <a:sym typeface="Symbol"/>
                      </a:rPr>
                      <m:t> </m:t>
                    </m:r>
                    <m:r>
                      <a:rPr lang="cs-CZ" sz="2200" i="1" dirty="0">
                        <a:latin typeface="Cambria Math"/>
                        <a:sym typeface="Symbol"/>
                      </a:rPr>
                      <m:t>5</m:t>
                    </m:r>
                    <m:sSup>
                      <m:sSupPr>
                        <m:ctrlPr>
                          <a:rPr lang="cs-CZ" sz="2200" i="1" dirty="0">
                            <a:latin typeface="Cambria Math"/>
                            <a:sym typeface="Symbol"/>
                          </a:rPr>
                        </m:ctrlPr>
                      </m:sSupPr>
                      <m:e>
                        <m:r>
                          <a:rPr lang="cs-CZ" sz="2200" i="1" dirty="0">
                            <a:latin typeface="Cambria Math"/>
                            <a:sym typeface="Symbol"/>
                          </a:rPr>
                          <m:t>𝑦</m:t>
                        </m:r>
                      </m:e>
                      <m:sup>
                        <m:r>
                          <a:rPr lang="cs-CZ" sz="2200" i="1" dirty="0">
                            <a:latin typeface="Cambria Math"/>
                            <a:sym typeface="Symbol"/>
                          </a:rPr>
                          <m:t>2</m:t>
                        </m:r>
                      </m:sup>
                    </m:sSup>
                    <m:r>
                      <a:rPr lang="cs-CZ" sz="2200" b="0" i="1" dirty="0" smtClean="0">
                        <a:latin typeface="Cambria Math"/>
                        <a:sym typeface="Symbol"/>
                      </a:rPr>
                      <m:t> </m:t>
                    </m:r>
                    <m:r>
                      <a:rPr lang="cs-CZ" sz="2200" b="1" i="1" dirty="0" smtClean="0">
                        <a:solidFill>
                          <a:srgbClr val="00B050"/>
                        </a:solidFill>
                        <a:latin typeface="Cambria Math"/>
                        <a:sym typeface="Symbol"/>
                      </a:rPr>
                      <m:t>− </m:t>
                    </m:r>
                    <m:sSup>
                      <m:sSupPr>
                        <m:ctrlPr>
                          <a:rPr lang="cs-CZ" sz="2200" b="1" i="1" dirty="0">
                            <a:solidFill>
                              <a:srgbClr val="00B050"/>
                            </a:solidFill>
                            <a:latin typeface="Cambria Math"/>
                            <a:sym typeface="Symbol"/>
                          </a:rPr>
                        </m:ctrlPr>
                      </m:sSupPr>
                      <m:e>
                        <m:r>
                          <a:rPr lang="cs-CZ" sz="2200" b="1" i="1" dirty="0">
                            <a:solidFill>
                              <a:srgbClr val="00B050"/>
                            </a:solidFill>
                            <a:latin typeface="Cambria Math"/>
                            <a:sym typeface="Symbol"/>
                          </a:rPr>
                          <m:t>𝒚</m:t>
                        </m:r>
                      </m:e>
                      <m:sup>
                        <m:r>
                          <a:rPr lang="cs-CZ" sz="2200" b="1" i="1" dirty="0">
                            <a:solidFill>
                              <a:srgbClr val="00B050"/>
                            </a:solidFill>
                            <a:latin typeface="Cambria Math"/>
                            <a:sym typeface="Symbol"/>
                          </a:rPr>
                          <m:t>𝟑</m:t>
                        </m:r>
                      </m:sup>
                    </m:sSup>
                    <m:r>
                      <a:rPr lang="cs-CZ" sz="2200" b="0" i="1" dirty="0" smtClean="0">
                        <a:latin typeface="Cambria Math"/>
                        <a:sym typeface="Symbol"/>
                      </a:rPr>
                      <m:t> </m:t>
                    </m:r>
                    <m:r>
                      <a:rPr lang="cs-CZ" sz="2200" b="1" i="1" dirty="0" smtClean="0">
                        <a:solidFill>
                          <a:schemeClr val="tx2">
                            <a:lumMod val="75000"/>
                          </a:schemeClr>
                        </a:solidFill>
                        <a:latin typeface="Cambria Math"/>
                        <a:sym typeface="Symbol"/>
                      </a:rPr>
                      <m:t>− </m:t>
                    </m:r>
                    <m:r>
                      <a:rPr lang="cs-CZ" sz="2200" b="1" i="1" dirty="0">
                        <a:solidFill>
                          <a:schemeClr val="tx2">
                            <a:lumMod val="75000"/>
                          </a:schemeClr>
                        </a:solidFill>
                        <a:latin typeface="Cambria Math"/>
                        <a:sym typeface="Symbol"/>
                      </a:rPr>
                      <m:t>𝟑</m:t>
                    </m:r>
                    <m:sSup>
                      <m:sSupPr>
                        <m:ctrlPr>
                          <a:rPr lang="cs-CZ" sz="2200" b="1" i="1" dirty="0">
                            <a:solidFill>
                              <a:schemeClr val="tx2">
                                <a:lumMod val="75000"/>
                              </a:schemeClr>
                            </a:solidFill>
                            <a:latin typeface="Cambria Math"/>
                            <a:sym typeface="Symbol"/>
                          </a:rPr>
                        </m:ctrlPr>
                      </m:sSupPr>
                      <m:e>
                        <m:r>
                          <a:rPr lang="cs-CZ" sz="2200" b="1" i="1" dirty="0">
                            <a:solidFill>
                              <a:schemeClr val="tx2">
                                <a:lumMod val="75000"/>
                              </a:schemeClr>
                            </a:solidFill>
                            <a:latin typeface="Cambria Math"/>
                            <a:sym typeface="Symbol"/>
                          </a:rPr>
                          <m:t>𝒙</m:t>
                        </m:r>
                      </m:e>
                      <m:sup>
                        <m:r>
                          <a:rPr lang="cs-CZ" sz="2200" b="1" i="1" dirty="0">
                            <a:solidFill>
                              <a:schemeClr val="tx2">
                                <a:lumMod val="75000"/>
                              </a:schemeClr>
                            </a:solidFill>
                            <a:latin typeface="Cambria Math"/>
                            <a:sym typeface="Symbol"/>
                          </a:rPr>
                          <m:t>𝟑</m:t>
                        </m:r>
                      </m:sup>
                    </m:sSup>
                    <m:r>
                      <a:rPr lang="cs-CZ" sz="2200" b="0" i="1" dirty="0" smtClean="0">
                        <a:latin typeface="Cambria Math"/>
                        <a:sym typeface="Symbol"/>
                      </a:rPr>
                      <m:t> </m:t>
                    </m:r>
                    <m:r>
                      <a:rPr lang="cs-CZ" sz="2200" i="1" dirty="0">
                        <a:latin typeface="Cambria Math"/>
                        <a:sym typeface="Symbol"/>
                      </a:rPr>
                      <m:t>+</m:t>
                    </m:r>
                    <m:r>
                      <a:rPr lang="cs-CZ" sz="2200" b="0" i="1" dirty="0" smtClean="0">
                        <a:latin typeface="Cambria Math"/>
                        <a:sym typeface="Symbol"/>
                      </a:rPr>
                      <m:t> </m:t>
                    </m:r>
                    <m:r>
                      <a:rPr lang="cs-CZ" sz="2200" i="1" dirty="0">
                        <a:latin typeface="Cambria Math"/>
                        <a:sym typeface="Symbol"/>
                      </a:rPr>
                      <m:t>2</m:t>
                    </m:r>
                    <m:sSup>
                      <m:sSupPr>
                        <m:ctrlPr>
                          <a:rPr lang="cs-CZ" sz="2200" i="1" dirty="0">
                            <a:latin typeface="Cambria Math"/>
                            <a:sym typeface="Symbol"/>
                          </a:rPr>
                        </m:ctrlPr>
                      </m:sSupPr>
                      <m:e>
                        <m:r>
                          <a:rPr lang="cs-CZ" sz="2200" i="1" dirty="0">
                            <a:latin typeface="Cambria Math"/>
                            <a:sym typeface="Symbol"/>
                          </a:rPr>
                          <m:t>𝑥</m:t>
                        </m:r>
                      </m:e>
                      <m:sup>
                        <m:r>
                          <a:rPr lang="cs-CZ" sz="2200" i="1" dirty="0">
                            <a:latin typeface="Cambria Math"/>
                            <a:sym typeface="Symbol"/>
                          </a:rPr>
                          <m:t>2</m:t>
                        </m:r>
                      </m:sup>
                    </m:sSup>
                    <m:r>
                      <a:rPr lang="cs-CZ" sz="2200" dirty="0">
                        <a:latin typeface="Cambria Math"/>
                        <a:sym typeface="Symbol"/>
                      </a:rPr>
                      <m:t>=</m:t>
                    </m:r>
                  </m:oMath>
                </a14:m>
                <a:endParaRPr lang="cs-CZ" sz="2200" dirty="0">
                  <a:sym typeface="Symbol"/>
                </a:endParaRPr>
              </a:p>
              <a:p>
                <a:pPr marL="548640" lvl="2" indent="0">
                  <a:buNone/>
                </a:pPr>
                <a:r>
                  <a:rPr lang="cs-CZ" sz="2200" dirty="0">
                    <a:sym typeface="Symbol"/>
                  </a:rPr>
                  <a:t>	</a:t>
                </a:r>
                <a:endParaRPr lang="cs-CZ" sz="2200" dirty="0" smtClean="0">
                  <a:sym typeface="Symbol"/>
                </a:endParaRPr>
              </a:p>
              <a:p>
                <a:pPr marL="548640" lvl="2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200" b="1" i="0" dirty="0" smtClean="0">
                          <a:latin typeface="Cambria Math"/>
                          <a:sym typeface="Symbol"/>
                        </a:rPr>
                        <m:t>−</m:t>
                      </m:r>
                      <m:sSup>
                        <m:sSupPr>
                          <m:ctrlPr>
                            <a:rPr lang="cs-CZ" sz="2200" b="1" i="1" dirty="0">
                              <a:latin typeface="Cambria Math"/>
                              <a:sym typeface="Symbol"/>
                            </a:rPr>
                          </m:ctrlPr>
                        </m:sSupPr>
                        <m:e>
                          <m:r>
                            <a:rPr lang="cs-CZ" sz="2200" b="1" i="1" dirty="0">
                              <a:latin typeface="Cambria Math"/>
                              <a:sym typeface="Symbol"/>
                            </a:rPr>
                            <m:t>𝒙</m:t>
                          </m:r>
                        </m:e>
                        <m:sup>
                          <m:r>
                            <a:rPr lang="cs-CZ" sz="2200" b="1" i="1" dirty="0">
                              <a:latin typeface="Cambria Math"/>
                              <a:sym typeface="Symbol"/>
                            </a:rPr>
                            <m:t>𝟑</m:t>
                          </m:r>
                        </m:sup>
                      </m:sSup>
                      <m:r>
                        <a:rPr lang="cs-CZ" sz="2200" b="1" i="1" dirty="0">
                          <a:latin typeface="Cambria Math"/>
                          <a:sym typeface="Symbol"/>
                        </a:rPr>
                        <m:t>−</m:t>
                      </m:r>
                      <m:r>
                        <a:rPr lang="cs-CZ" sz="2200" b="1" i="1" dirty="0" smtClean="0">
                          <a:latin typeface="Cambria Math"/>
                          <a:sym typeface="Symbol"/>
                        </a:rPr>
                        <m:t>𝟓</m:t>
                      </m:r>
                      <m:sSup>
                        <m:sSupPr>
                          <m:ctrlPr>
                            <a:rPr lang="cs-CZ" sz="2200" b="1" i="1" dirty="0">
                              <a:latin typeface="Cambria Math"/>
                              <a:sym typeface="Symbol"/>
                            </a:rPr>
                          </m:ctrlPr>
                        </m:sSupPr>
                        <m:e>
                          <m:r>
                            <a:rPr lang="cs-CZ" sz="2200" b="1" i="1" dirty="0">
                              <a:latin typeface="Cambria Math"/>
                              <a:sym typeface="Symbol"/>
                            </a:rPr>
                            <m:t>𝒚</m:t>
                          </m:r>
                        </m:e>
                        <m:sup>
                          <m:r>
                            <a:rPr lang="cs-CZ" sz="2200" b="1" i="1" dirty="0">
                              <a:latin typeface="Cambria Math"/>
                              <a:sym typeface="Symbol"/>
                            </a:rPr>
                            <m:t>𝟑</m:t>
                          </m:r>
                        </m:sup>
                      </m:sSup>
                      <m:r>
                        <a:rPr lang="cs-CZ" sz="2200" b="1" i="1" dirty="0">
                          <a:latin typeface="Cambria Math"/>
                          <a:sym typeface="Symbol"/>
                        </a:rPr>
                        <m:t>+</m:t>
                      </m:r>
                      <m:r>
                        <a:rPr lang="cs-CZ" sz="2200" b="1" i="1" dirty="0">
                          <a:latin typeface="Cambria Math"/>
                          <a:sym typeface="Symbol"/>
                        </a:rPr>
                        <m:t>𝟓</m:t>
                      </m:r>
                      <m:sSup>
                        <m:sSupPr>
                          <m:ctrlPr>
                            <a:rPr lang="cs-CZ" sz="2200" b="1" i="1" dirty="0">
                              <a:latin typeface="Cambria Math"/>
                              <a:sym typeface="Symbol"/>
                            </a:rPr>
                          </m:ctrlPr>
                        </m:sSupPr>
                        <m:e>
                          <m:r>
                            <a:rPr lang="cs-CZ" sz="2200" b="1" i="1" dirty="0">
                              <a:latin typeface="Cambria Math"/>
                              <a:sym typeface="Symbol"/>
                            </a:rPr>
                            <m:t>𝒚</m:t>
                          </m:r>
                        </m:e>
                        <m:sup>
                          <m:r>
                            <a:rPr lang="cs-CZ" sz="2200" b="1" i="1" dirty="0">
                              <a:latin typeface="Cambria Math"/>
                              <a:sym typeface="Symbol"/>
                            </a:rPr>
                            <m:t>𝟐</m:t>
                          </m:r>
                        </m:sup>
                      </m:sSup>
                      <m:r>
                        <a:rPr lang="cs-CZ" sz="2200" b="1" i="1" dirty="0">
                          <a:latin typeface="Cambria Math"/>
                          <a:sym typeface="Symbol"/>
                        </a:rPr>
                        <m:t>+</m:t>
                      </m:r>
                      <m:r>
                        <a:rPr lang="cs-CZ" sz="2200" b="1" i="1" dirty="0">
                          <a:latin typeface="Cambria Math"/>
                          <a:sym typeface="Symbol"/>
                        </a:rPr>
                        <m:t>𝟐</m:t>
                      </m:r>
                      <m:sSup>
                        <m:sSupPr>
                          <m:ctrlPr>
                            <a:rPr lang="cs-CZ" sz="2200" b="1" i="1" dirty="0">
                              <a:latin typeface="Cambria Math"/>
                              <a:sym typeface="Symbol"/>
                            </a:rPr>
                          </m:ctrlPr>
                        </m:sSupPr>
                        <m:e>
                          <m:r>
                            <a:rPr lang="cs-CZ" sz="2200" b="1" i="1" dirty="0">
                              <a:latin typeface="Cambria Math"/>
                              <a:sym typeface="Symbol"/>
                            </a:rPr>
                            <m:t>𝒙</m:t>
                          </m:r>
                        </m:e>
                        <m:sup>
                          <m:r>
                            <a:rPr lang="cs-CZ" sz="2200" b="1" i="1" dirty="0">
                              <a:latin typeface="Cambria Math"/>
                              <a:sym typeface="Symbol"/>
                            </a:rPr>
                            <m:t>𝟐</m:t>
                          </m:r>
                        </m:sup>
                      </m:sSup>
                    </m:oMath>
                  </m:oMathPara>
                </a14:m>
                <a:endParaRPr lang="cs-CZ" sz="2200" b="1" dirty="0">
                  <a:sym typeface="Symbol"/>
                </a:endParaRPr>
              </a:p>
              <a:p>
                <a:pPr marL="548640" lvl="2" indent="0">
                  <a:buNone/>
                </a:pPr>
                <a:endParaRPr lang="cs-CZ" sz="2200" dirty="0" smtClean="0">
                  <a:sym typeface="Symbol"/>
                </a:endParaRPr>
              </a:p>
              <a:p>
                <a:pPr marL="274320" lvl="1" indent="0">
                  <a:buNone/>
                </a:pPr>
                <a:endParaRPr lang="cs-CZ" sz="2400" dirty="0" smtClean="0"/>
              </a:p>
              <a:p>
                <a:pPr marL="731520" lvl="1" indent="-457200">
                  <a:buFont typeface="+mj-lt"/>
                  <a:buAutoNum type="alphaLcParenR"/>
                </a:pPr>
                <a:endParaRPr lang="en-US" sz="2400" b="1" dirty="0" smtClean="0"/>
              </a:p>
              <a:p>
                <a:pPr marL="6350" lvl="1" indent="0">
                  <a:buNone/>
                </a:pPr>
                <a:endParaRPr lang="cs-CZ" sz="2400" dirty="0"/>
              </a:p>
              <a:p>
                <a:pPr marL="6350" lvl="1" indent="0">
                  <a:buNone/>
                </a:pPr>
                <a:endParaRPr lang="cs-CZ" sz="2400" dirty="0" smtClean="0"/>
              </a:p>
            </p:txBody>
          </p:sp>
        </mc:Choice>
        <mc:Fallback xmlns="">
          <p:sp>
            <p:nvSpPr>
              <p:cNvPr id="42" name="Zástupný symbol pro obsah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5536" y="1628800"/>
                <a:ext cx="8229600" cy="4608512"/>
              </a:xfrm>
              <a:prstGeom prst="rect">
                <a:avLst/>
              </a:prstGeom>
              <a:blipFill rotWithShape="1">
                <a:blip r:embed="rId3"/>
                <a:stretch>
                  <a:fillRect l="-1185" t="-92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1016064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4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4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4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4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4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4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4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4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4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4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4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4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4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4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4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4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4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Operace s mnohočleny</a:t>
            </a:r>
            <a:endParaRPr lang="cs-CZ" sz="32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2" name="Zástupný symbol pro obsah 2"/>
              <p:cNvSpPr txBox="1">
                <a:spLocks/>
              </p:cNvSpPr>
              <p:nvPr/>
            </p:nvSpPr>
            <p:spPr>
              <a:xfrm>
                <a:off x="395536" y="1628800"/>
                <a:ext cx="8229600" cy="4608512"/>
              </a:xfrm>
              <a:prstGeom prst="rect">
                <a:avLst/>
              </a:prstGeom>
            </p:spPr>
            <p:txBody>
              <a:bodyPr vert="horz" lIns="91440" tIns="45720" rIns="91440" bIns="45720" rtlCol="0">
                <a:normAutofit/>
              </a:bodyPr>
              <a:lstStyle>
                <a:lvl1pPr marL="182880" indent="-182880" algn="l" defTabSz="914400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5000"/>
                  <a:buFont typeface="Arial" pitchFamily="34" charset="0"/>
                  <a:buChar char="•"/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indent="-182880" algn="l" defTabSz="914400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5000"/>
                  <a:buFont typeface="Arial" pitchFamily="34" charset="0"/>
                  <a:buChar char="•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731520" indent="-182880" algn="l" defTabSz="914400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90000"/>
                  <a:buFont typeface="Arial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005840" indent="-182880" algn="l" defTabSz="914400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Font typeface="Arial" pitchFamily="34" charset="0"/>
                  <a:buChar char="•"/>
                  <a:defRPr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188720" indent="-137160" algn="l" defTabSz="914400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100000"/>
                  <a:buFont typeface="Arial" pitchFamily="34" charset="0"/>
                  <a:buChar char="•"/>
                  <a:defRPr sz="1400" kern="1200" baseline="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371600" indent="-182880" algn="l" defTabSz="914400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Font typeface="Arial" pitchFamily="34" charset="0"/>
                  <a:buChar char="•"/>
                  <a:defRPr sz="13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1554480" indent="-182880" algn="l" defTabSz="914400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Font typeface="Arial" pitchFamily="34" charset="0"/>
                  <a:buChar char="•"/>
                  <a:defRPr sz="13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1737360" indent="-182880" algn="l" defTabSz="914400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Font typeface="Arial" pitchFamily="34" charset="0"/>
                  <a:buChar char="•"/>
                  <a:defRPr sz="13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1920240" indent="-182880" algn="l" defTabSz="914400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Font typeface="Arial" pitchFamily="34" charset="0"/>
                  <a:buChar char="•"/>
                  <a:defRPr sz="13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457200" indent="-457200">
                  <a:buFont typeface="+mj-lt"/>
                  <a:buAutoNum type="arabicPeriod" startAt="2"/>
                </a:pPr>
                <a:r>
                  <a:rPr lang="cs-CZ" dirty="0" smtClean="0"/>
                  <a:t>Násobení mnohočlenů</a:t>
                </a:r>
              </a:p>
              <a:p>
                <a:pPr marL="0" indent="0">
                  <a:buNone/>
                </a:pPr>
                <a:r>
                  <a:rPr lang="cs-CZ" dirty="0" smtClean="0"/>
                  <a:t>Vypočítejte</a:t>
                </a:r>
              </a:p>
              <a:p>
                <a:pPr marL="548640" lvl="2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d>
                        <m:dPr>
                          <m:ctrlPr>
                            <a:rPr lang="cs-CZ" sz="2200" i="1" dirty="0" smtClean="0">
                              <a:latin typeface="Cambria Math"/>
                              <a:sym typeface="Symbol"/>
                            </a:rPr>
                          </m:ctrlPr>
                        </m:dPr>
                        <m:e>
                          <m:sSup>
                            <m:sSupPr>
                              <m:ctrlPr>
                                <a:rPr lang="cs-CZ" sz="2200" i="1" dirty="0" smtClean="0">
                                  <a:latin typeface="Cambria Math"/>
                                  <a:sym typeface="Symbol"/>
                                </a:rPr>
                              </m:ctrlPr>
                            </m:sSupPr>
                            <m:e>
                              <m:f>
                                <m:fPr>
                                  <m:ctrlPr>
                                    <a:rPr lang="cs-CZ" sz="2200" i="1" dirty="0" smtClean="0">
                                      <a:latin typeface="Cambria Math"/>
                                      <a:sym typeface="Symbol"/>
                                    </a:rPr>
                                  </m:ctrlPr>
                                </m:fPr>
                                <m:num>
                                  <m:r>
                                    <a:rPr lang="cs-CZ" sz="2200" b="0" i="1" dirty="0" smtClean="0">
                                      <a:latin typeface="Cambria Math"/>
                                      <a:sym typeface="Symbol"/>
                                    </a:rPr>
                                    <m:t>3</m:t>
                                  </m:r>
                                </m:num>
                                <m:den>
                                  <m:r>
                                    <a:rPr lang="cs-CZ" sz="2200" b="0" i="1" dirty="0" smtClean="0">
                                      <a:latin typeface="Cambria Math"/>
                                      <a:sym typeface="Symbol"/>
                                    </a:rPr>
                                    <m:t>4</m:t>
                                  </m:r>
                                </m:den>
                              </m:f>
                              <m:r>
                                <a:rPr lang="cs-CZ" sz="2200" b="0" i="1" dirty="0" smtClean="0">
                                  <a:latin typeface="Cambria Math"/>
                                  <a:sym typeface="Symbol"/>
                                </a:rPr>
                                <m:t>𝑥</m:t>
                              </m:r>
                            </m:e>
                            <m:sup>
                              <m:r>
                                <a:rPr lang="cs-CZ" sz="2200" b="0" i="1" dirty="0" smtClean="0">
                                  <a:latin typeface="Cambria Math"/>
                                  <a:sym typeface="Symbol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sz="2200" b="0" i="1" dirty="0" smtClean="0">
                              <a:latin typeface="Cambria Math"/>
                              <a:sym typeface="Symbol"/>
                            </a:rPr>
                            <m:t>−</m:t>
                          </m:r>
                          <m:f>
                            <m:fPr>
                              <m:ctrlPr>
                                <a:rPr lang="cs-CZ" sz="2200" b="0" i="1" dirty="0" smtClean="0">
                                  <a:latin typeface="Cambria Math"/>
                                  <a:sym typeface="Symbol"/>
                                </a:rPr>
                              </m:ctrlPr>
                            </m:fPr>
                            <m:num>
                              <m:r>
                                <a:rPr lang="cs-CZ" sz="2200" b="0" i="1" dirty="0" smtClean="0">
                                  <a:latin typeface="Cambria Math"/>
                                  <a:sym typeface="Symbol"/>
                                </a:rPr>
                                <m:t>1</m:t>
                              </m:r>
                            </m:num>
                            <m:den>
                              <m:r>
                                <a:rPr lang="cs-CZ" sz="2200" b="0" i="1" dirty="0" smtClean="0">
                                  <a:latin typeface="Cambria Math"/>
                                  <a:sym typeface="Symbol"/>
                                </a:rPr>
                                <m:t>6</m:t>
                              </m:r>
                            </m:den>
                          </m:f>
                          <m:r>
                            <a:rPr lang="cs-CZ" sz="2200" b="0" i="1" dirty="0" smtClean="0">
                              <a:latin typeface="Cambria Math"/>
                              <a:sym typeface="Symbol"/>
                            </a:rPr>
                            <m:t>𝑥𝑦</m:t>
                          </m:r>
                          <m:r>
                            <a:rPr lang="cs-CZ" sz="2200" b="0" i="1" dirty="0" smtClean="0">
                              <a:latin typeface="Cambria Math"/>
                              <a:sym typeface="Symbol"/>
                            </a:rPr>
                            <m:t>−</m:t>
                          </m:r>
                          <m:f>
                            <m:fPr>
                              <m:ctrlPr>
                                <a:rPr lang="cs-CZ" sz="2200" b="0" i="1" dirty="0" smtClean="0">
                                  <a:latin typeface="Cambria Math"/>
                                  <a:sym typeface="Symbol"/>
                                </a:rPr>
                              </m:ctrlPr>
                            </m:fPr>
                            <m:num>
                              <m:r>
                                <a:rPr lang="cs-CZ" sz="2200" b="0" i="1" dirty="0" smtClean="0">
                                  <a:latin typeface="Cambria Math"/>
                                  <a:sym typeface="Symbol"/>
                                </a:rPr>
                                <m:t>5</m:t>
                              </m:r>
                            </m:num>
                            <m:den>
                              <m:r>
                                <a:rPr lang="cs-CZ" sz="2200" b="0" i="1" dirty="0" smtClean="0">
                                  <a:latin typeface="Cambria Math"/>
                                  <a:sym typeface="Symbol"/>
                                </a:rPr>
                                <m:t>3</m:t>
                              </m:r>
                            </m:den>
                          </m:f>
                        </m:e>
                      </m:d>
                      <m:r>
                        <a:rPr lang="cs-CZ" sz="2200" i="1" dirty="0" smtClean="0">
                          <a:latin typeface="Cambria Math"/>
                          <a:ea typeface="Cambria Math"/>
                          <a:sym typeface="Symbol"/>
                        </a:rPr>
                        <m:t>∙</m:t>
                      </m:r>
                      <m:d>
                        <m:dPr>
                          <m:ctrlPr>
                            <a:rPr lang="cs-CZ" sz="2200" i="1" dirty="0" smtClean="0">
                              <a:latin typeface="Cambria Math"/>
                              <a:sym typeface="Symbol"/>
                            </a:rPr>
                          </m:ctrlPr>
                        </m:dPr>
                        <m:e>
                          <m:r>
                            <a:rPr lang="cs-CZ" sz="2200" b="0" i="1" dirty="0" smtClean="0">
                              <a:latin typeface="Cambria Math"/>
                              <a:sym typeface="Symbol"/>
                            </a:rPr>
                            <m:t>−24</m:t>
                          </m:r>
                          <m:r>
                            <a:rPr lang="cs-CZ" sz="2200" b="0" i="1" dirty="0" smtClean="0">
                              <a:latin typeface="Cambria Math"/>
                              <a:sym typeface="Symbol"/>
                            </a:rPr>
                            <m:t>𝑥</m:t>
                          </m:r>
                          <m:sSup>
                            <m:sSupPr>
                              <m:ctrlPr>
                                <a:rPr lang="cs-CZ" sz="2200" i="1" dirty="0">
                                  <a:latin typeface="Cambria Math"/>
                                  <a:sym typeface="Symbol"/>
                                </a:rPr>
                              </m:ctrlPr>
                            </m:sSupPr>
                            <m:e>
                              <m:r>
                                <a:rPr lang="cs-CZ" sz="2200" b="0" i="1" dirty="0" smtClean="0">
                                  <a:latin typeface="Cambria Math"/>
                                  <a:sym typeface="Symbol"/>
                                </a:rPr>
                                <m:t>𝑦</m:t>
                              </m:r>
                            </m:e>
                            <m:sup>
                              <m:r>
                                <a:rPr lang="cs-CZ" sz="2200" b="0" i="1" dirty="0" smtClean="0">
                                  <a:latin typeface="Cambria Math"/>
                                  <a:sym typeface="Symbol"/>
                                </a:rPr>
                                <m:t>2</m:t>
                              </m:r>
                            </m:sup>
                          </m:sSup>
                        </m:e>
                      </m:d>
                      <m:r>
                        <a:rPr lang="cs-CZ" sz="2200" b="0" i="0" dirty="0" smtClean="0">
                          <a:latin typeface="Cambria Math"/>
                          <a:sym typeface="Symbol"/>
                        </a:rPr>
                        <m:t>=</m:t>
                      </m:r>
                    </m:oMath>
                  </m:oMathPara>
                </a14:m>
                <a:endParaRPr lang="cs-CZ" sz="2200" dirty="0" smtClean="0">
                  <a:sym typeface="Symbol"/>
                </a:endParaRPr>
              </a:p>
              <a:p>
                <a:pPr marL="548640" lvl="2" indent="0">
                  <a:buNone/>
                </a:pPr>
                <a:r>
                  <a:rPr lang="cs-CZ" sz="2200" dirty="0" smtClean="0">
                    <a:sym typeface="Symbol"/>
                  </a:rPr>
                  <a:t>Každý člen prvního mnohočlenu násobím druhým činitelem (pozor na znaménka!):</a:t>
                </a:r>
              </a:p>
              <a:p>
                <a:pPr marL="548640" lvl="2" indent="0">
                  <a:buNone/>
                </a:pPr>
                <a:r>
                  <a:rPr lang="cs-CZ" sz="2200" dirty="0">
                    <a:sym typeface="Symbol"/>
                  </a:rPr>
                  <a:t>	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sz="2200" i="1" dirty="0">
                            <a:latin typeface="Cambria Math"/>
                            <a:sym typeface="Symbol"/>
                          </a:rPr>
                        </m:ctrlPr>
                      </m:sSupPr>
                      <m:e>
                        <m:r>
                          <a:rPr lang="cs-CZ" sz="2200" b="0" i="1" dirty="0" smtClean="0">
                            <a:latin typeface="Cambria Math"/>
                            <a:sym typeface="Symbol"/>
                          </a:rPr>
                          <m:t>−</m:t>
                        </m:r>
                        <m:f>
                          <m:fPr>
                            <m:ctrlPr>
                              <a:rPr lang="cs-CZ" sz="2200" i="1" dirty="0">
                                <a:latin typeface="Cambria Math"/>
                                <a:sym typeface="Symbol"/>
                              </a:rPr>
                            </m:ctrlPr>
                          </m:fPr>
                          <m:num>
                            <m:r>
                              <a:rPr lang="cs-CZ" sz="2200" i="1" dirty="0">
                                <a:latin typeface="Cambria Math"/>
                                <a:sym typeface="Symbol"/>
                              </a:rPr>
                              <m:t>3</m:t>
                            </m:r>
                          </m:num>
                          <m:den>
                            <m:r>
                              <a:rPr lang="cs-CZ" sz="2200" i="1" dirty="0">
                                <a:latin typeface="Cambria Math"/>
                                <a:sym typeface="Symbol"/>
                              </a:rPr>
                              <m:t>4</m:t>
                            </m:r>
                          </m:den>
                        </m:f>
                        <m:r>
                          <a:rPr lang="cs-CZ" sz="2200" i="1" dirty="0">
                            <a:latin typeface="Cambria Math"/>
                            <a:sym typeface="Symbol"/>
                          </a:rPr>
                          <m:t>𝑥</m:t>
                        </m:r>
                      </m:e>
                      <m:sup>
                        <m:r>
                          <a:rPr lang="cs-CZ" sz="2200" i="1" dirty="0">
                            <a:latin typeface="Cambria Math"/>
                            <a:sym typeface="Symbol"/>
                          </a:rPr>
                          <m:t>2</m:t>
                        </m:r>
                      </m:sup>
                    </m:sSup>
                    <m:r>
                      <a:rPr lang="cs-CZ" sz="2200" i="1" dirty="0">
                        <a:latin typeface="Cambria Math"/>
                        <a:ea typeface="Cambria Math"/>
                        <a:sym typeface="Symbol"/>
                      </a:rPr>
                      <m:t>∙</m:t>
                    </m:r>
                    <m:r>
                      <a:rPr lang="cs-CZ" sz="2200" i="1" dirty="0">
                        <a:latin typeface="Cambria Math"/>
                        <a:sym typeface="Symbol"/>
                      </a:rPr>
                      <m:t>24</m:t>
                    </m:r>
                    <m:r>
                      <a:rPr lang="cs-CZ" sz="2200" i="1" dirty="0">
                        <a:latin typeface="Cambria Math"/>
                        <a:sym typeface="Symbol"/>
                      </a:rPr>
                      <m:t>𝑥</m:t>
                    </m:r>
                    <m:sSup>
                      <m:sSupPr>
                        <m:ctrlPr>
                          <a:rPr lang="cs-CZ" sz="2200" i="1" dirty="0">
                            <a:latin typeface="Cambria Math"/>
                            <a:sym typeface="Symbol"/>
                          </a:rPr>
                        </m:ctrlPr>
                      </m:sSupPr>
                      <m:e>
                        <m:r>
                          <a:rPr lang="cs-CZ" sz="2200" i="1" dirty="0">
                            <a:latin typeface="Cambria Math"/>
                            <a:sym typeface="Symbol"/>
                          </a:rPr>
                          <m:t>𝑦</m:t>
                        </m:r>
                      </m:e>
                      <m:sup>
                        <m:r>
                          <a:rPr lang="cs-CZ" sz="2200" i="1" dirty="0">
                            <a:latin typeface="Cambria Math"/>
                            <a:sym typeface="Symbol"/>
                          </a:rPr>
                          <m:t>2</m:t>
                        </m:r>
                      </m:sup>
                    </m:sSup>
                    <m:r>
                      <a:rPr lang="cs-CZ" sz="2200" b="0" i="1" dirty="0" smtClean="0">
                        <a:latin typeface="Cambria Math"/>
                        <a:sym typeface="Symbol"/>
                      </a:rPr>
                      <m:t>+</m:t>
                    </m:r>
                    <m:f>
                      <m:fPr>
                        <m:ctrlPr>
                          <a:rPr lang="cs-CZ" sz="2200" i="1" dirty="0">
                            <a:latin typeface="Cambria Math"/>
                            <a:sym typeface="Symbol"/>
                          </a:rPr>
                        </m:ctrlPr>
                      </m:fPr>
                      <m:num>
                        <m:r>
                          <a:rPr lang="cs-CZ" sz="2200" i="1" dirty="0">
                            <a:latin typeface="Cambria Math"/>
                            <a:sym typeface="Symbol"/>
                          </a:rPr>
                          <m:t>1</m:t>
                        </m:r>
                      </m:num>
                      <m:den>
                        <m:r>
                          <a:rPr lang="cs-CZ" sz="2200" i="1" dirty="0">
                            <a:latin typeface="Cambria Math"/>
                            <a:sym typeface="Symbol"/>
                          </a:rPr>
                          <m:t>6</m:t>
                        </m:r>
                      </m:den>
                    </m:f>
                    <m:r>
                      <a:rPr lang="cs-CZ" sz="2200" i="1" dirty="0">
                        <a:latin typeface="Cambria Math"/>
                        <a:sym typeface="Symbol"/>
                      </a:rPr>
                      <m:t>𝑥𝑦</m:t>
                    </m:r>
                    <m:r>
                      <a:rPr lang="cs-CZ" sz="2200" i="1" dirty="0" smtClean="0">
                        <a:latin typeface="Cambria Math"/>
                        <a:ea typeface="Cambria Math"/>
                        <a:sym typeface="Symbol"/>
                      </a:rPr>
                      <m:t>∙</m:t>
                    </m:r>
                    <m:r>
                      <a:rPr lang="cs-CZ" sz="2200" i="1" dirty="0">
                        <a:latin typeface="Cambria Math"/>
                        <a:sym typeface="Symbol"/>
                      </a:rPr>
                      <m:t>24</m:t>
                    </m:r>
                    <m:r>
                      <a:rPr lang="cs-CZ" sz="2200" i="1" dirty="0">
                        <a:latin typeface="Cambria Math"/>
                        <a:sym typeface="Symbol"/>
                      </a:rPr>
                      <m:t>𝑥</m:t>
                    </m:r>
                    <m:sSup>
                      <m:sSupPr>
                        <m:ctrlPr>
                          <a:rPr lang="cs-CZ" sz="2200" i="1" dirty="0">
                            <a:latin typeface="Cambria Math"/>
                            <a:sym typeface="Symbol"/>
                          </a:rPr>
                        </m:ctrlPr>
                      </m:sSupPr>
                      <m:e>
                        <m:r>
                          <a:rPr lang="cs-CZ" sz="2200" i="1" dirty="0">
                            <a:latin typeface="Cambria Math"/>
                            <a:sym typeface="Symbol"/>
                          </a:rPr>
                          <m:t>𝑦</m:t>
                        </m:r>
                      </m:e>
                      <m:sup>
                        <m:r>
                          <a:rPr lang="cs-CZ" sz="2200" i="1" dirty="0">
                            <a:latin typeface="Cambria Math"/>
                            <a:sym typeface="Symbol"/>
                          </a:rPr>
                          <m:t>2</m:t>
                        </m:r>
                      </m:sup>
                    </m:sSup>
                    <m:r>
                      <a:rPr lang="cs-CZ" sz="2200" b="0" i="1" dirty="0" smtClean="0">
                        <a:latin typeface="Cambria Math"/>
                        <a:sym typeface="Symbol"/>
                      </a:rPr>
                      <m:t>+</m:t>
                    </m:r>
                    <m:f>
                      <m:fPr>
                        <m:ctrlPr>
                          <a:rPr lang="cs-CZ" sz="2200" i="1" dirty="0">
                            <a:latin typeface="Cambria Math"/>
                            <a:sym typeface="Symbol"/>
                          </a:rPr>
                        </m:ctrlPr>
                      </m:fPr>
                      <m:num>
                        <m:r>
                          <a:rPr lang="cs-CZ" sz="2200" i="1" dirty="0">
                            <a:latin typeface="Cambria Math"/>
                            <a:sym typeface="Symbol"/>
                          </a:rPr>
                          <m:t>5</m:t>
                        </m:r>
                      </m:num>
                      <m:den>
                        <m:r>
                          <a:rPr lang="cs-CZ" sz="2200" i="1" dirty="0">
                            <a:latin typeface="Cambria Math"/>
                            <a:sym typeface="Symbol"/>
                          </a:rPr>
                          <m:t>3</m:t>
                        </m:r>
                      </m:den>
                    </m:f>
                    <m:r>
                      <a:rPr lang="cs-CZ" sz="2200" i="1" dirty="0">
                        <a:latin typeface="Cambria Math"/>
                        <a:ea typeface="Cambria Math"/>
                        <a:sym typeface="Symbol"/>
                      </a:rPr>
                      <m:t>∙</m:t>
                    </m:r>
                    <m:r>
                      <a:rPr lang="cs-CZ" sz="2200" i="1" dirty="0">
                        <a:latin typeface="Cambria Math"/>
                        <a:sym typeface="Symbol"/>
                      </a:rPr>
                      <m:t>24</m:t>
                    </m:r>
                    <m:r>
                      <a:rPr lang="cs-CZ" sz="2200" i="1" dirty="0">
                        <a:latin typeface="Cambria Math"/>
                        <a:sym typeface="Symbol"/>
                      </a:rPr>
                      <m:t>𝑥</m:t>
                    </m:r>
                    <m:sSup>
                      <m:sSupPr>
                        <m:ctrlPr>
                          <a:rPr lang="cs-CZ" sz="2200" i="1" dirty="0">
                            <a:latin typeface="Cambria Math"/>
                            <a:sym typeface="Symbol"/>
                          </a:rPr>
                        </m:ctrlPr>
                      </m:sSupPr>
                      <m:e>
                        <m:r>
                          <a:rPr lang="cs-CZ" sz="2200" i="1" dirty="0">
                            <a:latin typeface="Cambria Math"/>
                            <a:sym typeface="Symbol"/>
                          </a:rPr>
                          <m:t>𝑦</m:t>
                        </m:r>
                      </m:e>
                      <m:sup>
                        <m:r>
                          <a:rPr lang="cs-CZ" sz="2200" i="1" dirty="0">
                            <a:latin typeface="Cambria Math"/>
                            <a:sym typeface="Symbol"/>
                          </a:rPr>
                          <m:t>2</m:t>
                        </m:r>
                      </m:sup>
                    </m:sSup>
                    <m:r>
                      <a:rPr lang="cs-CZ" sz="2200" dirty="0">
                        <a:latin typeface="Cambria Math"/>
                        <a:sym typeface="Symbol"/>
                      </a:rPr>
                      <m:t>=</m:t>
                    </m:r>
                  </m:oMath>
                </a14:m>
                <a:endParaRPr lang="cs-CZ" sz="2200" dirty="0" smtClean="0">
                  <a:sym typeface="Symbol"/>
                </a:endParaRPr>
              </a:p>
              <a:p>
                <a:pPr marL="548640" lvl="2" indent="0">
                  <a:buNone/>
                </a:pPr>
                <a:r>
                  <a:rPr lang="cs-CZ" sz="2200" dirty="0" smtClean="0">
                    <a:sym typeface="Symbol"/>
                  </a:rPr>
                  <a:t>V každém členu vynásobím čísla a příslušné proměnné:</a:t>
                </a:r>
                <a:endParaRPr lang="cs-CZ" sz="2200" dirty="0">
                  <a:sym typeface="Symbol"/>
                </a:endParaRPr>
              </a:p>
              <a:p>
                <a:pPr marL="548640" lvl="2" indent="0">
                  <a:buNone/>
                </a:pPr>
                <a:r>
                  <a:rPr lang="cs-CZ" sz="2200" b="1" dirty="0">
                    <a:sym typeface="Symbol"/>
                  </a:rPr>
                  <a:t>	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sz="2200" b="1" i="1" dirty="0">
                            <a:latin typeface="Cambria Math"/>
                            <a:sym typeface="Symbol"/>
                          </a:rPr>
                        </m:ctrlPr>
                      </m:sSupPr>
                      <m:e>
                        <m:r>
                          <a:rPr lang="cs-CZ" sz="2200" b="1" i="1" dirty="0">
                            <a:latin typeface="Cambria Math"/>
                            <a:sym typeface="Symbol"/>
                          </a:rPr>
                          <m:t>−</m:t>
                        </m:r>
                        <m:r>
                          <a:rPr lang="cs-CZ" sz="2200" b="1" i="1" dirty="0" smtClean="0">
                            <a:latin typeface="Cambria Math"/>
                            <a:sym typeface="Symbol"/>
                          </a:rPr>
                          <m:t>𝟏𝟖</m:t>
                        </m:r>
                        <m:r>
                          <a:rPr lang="cs-CZ" sz="2200" b="1" i="1" dirty="0">
                            <a:latin typeface="Cambria Math"/>
                            <a:sym typeface="Symbol"/>
                          </a:rPr>
                          <m:t>𝒙</m:t>
                        </m:r>
                      </m:e>
                      <m:sup>
                        <m:r>
                          <a:rPr lang="cs-CZ" sz="2200" b="1" i="1" dirty="0" smtClean="0">
                            <a:latin typeface="Cambria Math"/>
                            <a:sym typeface="Symbol"/>
                          </a:rPr>
                          <m:t>𝟑</m:t>
                        </m:r>
                      </m:sup>
                    </m:sSup>
                    <m:sSup>
                      <m:sSupPr>
                        <m:ctrlPr>
                          <a:rPr lang="cs-CZ" sz="2200" b="1" i="1" dirty="0">
                            <a:latin typeface="Cambria Math"/>
                            <a:sym typeface="Symbol"/>
                          </a:rPr>
                        </m:ctrlPr>
                      </m:sSupPr>
                      <m:e>
                        <m:r>
                          <a:rPr lang="cs-CZ" sz="2200" b="1" i="1" dirty="0">
                            <a:latin typeface="Cambria Math"/>
                            <a:sym typeface="Symbol"/>
                          </a:rPr>
                          <m:t>𝒚</m:t>
                        </m:r>
                      </m:e>
                      <m:sup>
                        <m:r>
                          <a:rPr lang="cs-CZ" sz="2200" b="1" i="1" dirty="0">
                            <a:latin typeface="Cambria Math"/>
                            <a:sym typeface="Symbol"/>
                          </a:rPr>
                          <m:t>𝟐</m:t>
                        </m:r>
                      </m:sup>
                    </m:sSup>
                    <m:r>
                      <a:rPr lang="cs-CZ" sz="2200" b="1" i="1" dirty="0">
                        <a:latin typeface="Cambria Math"/>
                        <a:sym typeface="Symbol"/>
                      </a:rPr>
                      <m:t>+</m:t>
                    </m:r>
                    <m:r>
                      <a:rPr lang="cs-CZ" sz="2200" b="1" i="1" dirty="0" smtClean="0">
                        <a:latin typeface="Cambria Math"/>
                        <a:sym typeface="Symbol"/>
                      </a:rPr>
                      <m:t>𝟒</m:t>
                    </m:r>
                    <m:sSup>
                      <m:sSupPr>
                        <m:ctrlPr>
                          <a:rPr lang="cs-CZ" sz="2200" b="1" i="1" dirty="0">
                            <a:latin typeface="Cambria Math"/>
                            <a:sym typeface="Symbol"/>
                          </a:rPr>
                        </m:ctrlPr>
                      </m:sSupPr>
                      <m:e>
                        <m:r>
                          <a:rPr lang="cs-CZ" sz="2200" b="1" i="1" dirty="0" smtClean="0">
                            <a:latin typeface="Cambria Math"/>
                            <a:sym typeface="Symbol"/>
                          </a:rPr>
                          <m:t>𝒙</m:t>
                        </m:r>
                      </m:e>
                      <m:sup>
                        <m:r>
                          <a:rPr lang="cs-CZ" sz="2200" b="1" i="1" dirty="0" smtClean="0">
                            <a:latin typeface="Cambria Math"/>
                            <a:sym typeface="Symbol"/>
                          </a:rPr>
                          <m:t>𝟐</m:t>
                        </m:r>
                      </m:sup>
                    </m:sSup>
                    <m:sSup>
                      <m:sSupPr>
                        <m:ctrlPr>
                          <a:rPr lang="cs-CZ" sz="2200" b="1" i="1" dirty="0">
                            <a:latin typeface="Cambria Math"/>
                            <a:sym typeface="Symbol"/>
                          </a:rPr>
                        </m:ctrlPr>
                      </m:sSupPr>
                      <m:e>
                        <m:r>
                          <a:rPr lang="cs-CZ" sz="2200" b="1" i="1" dirty="0">
                            <a:latin typeface="Cambria Math"/>
                            <a:sym typeface="Symbol"/>
                          </a:rPr>
                          <m:t>𝒚</m:t>
                        </m:r>
                      </m:e>
                      <m:sup>
                        <m:r>
                          <a:rPr lang="cs-CZ" sz="2200" b="1" i="1" dirty="0" smtClean="0">
                            <a:latin typeface="Cambria Math"/>
                            <a:sym typeface="Symbol"/>
                          </a:rPr>
                          <m:t>𝟑</m:t>
                        </m:r>
                      </m:sup>
                    </m:sSup>
                    <m:r>
                      <a:rPr lang="cs-CZ" sz="2200" b="1" i="1" dirty="0">
                        <a:latin typeface="Cambria Math"/>
                        <a:sym typeface="Symbol"/>
                      </a:rPr>
                      <m:t>+</m:t>
                    </m:r>
                    <m:r>
                      <a:rPr lang="cs-CZ" sz="2200" b="1" i="1" dirty="0">
                        <a:latin typeface="Cambria Math"/>
                        <a:sym typeface="Symbol"/>
                      </a:rPr>
                      <m:t>𝟒𝟎</m:t>
                    </m:r>
                    <m:r>
                      <a:rPr lang="cs-CZ" sz="2200" b="1" i="1" dirty="0">
                        <a:latin typeface="Cambria Math"/>
                        <a:sym typeface="Symbol"/>
                      </a:rPr>
                      <m:t>𝒙</m:t>
                    </m:r>
                    <m:sSup>
                      <m:sSupPr>
                        <m:ctrlPr>
                          <a:rPr lang="cs-CZ" sz="2200" b="1" i="1" dirty="0">
                            <a:latin typeface="Cambria Math"/>
                            <a:sym typeface="Symbol"/>
                          </a:rPr>
                        </m:ctrlPr>
                      </m:sSupPr>
                      <m:e>
                        <m:r>
                          <a:rPr lang="cs-CZ" sz="2200" b="1" i="1" dirty="0">
                            <a:latin typeface="Cambria Math"/>
                            <a:sym typeface="Symbol"/>
                          </a:rPr>
                          <m:t>𝒚</m:t>
                        </m:r>
                      </m:e>
                      <m:sup>
                        <m:r>
                          <a:rPr lang="cs-CZ" sz="2200" b="1" i="1" dirty="0">
                            <a:latin typeface="Cambria Math"/>
                            <a:sym typeface="Symbol"/>
                          </a:rPr>
                          <m:t>𝟐</m:t>
                        </m:r>
                      </m:sup>
                    </m:sSup>
                  </m:oMath>
                </a14:m>
                <a:endParaRPr lang="cs-CZ" sz="2200" b="1" dirty="0">
                  <a:sym typeface="Symbol"/>
                </a:endParaRPr>
              </a:p>
              <a:p>
                <a:pPr marL="548640" lvl="2" indent="0">
                  <a:buNone/>
                </a:pPr>
                <a:r>
                  <a:rPr lang="cs-CZ" sz="2200" dirty="0">
                    <a:sym typeface="Symbol"/>
                  </a:rPr>
                  <a:t>	</a:t>
                </a:r>
                <a:endParaRPr lang="cs-CZ" sz="2200" b="1" dirty="0">
                  <a:sym typeface="Symbol"/>
                </a:endParaRPr>
              </a:p>
              <a:p>
                <a:pPr marL="548640" lvl="2" indent="0">
                  <a:buNone/>
                </a:pPr>
                <a:endParaRPr lang="cs-CZ" sz="2200" dirty="0" smtClean="0">
                  <a:sym typeface="Symbol"/>
                </a:endParaRPr>
              </a:p>
              <a:p>
                <a:pPr marL="274320" lvl="1" indent="0">
                  <a:buNone/>
                </a:pPr>
                <a:endParaRPr lang="cs-CZ" sz="2400" dirty="0" smtClean="0"/>
              </a:p>
              <a:p>
                <a:pPr marL="731520" lvl="1" indent="-457200">
                  <a:buFont typeface="+mj-lt"/>
                  <a:buAutoNum type="alphaLcParenR"/>
                </a:pPr>
                <a:endParaRPr lang="en-US" sz="2400" b="1" dirty="0" smtClean="0"/>
              </a:p>
              <a:p>
                <a:pPr marL="6350" lvl="1" indent="0">
                  <a:buNone/>
                </a:pPr>
                <a:endParaRPr lang="cs-CZ" sz="2400" dirty="0"/>
              </a:p>
              <a:p>
                <a:pPr marL="6350" lvl="1" indent="0">
                  <a:buNone/>
                </a:pPr>
                <a:endParaRPr lang="cs-CZ" sz="2400" dirty="0" smtClean="0"/>
              </a:p>
            </p:txBody>
          </p:sp>
        </mc:Choice>
        <mc:Fallback xmlns="">
          <p:sp>
            <p:nvSpPr>
              <p:cNvPr id="42" name="Zástupný symbol pro obsah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5536" y="1628800"/>
                <a:ext cx="8229600" cy="4608512"/>
              </a:xfrm>
              <a:prstGeom prst="rect">
                <a:avLst/>
              </a:prstGeom>
              <a:blipFill rotWithShape="1">
                <a:blip r:embed="rId3"/>
                <a:stretch>
                  <a:fillRect l="-1185" t="-92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9221149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4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4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4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4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4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4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4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4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4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4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4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4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4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4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Operace s mnohočleny</a:t>
            </a:r>
            <a:endParaRPr lang="cs-CZ" sz="32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2" name="Zástupný symbol pro obsah 2"/>
              <p:cNvSpPr txBox="1">
                <a:spLocks/>
              </p:cNvSpPr>
              <p:nvPr/>
            </p:nvSpPr>
            <p:spPr>
              <a:xfrm>
                <a:off x="395536" y="1628800"/>
                <a:ext cx="8229600" cy="4608512"/>
              </a:xfrm>
              <a:prstGeom prst="rect">
                <a:avLst/>
              </a:prstGeom>
            </p:spPr>
            <p:txBody>
              <a:bodyPr vert="horz" lIns="91440" tIns="45720" rIns="91440" bIns="45720" rtlCol="0">
                <a:normAutofit fontScale="92500" lnSpcReduction="10000"/>
              </a:bodyPr>
              <a:lstStyle>
                <a:lvl1pPr marL="182880" indent="-182880" algn="l" defTabSz="914400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5000"/>
                  <a:buFont typeface="Arial" pitchFamily="34" charset="0"/>
                  <a:buChar char="•"/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indent="-182880" algn="l" defTabSz="914400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5000"/>
                  <a:buFont typeface="Arial" pitchFamily="34" charset="0"/>
                  <a:buChar char="•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731520" indent="-182880" algn="l" defTabSz="914400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90000"/>
                  <a:buFont typeface="Arial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005840" indent="-182880" algn="l" defTabSz="914400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Font typeface="Arial" pitchFamily="34" charset="0"/>
                  <a:buChar char="•"/>
                  <a:defRPr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188720" indent="-137160" algn="l" defTabSz="914400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100000"/>
                  <a:buFont typeface="Arial" pitchFamily="34" charset="0"/>
                  <a:buChar char="•"/>
                  <a:defRPr sz="1400" kern="1200" baseline="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371600" indent="-182880" algn="l" defTabSz="914400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Font typeface="Arial" pitchFamily="34" charset="0"/>
                  <a:buChar char="•"/>
                  <a:defRPr sz="13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1554480" indent="-182880" algn="l" defTabSz="914400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Font typeface="Arial" pitchFamily="34" charset="0"/>
                  <a:buChar char="•"/>
                  <a:defRPr sz="13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1737360" indent="-182880" algn="l" defTabSz="914400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Font typeface="Arial" pitchFamily="34" charset="0"/>
                  <a:buChar char="•"/>
                  <a:defRPr sz="13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1920240" indent="-182880" algn="l" defTabSz="914400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Font typeface="Arial" pitchFamily="34" charset="0"/>
                  <a:buChar char="•"/>
                  <a:defRPr sz="13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457200" indent="-457200">
                  <a:buFont typeface="+mj-lt"/>
                  <a:buAutoNum type="arabicPeriod" startAt="3"/>
                </a:pPr>
                <a:r>
                  <a:rPr lang="cs-CZ" dirty="0" smtClean="0"/>
                  <a:t>Dělení mnohočlenu jednočlenem</a:t>
                </a:r>
              </a:p>
              <a:p>
                <a:pPr marL="533400" lvl="1" indent="0">
                  <a:buNone/>
                </a:pPr>
                <a:r>
                  <a:rPr lang="cs-CZ" dirty="0" smtClean="0"/>
                  <a:t>Dělte:</a:t>
                </a:r>
              </a:p>
              <a:p>
                <a:pPr marL="548640" lvl="2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d>
                        <m:dPr>
                          <m:ctrlPr>
                            <a:rPr lang="cs-CZ" sz="2200" i="1" dirty="0" smtClean="0">
                              <a:latin typeface="Cambria Math"/>
                              <a:sym typeface="Symbol"/>
                            </a:rPr>
                          </m:ctrlPr>
                        </m:dPr>
                        <m:e>
                          <m:sSup>
                            <m:sSupPr>
                              <m:ctrlPr>
                                <a:rPr lang="cs-CZ" sz="2200" i="1" dirty="0" smtClean="0">
                                  <a:latin typeface="Cambria Math"/>
                                  <a:sym typeface="Symbol"/>
                                </a:rPr>
                              </m:ctrlPr>
                            </m:sSupPr>
                            <m:e>
                              <m:r>
                                <a:rPr lang="cs-CZ" sz="2200" b="0" i="1" dirty="0" smtClean="0">
                                  <a:latin typeface="Cambria Math"/>
                                  <a:sym typeface="Symbol"/>
                                </a:rPr>
                                <m:t>18</m:t>
                              </m:r>
                              <m:r>
                                <a:rPr lang="cs-CZ" sz="2200" b="0" i="1" dirty="0" smtClean="0">
                                  <a:latin typeface="Cambria Math"/>
                                  <a:sym typeface="Symbol"/>
                                </a:rPr>
                                <m:t>𝑎</m:t>
                              </m:r>
                            </m:e>
                            <m:sup>
                              <m:r>
                                <a:rPr lang="cs-CZ" sz="2200" b="0" i="1" dirty="0" smtClean="0">
                                  <a:latin typeface="Cambria Math"/>
                                  <a:sym typeface="Symbol"/>
                                </a:rPr>
                                <m:t>4</m:t>
                              </m:r>
                            </m:sup>
                          </m:sSup>
                          <m:r>
                            <a:rPr lang="cs-CZ" sz="2200" b="0" i="1" dirty="0" smtClean="0">
                              <a:latin typeface="Cambria Math"/>
                              <a:sym typeface="Symbol"/>
                            </a:rPr>
                            <m:t>−</m:t>
                          </m:r>
                          <m:sSup>
                            <m:sSupPr>
                              <m:ctrlPr>
                                <a:rPr lang="cs-CZ" sz="2200" i="1" dirty="0">
                                  <a:latin typeface="Cambria Math"/>
                                  <a:sym typeface="Symbol"/>
                                </a:rPr>
                              </m:ctrlPr>
                            </m:sSupPr>
                            <m:e>
                              <m:r>
                                <a:rPr lang="cs-CZ" sz="2200" b="0" i="1" dirty="0" smtClean="0">
                                  <a:latin typeface="Cambria Math"/>
                                  <a:sym typeface="Symbol"/>
                                </a:rPr>
                                <m:t>27</m:t>
                              </m:r>
                              <m:r>
                                <a:rPr lang="cs-CZ" sz="2200" i="1" dirty="0">
                                  <a:latin typeface="Cambria Math"/>
                                  <a:sym typeface="Symbol"/>
                                </a:rPr>
                                <m:t>𝑎</m:t>
                              </m:r>
                            </m:e>
                            <m:sup>
                              <m:r>
                                <a:rPr lang="cs-CZ" sz="2200" b="0" i="1" dirty="0" smtClean="0">
                                  <a:latin typeface="Cambria Math"/>
                                  <a:sym typeface="Symbol"/>
                                </a:rPr>
                                <m:t>3</m:t>
                              </m:r>
                            </m:sup>
                          </m:sSup>
                          <m:r>
                            <a:rPr lang="cs-CZ" sz="2200" b="0" i="1" dirty="0" smtClean="0">
                              <a:latin typeface="Cambria Math"/>
                              <a:sym typeface="Symbol"/>
                            </a:rPr>
                            <m:t>+</m:t>
                          </m:r>
                          <m:sSup>
                            <m:sSupPr>
                              <m:ctrlPr>
                                <a:rPr lang="cs-CZ" sz="2200" i="1" dirty="0">
                                  <a:latin typeface="Cambria Math"/>
                                  <a:sym typeface="Symbol"/>
                                </a:rPr>
                              </m:ctrlPr>
                            </m:sSupPr>
                            <m:e>
                              <m:r>
                                <a:rPr lang="cs-CZ" sz="2200" b="0" i="1" dirty="0" smtClean="0">
                                  <a:latin typeface="Cambria Math"/>
                                  <a:sym typeface="Symbol"/>
                                </a:rPr>
                                <m:t>9</m:t>
                              </m:r>
                              <m:r>
                                <a:rPr lang="cs-CZ" sz="2200" b="0" i="1" dirty="0" smtClean="0">
                                  <a:latin typeface="Cambria Math"/>
                                  <a:sym typeface="Symbol"/>
                                </a:rPr>
                                <m:t>𝑎</m:t>
                              </m:r>
                            </m:e>
                            <m:sup>
                              <m:r>
                                <a:rPr lang="cs-CZ" sz="2200" b="0" i="1" dirty="0" smtClean="0">
                                  <a:latin typeface="Cambria Math"/>
                                  <a:sym typeface="Symbol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sz="2200" b="0" i="1" dirty="0" smtClean="0">
                              <a:latin typeface="Cambria Math"/>
                              <a:sym typeface="Symbol"/>
                            </a:rPr>
                            <m:t>−90</m:t>
                          </m:r>
                          <m:r>
                            <a:rPr lang="cs-CZ" sz="2200" b="0" i="1" dirty="0" smtClean="0">
                              <a:latin typeface="Cambria Math"/>
                              <a:sym typeface="Symbol"/>
                            </a:rPr>
                            <m:t>𝑎</m:t>
                          </m:r>
                        </m:e>
                      </m:d>
                      <m:r>
                        <a:rPr lang="cs-CZ" sz="2200" b="0" i="1" dirty="0" smtClean="0">
                          <a:latin typeface="Cambria Math"/>
                          <a:sym typeface="Symbol"/>
                        </a:rPr>
                        <m:t> : 9</m:t>
                      </m:r>
                      <m:r>
                        <a:rPr lang="cs-CZ" sz="2200" b="0" i="1" dirty="0" smtClean="0">
                          <a:latin typeface="Cambria Math"/>
                          <a:sym typeface="Symbol"/>
                        </a:rPr>
                        <m:t>𝑎</m:t>
                      </m:r>
                      <m:r>
                        <a:rPr lang="cs-CZ" sz="2200" b="0" i="0" dirty="0" smtClean="0">
                          <a:latin typeface="Cambria Math"/>
                          <a:sym typeface="Symbol"/>
                        </a:rPr>
                        <m:t>=</m:t>
                      </m:r>
                    </m:oMath>
                  </m:oMathPara>
                </a14:m>
                <a:endParaRPr lang="cs-CZ" sz="2200" b="0" dirty="0" smtClean="0">
                  <a:sym typeface="Symbol"/>
                </a:endParaRPr>
              </a:p>
              <a:p>
                <a:pPr marL="548640" lvl="2" indent="0">
                  <a:buNone/>
                </a:pPr>
                <a:endParaRPr lang="cs-CZ" sz="2200" dirty="0" smtClean="0">
                  <a:sym typeface="Symbol"/>
                </a:endParaRPr>
              </a:p>
              <a:p>
                <a:pPr marL="548640" lvl="2" indent="0">
                  <a:buNone/>
                </a:pPr>
                <a:r>
                  <a:rPr lang="cs-CZ" sz="2200" dirty="0" smtClean="0">
                    <a:sym typeface="Symbol"/>
                  </a:rPr>
                  <a:t>Každý člen prvního mnohočlenu dělím členem </a:t>
                </a:r>
                <a:r>
                  <a:rPr lang="cs-CZ" sz="2200" b="1" i="1" dirty="0" smtClean="0">
                    <a:sym typeface="Symbol"/>
                  </a:rPr>
                  <a:t>9a</a:t>
                </a:r>
                <a:r>
                  <a:rPr lang="cs-CZ" sz="2200" dirty="0" smtClean="0">
                    <a:sym typeface="Symbol"/>
                  </a:rPr>
                  <a:t> (pozor na znaménka!):</a:t>
                </a:r>
              </a:p>
              <a:p>
                <a:pPr marL="548640" lvl="2" indent="0">
                  <a:buNone/>
                </a:pPr>
                <a14:m>
                  <m:oMath xmlns:m="http://schemas.openxmlformats.org/officeDocument/2006/math">
                    <m:d>
                      <m:dPr>
                        <m:begChr m:val="["/>
                        <m:endChr m:val="]"/>
                        <m:ctrlPr>
                          <a:rPr lang="cs-CZ" sz="2200" i="1" dirty="0">
                            <a:latin typeface="Cambria Math"/>
                            <a:sym typeface="Symbol"/>
                          </a:rPr>
                        </m:ctrlPr>
                      </m:dPr>
                      <m:e>
                        <m:sSup>
                          <m:sSupPr>
                            <m:ctrlPr>
                              <a:rPr lang="cs-CZ" sz="2200" i="1" dirty="0">
                                <a:latin typeface="Cambria Math"/>
                                <a:sym typeface="Symbol"/>
                              </a:rPr>
                            </m:ctrlPr>
                          </m:sSupPr>
                          <m:e>
                            <m:r>
                              <a:rPr lang="cs-CZ" sz="2200" i="1" dirty="0">
                                <a:latin typeface="Cambria Math"/>
                                <a:sym typeface="Symbol"/>
                              </a:rPr>
                              <m:t>18</m:t>
                            </m:r>
                            <m:r>
                              <a:rPr lang="cs-CZ" sz="2200" i="1" dirty="0">
                                <a:latin typeface="Cambria Math"/>
                                <a:sym typeface="Symbol"/>
                              </a:rPr>
                              <m:t>𝑎</m:t>
                            </m:r>
                          </m:e>
                          <m:sup>
                            <m:r>
                              <a:rPr lang="cs-CZ" sz="2200" i="1" dirty="0">
                                <a:latin typeface="Cambria Math"/>
                                <a:sym typeface="Symbol"/>
                              </a:rPr>
                              <m:t>4</m:t>
                            </m:r>
                          </m:sup>
                        </m:sSup>
                        <m:r>
                          <a:rPr lang="cs-CZ" sz="2200" i="1" dirty="0">
                            <a:latin typeface="Cambria Math"/>
                            <a:sym typeface="Symbol"/>
                          </a:rPr>
                          <m:t>:9</m:t>
                        </m:r>
                        <m:r>
                          <a:rPr lang="cs-CZ" sz="2200" i="1" dirty="0">
                            <a:latin typeface="Cambria Math"/>
                            <a:sym typeface="Symbol"/>
                          </a:rPr>
                          <m:t>𝑎</m:t>
                        </m:r>
                      </m:e>
                    </m:d>
                    <m:r>
                      <a:rPr lang="cs-CZ" sz="2200" i="1" dirty="0">
                        <a:latin typeface="Cambria Math"/>
                        <a:sym typeface="Symbol"/>
                      </a:rPr>
                      <m:t>+</m:t>
                    </m:r>
                    <m:d>
                      <m:dPr>
                        <m:begChr m:val="["/>
                        <m:endChr m:val="]"/>
                        <m:ctrlPr>
                          <a:rPr lang="cs-CZ" sz="2200" i="1" dirty="0">
                            <a:latin typeface="Cambria Math"/>
                            <a:sym typeface="Symbol"/>
                          </a:rPr>
                        </m:ctrlPr>
                      </m:dPr>
                      <m:e>
                        <m:d>
                          <m:dPr>
                            <m:ctrlPr>
                              <a:rPr lang="cs-CZ" sz="2200" i="1" dirty="0">
                                <a:latin typeface="Cambria Math"/>
                                <a:sym typeface="Symbol"/>
                              </a:rPr>
                            </m:ctrlPr>
                          </m:dPr>
                          <m:e>
                            <m:r>
                              <a:rPr lang="cs-CZ" sz="2200" i="1" dirty="0">
                                <a:latin typeface="Cambria Math"/>
                                <a:sym typeface="Symbol"/>
                              </a:rPr>
                              <m:t>−</m:t>
                            </m:r>
                            <m:sSup>
                              <m:sSupPr>
                                <m:ctrlPr>
                                  <a:rPr lang="cs-CZ" sz="2200" i="1" dirty="0">
                                    <a:latin typeface="Cambria Math"/>
                                    <a:sym typeface="Symbol"/>
                                  </a:rPr>
                                </m:ctrlPr>
                              </m:sSupPr>
                              <m:e>
                                <m:r>
                                  <a:rPr lang="cs-CZ" sz="2200" i="1" dirty="0">
                                    <a:latin typeface="Cambria Math"/>
                                    <a:sym typeface="Symbol"/>
                                  </a:rPr>
                                  <m:t>27</m:t>
                                </m:r>
                                <m:r>
                                  <a:rPr lang="cs-CZ" sz="2200" i="1" dirty="0">
                                    <a:latin typeface="Cambria Math"/>
                                    <a:sym typeface="Symbol"/>
                                  </a:rPr>
                                  <m:t>𝑎</m:t>
                                </m:r>
                              </m:e>
                              <m:sup>
                                <m:r>
                                  <a:rPr lang="cs-CZ" sz="2200" i="1" dirty="0">
                                    <a:latin typeface="Cambria Math"/>
                                    <a:sym typeface="Symbol"/>
                                  </a:rPr>
                                  <m:t>3</m:t>
                                </m:r>
                              </m:sup>
                            </m:sSup>
                          </m:e>
                        </m:d>
                        <m:r>
                          <a:rPr lang="cs-CZ" sz="2200" i="1" dirty="0">
                            <a:latin typeface="Cambria Math"/>
                            <a:sym typeface="Symbol"/>
                          </a:rPr>
                          <m:t>:9</m:t>
                        </m:r>
                        <m:r>
                          <a:rPr lang="cs-CZ" sz="2200" i="1" dirty="0">
                            <a:latin typeface="Cambria Math"/>
                            <a:sym typeface="Symbol"/>
                          </a:rPr>
                          <m:t>𝑎</m:t>
                        </m:r>
                      </m:e>
                    </m:d>
                    <m:r>
                      <a:rPr lang="cs-CZ" sz="2200" i="1" dirty="0">
                        <a:latin typeface="Cambria Math"/>
                        <a:sym typeface="Symbol"/>
                      </a:rPr>
                      <m:t>+</m:t>
                    </m:r>
                    <m:d>
                      <m:dPr>
                        <m:begChr m:val="["/>
                        <m:endChr m:val="]"/>
                        <m:ctrlPr>
                          <a:rPr lang="cs-CZ" sz="2200" i="1" dirty="0">
                            <a:latin typeface="Cambria Math"/>
                            <a:sym typeface="Symbol"/>
                          </a:rPr>
                        </m:ctrlPr>
                      </m:dPr>
                      <m:e>
                        <m:sSup>
                          <m:sSupPr>
                            <m:ctrlPr>
                              <a:rPr lang="cs-CZ" sz="2200" i="1" dirty="0">
                                <a:latin typeface="Cambria Math"/>
                                <a:sym typeface="Symbol"/>
                              </a:rPr>
                            </m:ctrlPr>
                          </m:sSupPr>
                          <m:e>
                            <m:r>
                              <a:rPr lang="cs-CZ" sz="2200" i="1" dirty="0">
                                <a:latin typeface="Cambria Math"/>
                                <a:sym typeface="Symbol"/>
                              </a:rPr>
                              <m:t>9</m:t>
                            </m:r>
                            <m:r>
                              <a:rPr lang="cs-CZ" sz="2200" i="1" dirty="0">
                                <a:latin typeface="Cambria Math"/>
                                <a:sym typeface="Symbol"/>
                              </a:rPr>
                              <m:t>𝑎</m:t>
                            </m:r>
                          </m:e>
                          <m:sup>
                            <m:r>
                              <a:rPr lang="cs-CZ" sz="2200" i="1" dirty="0">
                                <a:latin typeface="Cambria Math"/>
                                <a:sym typeface="Symbol"/>
                              </a:rPr>
                              <m:t>2</m:t>
                            </m:r>
                          </m:sup>
                        </m:sSup>
                        <m:r>
                          <a:rPr lang="cs-CZ" sz="2200" i="1" dirty="0">
                            <a:latin typeface="Cambria Math"/>
                            <a:sym typeface="Symbol"/>
                          </a:rPr>
                          <m:t>:9</m:t>
                        </m:r>
                        <m:r>
                          <a:rPr lang="cs-CZ" sz="2200" i="1" dirty="0">
                            <a:latin typeface="Cambria Math"/>
                            <a:sym typeface="Symbol"/>
                          </a:rPr>
                          <m:t>𝑎</m:t>
                        </m:r>
                      </m:e>
                    </m:d>
                    <m:r>
                      <a:rPr lang="cs-CZ" sz="2200" i="1" dirty="0">
                        <a:latin typeface="Cambria Math"/>
                        <a:sym typeface="Symbol"/>
                      </a:rPr>
                      <m:t>+</m:t>
                    </m:r>
                    <m:d>
                      <m:dPr>
                        <m:begChr m:val="["/>
                        <m:endChr m:val="]"/>
                        <m:ctrlPr>
                          <a:rPr lang="cs-CZ" sz="2200" i="1" dirty="0">
                            <a:latin typeface="Cambria Math"/>
                            <a:sym typeface="Symbol"/>
                          </a:rPr>
                        </m:ctrlPr>
                      </m:dPr>
                      <m:e>
                        <m:d>
                          <m:dPr>
                            <m:ctrlPr>
                              <a:rPr lang="cs-CZ" sz="2200" i="1" dirty="0">
                                <a:latin typeface="Cambria Math"/>
                                <a:sym typeface="Symbol"/>
                              </a:rPr>
                            </m:ctrlPr>
                          </m:dPr>
                          <m:e>
                            <m:r>
                              <a:rPr lang="cs-CZ" sz="2200" i="1" dirty="0">
                                <a:latin typeface="Cambria Math"/>
                                <a:sym typeface="Symbol"/>
                              </a:rPr>
                              <m:t>−90</m:t>
                            </m:r>
                            <m:r>
                              <a:rPr lang="cs-CZ" sz="2200" i="1" dirty="0">
                                <a:latin typeface="Cambria Math"/>
                                <a:sym typeface="Symbol"/>
                              </a:rPr>
                              <m:t>𝑎</m:t>
                            </m:r>
                          </m:e>
                        </m:d>
                        <m:r>
                          <a:rPr lang="cs-CZ" sz="2200" i="1" dirty="0">
                            <a:latin typeface="Cambria Math"/>
                            <a:sym typeface="Symbol"/>
                          </a:rPr>
                          <m:t>:9</m:t>
                        </m:r>
                        <m:r>
                          <a:rPr lang="cs-CZ" sz="2200" i="1" dirty="0">
                            <a:latin typeface="Cambria Math"/>
                            <a:sym typeface="Symbol"/>
                          </a:rPr>
                          <m:t>𝑎</m:t>
                        </m:r>
                      </m:e>
                    </m:d>
                  </m:oMath>
                </a14:m>
                <a:r>
                  <a:rPr lang="cs-CZ" sz="2200" dirty="0" smtClean="0">
                    <a:sym typeface="Symbol"/>
                  </a:rPr>
                  <a:t>=</a:t>
                </a:r>
              </a:p>
              <a:p>
                <a:pPr marL="548640" lvl="2" indent="0">
                  <a:buNone/>
                </a:pPr>
                <a:endParaRPr lang="cs-CZ" sz="2200" dirty="0" smtClean="0">
                  <a:sym typeface="Symbol"/>
                </a:endParaRPr>
              </a:p>
              <a:p>
                <a:pPr marL="548640" lvl="2" indent="0">
                  <a:buNone/>
                </a:pPr>
                <a:r>
                  <a:rPr lang="cs-CZ" sz="2200" dirty="0" smtClean="0">
                    <a:sym typeface="Symbol"/>
                  </a:rPr>
                  <a:t>V každém členu vydělím čísla a příslušné proměnné:</a:t>
                </a:r>
                <a:endParaRPr lang="cs-CZ" sz="2200" dirty="0">
                  <a:sym typeface="Symbol"/>
                </a:endParaRPr>
              </a:p>
              <a:p>
                <a:pPr marL="548640" lvl="2" indent="0">
                  <a:buNone/>
                </a:pPr>
                <a:r>
                  <a:rPr lang="cs-CZ" sz="2200" b="1" dirty="0" smtClean="0">
                    <a:sym typeface="Symbol"/>
                  </a:rPr>
                  <a:t>		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sz="2200" b="1" i="1" dirty="0">
                            <a:latin typeface="Cambria Math"/>
                            <a:sym typeface="Symbol"/>
                          </a:rPr>
                        </m:ctrlPr>
                      </m:sSupPr>
                      <m:e>
                        <m:r>
                          <a:rPr lang="cs-CZ" sz="2200" b="1" i="1" dirty="0" smtClean="0">
                            <a:latin typeface="Cambria Math"/>
                            <a:sym typeface="Symbol"/>
                          </a:rPr>
                          <m:t>𝟐</m:t>
                        </m:r>
                        <m:r>
                          <a:rPr lang="cs-CZ" sz="2200" b="1" i="1" dirty="0">
                            <a:latin typeface="Cambria Math"/>
                            <a:sym typeface="Symbol"/>
                          </a:rPr>
                          <m:t>𝒂</m:t>
                        </m:r>
                      </m:e>
                      <m:sup>
                        <m:r>
                          <a:rPr lang="cs-CZ" sz="2200" b="1" i="1" dirty="0" smtClean="0">
                            <a:latin typeface="Cambria Math"/>
                            <a:sym typeface="Symbol"/>
                          </a:rPr>
                          <m:t>𝟑</m:t>
                        </m:r>
                      </m:sup>
                    </m:sSup>
                    <m:r>
                      <a:rPr lang="cs-CZ" sz="2200" b="1" i="1" dirty="0">
                        <a:latin typeface="Cambria Math"/>
                        <a:sym typeface="Symbol"/>
                      </a:rPr>
                      <m:t>−</m:t>
                    </m:r>
                    <m:sSup>
                      <m:sSupPr>
                        <m:ctrlPr>
                          <a:rPr lang="cs-CZ" sz="2200" b="1" i="1" dirty="0">
                            <a:latin typeface="Cambria Math"/>
                            <a:sym typeface="Symbol"/>
                          </a:rPr>
                        </m:ctrlPr>
                      </m:sSupPr>
                      <m:e>
                        <m:r>
                          <a:rPr lang="cs-CZ" sz="2200" b="1" i="1" dirty="0" smtClean="0">
                            <a:latin typeface="Cambria Math"/>
                            <a:sym typeface="Symbol"/>
                          </a:rPr>
                          <m:t>𝟑</m:t>
                        </m:r>
                        <m:r>
                          <a:rPr lang="cs-CZ" sz="2200" b="1" i="1" dirty="0">
                            <a:latin typeface="Cambria Math"/>
                            <a:sym typeface="Symbol"/>
                          </a:rPr>
                          <m:t>𝒂</m:t>
                        </m:r>
                      </m:e>
                      <m:sup>
                        <m:r>
                          <a:rPr lang="cs-CZ" sz="2200" b="1" i="1" dirty="0" smtClean="0">
                            <a:latin typeface="Cambria Math"/>
                            <a:sym typeface="Symbol"/>
                          </a:rPr>
                          <m:t>𝟐</m:t>
                        </m:r>
                      </m:sup>
                    </m:sSup>
                    <m:r>
                      <a:rPr lang="cs-CZ" sz="2200" b="1" i="1" dirty="0">
                        <a:latin typeface="Cambria Math"/>
                        <a:sym typeface="Symbol"/>
                      </a:rPr>
                      <m:t>+</m:t>
                    </m:r>
                    <m:r>
                      <a:rPr lang="cs-CZ" sz="2200" b="1" i="1" dirty="0" smtClean="0">
                        <a:latin typeface="Cambria Math"/>
                        <a:sym typeface="Symbol"/>
                      </a:rPr>
                      <m:t>𝒂</m:t>
                    </m:r>
                    <m:r>
                      <a:rPr lang="cs-CZ" sz="2200" b="1" i="1" dirty="0" smtClean="0">
                        <a:latin typeface="Cambria Math"/>
                        <a:sym typeface="Symbol"/>
                      </a:rPr>
                      <m:t>−</m:t>
                    </m:r>
                    <m:r>
                      <a:rPr lang="cs-CZ" sz="2200" b="1" i="1" dirty="0" smtClean="0">
                        <a:latin typeface="Cambria Math"/>
                        <a:sym typeface="Symbol"/>
                      </a:rPr>
                      <m:t>𝟏𝟎</m:t>
                    </m:r>
                  </m:oMath>
                </a14:m>
                <a:r>
                  <a:rPr lang="cs-CZ" sz="2200" b="1" dirty="0">
                    <a:sym typeface="Symbol"/>
                  </a:rPr>
                  <a:t>	</a:t>
                </a:r>
              </a:p>
              <a:p>
                <a:pPr marL="548640" lvl="2" indent="0">
                  <a:buNone/>
                </a:pPr>
                <a:endParaRPr lang="cs-CZ" sz="2200" dirty="0" smtClean="0">
                  <a:sym typeface="Symbol"/>
                </a:endParaRPr>
              </a:p>
              <a:p>
                <a:pPr marL="274320" lvl="1" indent="0">
                  <a:buNone/>
                </a:pPr>
                <a:r>
                  <a:rPr lang="cs-CZ" sz="2400" dirty="0" smtClean="0"/>
                  <a:t>Podmínka dělení! :</a:t>
                </a:r>
              </a:p>
              <a:p>
                <a:pPr marL="274320" lvl="1" indent="0">
                  <a:buNone/>
                </a:pPr>
                <a:r>
                  <a:rPr lang="cs-CZ" sz="2400" dirty="0"/>
                  <a:t>	</a:t>
                </a:r>
                <a:r>
                  <a:rPr lang="cs-CZ" sz="2400" dirty="0" smtClean="0"/>
                  <a:t>	a</a:t>
                </a:r>
                <a:r>
                  <a:rPr lang="cs-CZ" sz="2400" dirty="0" smtClean="0">
                    <a:sym typeface="Symbol"/>
                  </a:rPr>
                  <a:t>0</a:t>
                </a:r>
                <a:r>
                  <a:rPr lang="cs-CZ" sz="2400" dirty="0" smtClean="0"/>
                  <a:t>	</a:t>
                </a:r>
              </a:p>
              <a:p>
                <a:pPr marL="731520" lvl="1" indent="-457200">
                  <a:buFont typeface="+mj-lt"/>
                  <a:buAutoNum type="alphaLcParenR"/>
                </a:pPr>
                <a:endParaRPr lang="en-US" sz="2400" b="1" dirty="0" smtClean="0"/>
              </a:p>
              <a:p>
                <a:pPr marL="6350" lvl="1" indent="0">
                  <a:buNone/>
                </a:pPr>
                <a:endParaRPr lang="cs-CZ" sz="2400" dirty="0"/>
              </a:p>
              <a:p>
                <a:pPr marL="6350" lvl="1" indent="0">
                  <a:buNone/>
                </a:pPr>
                <a:endParaRPr lang="cs-CZ" sz="2400" dirty="0" smtClean="0"/>
              </a:p>
            </p:txBody>
          </p:sp>
        </mc:Choice>
        <mc:Fallback xmlns="">
          <p:sp>
            <p:nvSpPr>
              <p:cNvPr id="42" name="Zástupný symbol pro obsah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5536" y="1628800"/>
                <a:ext cx="8229600" cy="4608512"/>
              </a:xfrm>
              <a:prstGeom prst="rect">
                <a:avLst/>
              </a:prstGeom>
              <a:blipFill rotWithShape="1">
                <a:blip r:embed="rId3"/>
                <a:stretch>
                  <a:fillRect l="-519" t="-145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4100298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4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4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4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4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4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4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4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4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4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4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4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4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4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4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4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4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4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Procvičení</a:t>
            </a:r>
            <a:endParaRPr lang="cs-CZ" sz="32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2" name="Zástupný symbol pro obsah 2"/>
              <p:cNvSpPr txBox="1">
                <a:spLocks/>
              </p:cNvSpPr>
              <p:nvPr/>
            </p:nvSpPr>
            <p:spPr>
              <a:xfrm>
                <a:off x="395536" y="1628800"/>
                <a:ext cx="8229600" cy="4608512"/>
              </a:xfrm>
              <a:prstGeom prst="rect">
                <a:avLst/>
              </a:prstGeom>
            </p:spPr>
            <p:txBody>
              <a:bodyPr vert="horz" lIns="91440" tIns="45720" rIns="91440" bIns="45720" rtlCol="0">
                <a:normAutofit lnSpcReduction="10000"/>
              </a:bodyPr>
              <a:lstStyle>
                <a:lvl1pPr marL="182880" indent="-182880" algn="l" defTabSz="914400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5000"/>
                  <a:buFont typeface="Arial" pitchFamily="34" charset="0"/>
                  <a:buChar char="•"/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indent="-182880" algn="l" defTabSz="914400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5000"/>
                  <a:buFont typeface="Arial" pitchFamily="34" charset="0"/>
                  <a:buChar char="•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731520" indent="-182880" algn="l" defTabSz="914400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90000"/>
                  <a:buFont typeface="Arial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005840" indent="-182880" algn="l" defTabSz="914400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Font typeface="Arial" pitchFamily="34" charset="0"/>
                  <a:buChar char="•"/>
                  <a:defRPr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188720" indent="-137160" algn="l" defTabSz="914400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100000"/>
                  <a:buFont typeface="Arial" pitchFamily="34" charset="0"/>
                  <a:buChar char="•"/>
                  <a:defRPr sz="1400" kern="1200" baseline="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371600" indent="-182880" algn="l" defTabSz="914400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Font typeface="Arial" pitchFamily="34" charset="0"/>
                  <a:buChar char="•"/>
                  <a:defRPr sz="13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1554480" indent="-182880" algn="l" defTabSz="914400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Font typeface="Arial" pitchFamily="34" charset="0"/>
                  <a:buChar char="•"/>
                  <a:defRPr sz="13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1737360" indent="-182880" algn="l" defTabSz="914400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Font typeface="Arial" pitchFamily="34" charset="0"/>
                  <a:buChar char="•"/>
                  <a:defRPr sz="13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1920240" indent="-182880" algn="l" defTabSz="914400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Font typeface="Arial" pitchFamily="34" charset="0"/>
                  <a:buChar char="•"/>
                  <a:defRPr sz="13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463550" lvl="1" indent="-457200">
                  <a:buFont typeface="+mj-lt"/>
                  <a:buAutoNum type="arabicPeriod"/>
                </a:pPr>
                <a:r>
                  <a:rPr lang="cs-CZ" sz="2400" dirty="0" smtClean="0"/>
                  <a:t>Upravte</a:t>
                </a:r>
              </a:p>
              <a:p>
                <a:pPr marL="737870" lvl="2" indent="-457200">
                  <a:buFont typeface="+mj-lt"/>
                  <a:buAutoNum type="alphaLcParenR"/>
                </a:pPr>
                <a14:m>
                  <m:oMath xmlns:m="http://schemas.openxmlformats.org/officeDocument/2006/math">
                    <m:d>
                      <m:dPr>
                        <m:ctrlPr>
                          <a:rPr lang="cs-CZ" sz="2200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sz="2200" b="0" i="1" smtClean="0">
                            <a:latin typeface="Cambria Math"/>
                          </a:rPr>
                          <m:t>𝑥</m:t>
                        </m:r>
                        <m:r>
                          <a:rPr lang="cs-CZ" sz="2200" b="0" i="1" smtClean="0">
                            <a:latin typeface="Cambria Math"/>
                          </a:rPr>
                          <m:t>−</m:t>
                        </m:r>
                        <m:r>
                          <a:rPr lang="cs-CZ" sz="2200" b="0" i="1" smtClean="0">
                            <a:latin typeface="Cambria Math"/>
                          </a:rPr>
                          <m:t>𝑦</m:t>
                        </m:r>
                      </m:e>
                    </m:d>
                    <m:r>
                      <a:rPr lang="cs-CZ" sz="2200" b="0" i="1" smtClean="0">
                        <a:latin typeface="Cambria Math"/>
                      </a:rPr>
                      <m:t>−</m:t>
                    </m:r>
                    <m:d>
                      <m:dPr>
                        <m:begChr m:val="["/>
                        <m:endChr m:val="]"/>
                        <m:ctrlPr>
                          <a:rPr lang="cs-CZ" sz="2200" b="0" i="1" smtClean="0">
                            <a:latin typeface="Cambria Math"/>
                          </a:rPr>
                        </m:ctrlPr>
                      </m:dPr>
                      <m:e>
                        <m:d>
                          <m:dPr>
                            <m:ctrlPr>
                              <a:rPr lang="cs-CZ" sz="2200" b="0" i="1" smtClean="0">
                                <a:latin typeface="Cambria Math"/>
                              </a:rPr>
                            </m:ctrlPr>
                          </m:dPr>
                          <m:e>
                            <m:r>
                              <a:rPr lang="cs-CZ" sz="2200" b="0" i="1" smtClean="0">
                                <a:latin typeface="Cambria Math"/>
                              </a:rPr>
                              <m:t>3</m:t>
                            </m:r>
                            <m:r>
                              <a:rPr lang="cs-CZ" sz="2200" b="0" i="1" smtClean="0">
                                <a:latin typeface="Cambria Math"/>
                              </a:rPr>
                              <m:t>𝑥</m:t>
                            </m:r>
                            <m:r>
                              <a:rPr lang="cs-CZ" sz="2200" b="0" i="1" smtClean="0">
                                <a:latin typeface="Cambria Math"/>
                              </a:rPr>
                              <m:t>−2</m:t>
                            </m:r>
                            <m:r>
                              <a:rPr lang="cs-CZ" sz="2200" b="0" i="1" smtClean="0">
                                <a:latin typeface="Cambria Math"/>
                              </a:rPr>
                              <m:t>𝑦</m:t>
                            </m:r>
                            <m:r>
                              <a:rPr lang="cs-CZ" sz="2200" b="0" i="1" smtClean="0">
                                <a:latin typeface="Cambria Math"/>
                              </a:rPr>
                              <m:t>+4</m:t>
                            </m:r>
                          </m:e>
                        </m:d>
                        <m:r>
                          <a:rPr lang="cs-CZ" sz="2200" b="0" i="1" smtClean="0">
                            <a:latin typeface="Cambria Math"/>
                          </a:rPr>
                          <m:t>−4</m:t>
                        </m:r>
                        <m:d>
                          <m:dPr>
                            <m:ctrlPr>
                              <a:rPr lang="cs-CZ" sz="2200" b="0" i="1" smtClean="0">
                                <a:latin typeface="Cambria Math"/>
                              </a:rPr>
                            </m:ctrlPr>
                          </m:dPr>
                          <m:e>
                            <m:r>
                              <a:rPr lang="cs-CZ" sz="2200" b="0" i="1" smtClean="0">
                                <a:latin typeface="Cambria Math"/>
                              </a:rPr>
                              <m:t>𝑦</m:t>
                            </m:r>
                            <m:r>
                              <a:rPr lang="cs-CZ" sz="2200" b="0" i="1" smtClean="0">
                                <a:latin typeface="Cambria Math"/>
                              </a:rPr>
                              <m:t>−</m:t>
                            </m:r>
                            <m:r>
                              <a:rPr lang="cs-CZ" sz="2200" b="0" i="1" smtClean="0">
                                <a:latin typeface="Cambria Math"/>
                              </a:rPr>
                              <m:t>𝑥</m:t>
                            </m:r>
                          </m:e>
                        </m:d>
                      </m:e>
                    </m:d>
                    <m:r>
                      <a:rPr lang="cs-CZ" sz="2200" b="0" i="1" smtClean="0">
                        <a:latin typeface="Cambria Math"/>
                      </a:rPr>
                      <m:t>+2</m:t>
                    </m:r>
                    <m:d>
                      <m:dPr>
                        <m:ctrlPr>
                          <a:rPr lang="cs-CZ" sz="2200" b="0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sz="2200" b="0" i="1" smtClean="0">
                            <a:latin typeface="Cambria Math"/>
                          </a:rPr>
                          <m:t>3</m:t>
                        </m:r>
                        <m:r>
                          <a:rPr lang="cs-CZ" sz="2200" b="0" i="1" smtClean="0">
                            <a:latin typeface="Cambria Math"/>
                          </a:rPr>
                          <m:t>𝑥</m:t>
                        </m:r>
                        <m:r>
                          <a:rPr lang="cs-CZ" sz="2200" b="0" i="1" smtClean="0">
                            <a:latin typeface="Cambria Math"/>
                          </a:rPr>
                          <m:t>−1</m:t>
                        </m:r>
                      </m:e>
                    </m:d>
                  </m:oMath>
                </a14:m>
                <a:endParaRPr lang="cs-CZ" sz="2200" dirty="0" smtClean="0"/>
              </a:p>
              <a:p>
                <a:pPr marL="737870" lvl="2" indent="-457200">
                  <a:buFont typeface="+mj-lt"/>
                  <a:buAutoNum type="alphaLcParenR"/>
                </a:pPr>
                <a14:m>
                  <m:oMath xmlns:m="http://schemas.openxmlformats.org/officeDocument/2006/math">
                    <m:sSup>
                      <m:sSupPr>
                        <m:ctrlPr>
                          <a:rPr lang="cs-CZ" sz="2200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sz="2200" b="0" i="1" smtClean="0">
                            <a:latin typeface="Cambria Math"/>
                          </a:rPr>
                          <m:t>𝑎</m:t>
                        </m:r>
                      </m:e>
                      <m:sup>
                        <m:r>
                          <a:rPr lang="cs-CZ" sz="2200" b="0" i="1" smtClean="0">
                            <a:latin typeface="Cambria Math"/>
                          </a:rPr>
                          <m:t>2</m:t>
                        </m:r>
                      </m:sup>
                    </m:sSup>
                    <m:sSup>
                      <m:sSupPr>
                        <m:ctrlPr>
                          <a:rPr lang="cs-CZ" sz="2200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sz="2200" b="0" i="1" smtClean="0">
                            <a:latin typeface="Cambria Math"/>
                          </a:rPr>
                          <m:t>𝑏</m:t>
                        </m:r>
                      </m:e>
                      <m:sup>
                        <m:r>
                          <a:rPr lang="cs-CZ" sz="2200" b="0" i="1" smtClean="0">
                            <a:latin typeface="Cambria Math"/>
                          </a:rPr>
                          <m:t>2</m:t>
                        </m:r>
                      </m:sup>
                    </m:sSup>
                    <m:r>
                      <a:rPr lang="cs-CZ" sz="2200" b="0" i="1" smtClean="0">
                        <a:latin typeface="Cambria Math"/>
                      </a:rPr>
                      <m:t>−</m:t>
                    </m:r>
                    <m:f>
                      <m:fPr>
                        <m:ctrlPr>
                          <a:rPr lang="cs-CZ" sz="2200" b="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200" b="0" i="1" smtClean="0"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sz="2200" b="0" i="1" smtClean="0">
                            <a:latin typeface="Cambria Math"/>
                          </a:rPr>
                          <m:t>3</m:t>
                        </m:r>
                      </m:den>
                    </m:f>
                    <m:r>
                      <a:rPr lang="cs-CZ" sz="2200" b="0" i="1" smtClean="0">
                        <a:latin typeface="Cambria Math"/>
                      </a:rPr>
                      <m:t>𝑎</m:t>
                    </m:r>
                    <m:sSup>
                      <m:sSupPr>
                        <m:ctrlPr>
                          <a:rPr lang="cs-CZ" sz="2200" b="0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sz="2200" b="0" i="1" smtClean="0">
                            <a:latin typeface="Cambria Math"/>
                          </a:rPr>
                          <m:t>𝑏</m:t>
                        </m:r>
                      </m:e>
                      <m:sup>
                        <m:r>
                          <a:rPr lang="cs-CZ" sz="2200" b="0" i="1" smtClean="0">
                            <a:latin typeface="Cambria Math"/>
                          </a:rPr>
                          <m:t>2</m:t>
                        </m:r>
                      </m:sup>
                    </m:sSup>
                    <m:r>
                      <a:rPr lang="cs-CZ" sz="2200" b="0" i="1" smtClean="0">
                        <a:latin typeface="Cambria Math"/>
                      </a:rPr>
                      <m:t>+</m:t>
                    </m:r>
                    <m:f>
                      <m:fPr>
                        <m:ctrlPr>
                          <a:rPr lang="cs-CZ" sz="2200" b="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200" b="0" i="1" smtClean="0"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sz="2200" b="0" i="1" smtClean="0">
                            <a:latin typeface="Cambria Math"/>
                          </a:rPr>
                          <m:t>2</m:t>
                        </m:r>
                      </m:den>
                    </m:f>
                    <m:r>
                      <a:rPr lang="cs-CZ" sz="2200" b="0" i="1" smtClean="0">
                        <a:latin typeface="Cambria Math"/>
                      </a:rPr>
                      <m:t>𝑎</m:t>
                    </m:r>
                    <m:sSup>
                      <m:sSupPr>
                        <m:ctrlPr>
                          <a:rPr lang="cs-CZ" sz="2200" b="0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sz="2200" b="0" i="1" smtClean="0">
                            <a:latin typeface="Cambria Math"/>
                          </a:rPr>
                          <m:t>𝑏</m:t>
                        </m:r>
                      </m:e>
                      <m:sup>
                        <m:r>
                          <a:rPr lang="cs-CZ" sz="2200" b="0" i="1" smtClean="0">
                            <a:latin typeface="Cambria Math"/>
                          </a:rPr>
                          <m:t>2</m:t>
                        </m:r>
                      </m:sup>
                    </m:sSup>
                    <m:r>
                      <a:rPr lang="cs-CZ" sz="2200" b="0" i="1" smtClean="0">
                        <a:latin typeface="Cambria Math"/>
                      </a:rPr>
                      <m:t>−</m:t>
                    </m:r>
                    <m:f>
                      <m:fPr>
                        <m:ctrlPr>
                          <a:rPr lang="cs-CZ" sz="2200" b="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200" b="0" i="1" smtClean="0"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sz="2200" b="0" i="1" smtClean="0">
                            <a:latin typeface="Cambria Math"/>
                          </a:rPr>
                          <m:t>6</m:t>
                        </m:r>
                      </m:den>
                    </m:f>
                  </m:oMath>
                </a14:m>
                <a:r>
                  <a:rPr lang="cs-CZ" sz="2200" dirty="0"/>
                  <a:t>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sz="2200" i="1">
                            <a:latin typeface="Cambria Math"/>
                          </a:rPr>
                        </m:ctrlPr>
                      </m:sSupPr>
                      <m:e>
                        <m:r>
                          <a:rPr lang="cs-CZ" sz="2200" i="1">
                            <a:latin typeface="Cambria Math"/>
                          </a:rPr>
                          <m:t>𝑎</m:t>
                        </m:r>
                      </m:e>
                      <m:sup>
                        <m:r>
                          <a:rPr lang="cs-CZ" sz="2200" i="1">
                            <a:latin typeface="Cambria Math"/>
                          </a:rPr>
                          <m:t>2</m:t>
                        </m:r>
                      </m:sup>
                    </m:sSup>
                    <m:sSup>
                      <m:sSupPr>
                        <m:ctrlPr>
                          <a:rPr lang="cs-CZ" sz="2200" i="1">
                            <a:latin typeface="Cambria Math"/>
                          </a:rPr>
                        </m:ctrlPr>
                      </m:sSupPr>
                      <m:e>
                        <m:r>
                          <a:rPr lang="cs-CZ" sz="2200" i="1">
                            <a:latin typeface="Cambria Math"/>
                          </a:rPr>
                          <m:t>𝑏</m:t>
                        </m:r>
                      </m:e>
                      <m:sup>
                        <m:r>
                          <a:rPr lang="cs-CZ" sz="2200" i="1">
                            <a:latin typeface="Cambria Math"/>
                          </a:rPr>
                          <m:t>2</m:t>
                        </m:r>
                      </m:sup>
                    </m:sSup>
                  </m:oMath>
                </a14:m>
                <a:endParaRPr lang="cs-CZ" sz="2200" dirty="0" smtClean="0"/>
              </a:p>
              <a:p>
                <a:pPr marL="280670" lvl="2" indent="0">
                  <a:buNone/>
                </a:pPr>
                <a:endParaRPr lang="cs-CZ" sz="2200" dirty="0" smtClean="0"/>
              </a:p>
              <a:p>
                <a:pPr marL="460375" lvl="2" indent="-457200">
                  <a:buFont typeface="+mj-lt"/>
                  <a:buAutoNum type="arabicPeriod" startAt="2"/>
                </a:pPr>
                <a:r>
                  <a:rPr lang="cs-CZ" sz="2400" dirty="0" smtClean="0"/>
                  <a:t>Násobte</a:t>
                </a:r>
              </a:p>
              <a:p>
                <a:pPr marL="734695" lvl="3" indent="-457200">
                  <a:buFont typeface="+mj-lt"/>
                  <a:buAutoNum type="alphaLcParenR"/>
                </a:pPr>
                <a14:m>
                  <m:oMath xmlns:m="http://schemas.openxmlformats.org/officeDocument/2006/math">
                    <m:d>
                      <m:dPr>
                        <m:ctrlPr>
                          <a:rPr lang="cs-CZ" sz="2000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sz="2000" b="0" i="1" smtClean="0">
                            <a:latin typeface="Cambria Math"/>
                          </a:rPr>
                          <m:t>4</m:t>
                        </m:r>
                        <m:sSup>
                          <m:sSupPr>
                            <m:ctrlPr>
                              <a:rPr lang="cs-CZ" sz="2000" b="0" i="1" smtClean="0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2000" b="0" i="1" smtClean="0">
                                <a:latin typeface="Cambria Math"/>
                              </a:rPr>
                              <m:t>𝑎</m:t>
                            </m:r>
                          </m:e>
                          <m:sup>
                            <m:r>
                              <a:rPr lang="cs-CZ" sz="2000" b="0" i="1" smtClean="0">
                                <a:latin typeface="Cambria Math"/>
                              </a:rPr>
                              <m:t>2</m:t>
                            </m:r>
                          </m:sup>
                        </m:sSup>
                        <m:r>
                          <a:rPr lang="cs-CZ" sz="2000" b="0" i="1" smtClean="0">
                            <a:latin typeface="Cambria Math"/>
                          </a:rPr>
                          <m:t>−3</m:t>
                        </m:r>
                        <m:r>
                          <a:rPr lang="cs-CZ" sz="2000" b="0" i="1" smtClean="0">
                            <a:latin typeface="Cambria Math"/>
                          </a:rPr>
                          <m:t>𝑏𝑐</m:t>
                        </m:r>
                        <m:r>
                          <a:rPr lang="cs-CZ" sz="2000" b="0" i="1" smtClean="0">
                            <a:latin typeface="Cambria Math"/>
                          </a:rPr>
                          <m:t>+</m:t>
                        </m:r>
                        <m:sSup>
                          <m:sSupPr>
                            <m:ctrlPr>
                              <a:rPr lang="cs-CZ" sz="2000" b="0" i="1" smtClean="0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2000" b="0" i="1" smtClean="0">
                                <a:latin typeface="Cambria Math"/>
                              </a:rPr>
                              <m:t>𝑐</m:t>
                            </m:r>
                          </m:e>
                          <m:sup>
                            <m:r>
                              <a:rPr lang="cs-CZ" sz="2000" b="0" i="1" smtClean="0">
                                <a:latin typeface="Cambria Math"/>
                              </a:rPr>
                              <m:t>2</m:t>
                            </m:r>
                          </m:sup>
                        </m:sSup>
                      </m:e>
                    </m:d>
                    <m:r>
                      <a:rPr lang="cs-CZ" sz="2000" i="1" smtClean="0">
                        <a:latin typeface="Cambria Math"/>
                        <a:ea typeface="Cambria Math"/>
                      </a:rPr>
                      <m:t>∙</m:t>
                    </m:r>
                    <m:r>
                      <a:rPr lang="cs-CZ" sz="2000" b="0" i="1" smtClean="0">
                        <a:latin typeface="Cambria Math"/>
                        <a:ea typeface="Cambria Math"/>
                      </a:rPr>
                      <m:t>3</m:t>
                    </m:r>
                    <m:r>
                      <a:rPr lang="cs-CZ" sz="2000" b="0" i="1" smtClean="0">
                        <a:latin typeface="Cambria Math"/>
                        <a:ea typeface="Cambria Math"/>
                      </a:rPr>
                      <m:t>𝑎𝑏</m:t>
                    </m:r>
                  </m:oMath>
                </a14:m>
                <a:endParaRPr lang="cs-CZ" sz="2000" b="0" dirty="0" smtClean="0">
                  <a:ea typeface="Cambria Math"/>
                </a:endParaRPr>
              </a:p>
              <a:p>
                <a:pPr marL="734695" lvl="3" indent="-457200">
                  <a:buFont typeface="+mj-lt"/>
                  <a:buAutoNum type="alphaLcParenR"/>
                </a:pPr>
                <a14:m>
                  <m:oMath xmlns:m="http://schemas.openxmlformats.org/officeDocument/2006/math">
                    <m:d>
                      <m:dPr>
                        <m:ctrlPr>
                          <a:rPr lang="cs-CZ" sz="2000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sz="2000" b="0" i="1" smtClean="0">
                            <a:latin typeface="Cambria Math"/>
                          </a:rPr>
                          <m:t>5</m:t>
                        </m:r>
                        <m:r>
                          <a:rPr lang="cs-CZ" sz="2000" b="0" i="1" smtClean="0">
                            <a:latin typeface="Cambria Math"/>
                          </a:rPr>
                          <m:t>𝑥</m:t>
                        </m:r>
                        <m:r>
                          <a:rPr lang="cs-CZ" sz="2000" b="0" i="1" smtClean="0">
                            <a:latin typeface="Cambria Math"/>
                          </a:rPr>
                          <m:t>−3</m:t>
                        </m:r>
                        <m:r>
                          <a:rPr lang="cs-CZ" sz="2000" b="0" i="1" smtClean="0">
                            <a:latin typeface="Cambria Math"/>
                          </a:rPr>
                          <m:t>𝑦</m:t>
                        </m:r>
                      </m:e>
                    </m:d>
                    <m:r>
                      <a:rPr lang="cs-CZ" sz="2000" i="1" smtClean="0">
                        <a:latin typeface="Cambria Math"/>
                        <a:ea typeface="Cambria Math"/>
                      </a:rPr>
                      <m:t>∙</m:t>
                    </m:r>
                    <m:d>
                      <m:dPr>
                        <m:ctrlPr>
                          <a:rPr lang="cs-CZ" sz="2000" i="1" smtClean="0">
                            <a:latin typeface="Cambria Math"/>
                            <a:ea typeface="Cambria Math"/>
                          </a:rPr>
                        </m:ctrlPr>
                      </m:dPr>
                      <m:e>
                        <m:sSup>
                          <m:sSupPr>
                            <m:ctrlPr>
                              <a:rPr lang="cs-CZ" sz="2000" i="1" smtClean="0">
                                <a:latin typeface="Cambria Math"/>
                                <a:ea typeface="Cambria Math"/>
                              </a:rPr>
                            </m:ctrlPr>
                          </m:sSupPr>
                          <m:e>
                            <m:r>
                              <a:rPr lang="cs-CZ" sz="2000" b="0" i="1" smtClean="0">
                                <a:latin typeface="Cambria Math"/>
                                <a:ea typeface="Cambria Math"/>
                              </a:rPr>
                              <m:t>𝑥</m:t>
                            </m:r>
                          </m:e>
                          <m:sup>
                            <m:r>
                              <a:rPr lang="cs-CZ" sz="2000" b="0" i="1" smtClean="0">
                                <a:latin typeface="Cambria Math"/>
                                <a:ea typeface="Cambria Math"/>
                              </a:rPr>
                              <m:t>2</m:t>
                            </m:r>
                          </m:sup>
                        </m:sSup>
                        <m:r>
                          <a:rPr lang="cs-CZ" sz="2000" b="0" i="1" smtClean="0">
                            <a:latin typeface="Cambria Math"/>
                            <a:ea typeface="Cambria Math"/>
                          </a:rPr>
                          <m:t>+</m:t>
                        </m:r>
                        <m:r>
                          <a:rPr lang="cs-CZ" sz="2000" b="0" i="1" smtClean="0">
                            <a:latin typeface="Cambria Math"/>
                            <a:ea typeface="Cambria Math"/>
                          </a:rPr>
                          <m:t>𝑥𝑦</m:t>
                        </m:r>
                        <m:r>
                          <a:rPr lang="cs-CZ" sz="2000" b="0" i="1" smtClean="0">
                            <a:latin typeface="Cambria Math"/>
                            <a:ea typeface="Cambria Math"/>
                          </a:rPr>
                          <m:t>+</m:t>
                        </m:r>
                        <m:sSup>
                          <m:sSupPr>
                            <m:ctrlPr>
                              <a:rPr lang="cs-CZ" sz="2000" b="0" i="1" smtClean="0">
                                <a:latin typeface="Cambria Math"/>
                                <a:ea typeface="Cambria Math"/>
                              </a:rPr>
                            </m:ctrlPr>
                          </m:sSupPr>
                          <m:e>
                            <m:r>
                              <a:rPr lang="cs-CZ" sz="2000" b="0" i="1" smtClean="0">
                                <a:latin typeface="Cambria Math"/>
                                <a:ea typeface="Cambria Math"/>
                              </a:rPr>
                              <m:t>𝑦</m:t>
                            </m:r>
                          </m:e>
                          <m:sup>
                            <m:r>
                              <a:rPr lang="cs-CZ" sz="2000" b="0" i="1" smtClean="0">
                                <a:latin typeface="Cambria Math"/>
                                <a:ea typeface="Cambria Math"/>
                              </a:rPr>
                              <m:t>2</m:t>
                            </m:r>
                          </m:sup>
                        </m:sSup>
                      </m:e>
                    </m:d>
                  </m:oMath>
                </a14:m>
                <a:endParaRPr lang="cs-CZ" sz="2000" dirty="0" smtClean="0"/>
              </a:p>
              <a:p>
                <a:pPr marL="463550" lvl="1" indent="-457200">
                  <a:buFont typeface="+mj-lt"/>
                  <a:buAutoNum type="arabicPeriod" startAt="3"/>
                </a:pPr>
                <a:endParaRPr lang="cs-CZ" dirty="0"/>
              </a:p>
              <a:p>
                <a:pPr marL="463550" lvl="1" indent="-457200">
                  <a:buFont typeface="+mj-lt"/>
                  <a:buAutoNum type="arabicPeriod" startAt="3"/>
                </a:pPr>
                <a:r>
                  <a:rPr lang="cs-CZ" sz="2400" dirty="0" smtClean="0"/>
                  <a:t>Dělte </a:t>
                </a:r>
              </a:p>
              <a:p>
                <a:pPr marL="737870" lvl="2" indent="-457200">
                  <a:buFont typeface="+mj-lt"/>
                  <a:buAutoNum type="alphaLcParenR"/>
                </a:pPr>
                <a14:m>
                  <m:oMath xmlns:m="http://schemas.openxmlformats.org/officeDocument/2006/math">
                    <m:d>
                      <m:dPr>
                        <m:ctrlPr>
                          <a:rPr lang="cs-CZ" sz="2200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sz="2200" b="0" i="1" smtClean="0">
                            <a:latin typeface="Cambria Math"/>
                          </a:rPr>
                          <m:t>6</m:t>
                        </m:r>
                        <m:sSup>
                          <m:sSupPr>
                            <m:ctrlPr>
                              <a:rPr lang="cs-CZ" sz="2200" b="0" i="1" smtClean="0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2200" b="0" i="1" smtClean="0">
                                <a:latin typeface="Cambria Math"/>
                              </a:rPr>
                              <m:t>𝑚</m:t>
                            </m:r>
                          </m:e>
                          <m:sup>
                            <m:r>
                              <a:rPr lang="cs-CZ" sz="2200" b="0" i="1" smtClean="0">
                                <a:latin typeface="Cambria Math"/>
                              </a:rPr>
                              <m:t>2</m:t>
                            </m:r>
                          </m:sup>
                        </m:sSup>
                        <m:r>
                          <a:rPr lang="cs-CZ" sz="2200" b="0" i="1" smtClean="0">
                            <a:latin typeface="Cambria Math"/>
                          </a:rPr>
                          <m:t>𝑛</m:t>
                        </m:r>
                        <m:r>
                          <a:rPr lang="cs-CZ" sz="2200" b="0" i="1" smtClean="0">
                            <a:latin typeface="Cambria Math"/>
                          </a:rPr>
                          <m:t>−21</m:t>
                        </m:r>
                        <m:r>
                          <a:rPr lang="cs-CZ" sz="2200" b="0" i="1" smtClean="0">
                            <a:latin typeface="Cambria Math"/>
                          </a:rPr>
                          <m:t>𝑚</m:t>
                        </m:r>
                        <m:sSup>
                          <m:sSupPr>
                            <m:ctrlPr>
                              <a:rPr lang="cs-CZ" sz="2200" b="0" i="1" smtClean="0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2200" b="0" i="1" smtClean="0">
                                <a:latin typeface="Cambria Math"/>
                              </a:rPr>
                              <m:t>𝑛</m:t>
                            </m:r>
                          </m:e>
                          <m:sup>
                            <m:r>
                              <a:rPr lang="cs-CZ" sz="2200" b="0" i="1" smtClean="0">
                                <a:latin typeface="Cambria Math"/>
                              </a:rPr>
                              <m:t>2</m:t>
                            </m:r>
                          </m:sup>
                        </m:sSup>
                      </m:e>
                    </m:d>
                    <m:r>
                      <a:rPr lang="cs-CZ" sz="2200" b="0" i="1" smtClean="0">
                        <a:latin typeface="Cambria Math"/>
                      </a:rPr>
                      <m:t>:3</m:t>
                    </m:r>
                    <m:r>
                      <a:rPr lang="cs-CZ" sz="2200" b="0" i="1" smtClean="0">
                        <a:latin typeface="Cambria Math"/>
                      </a:rPr>
                      <m:t>𝑚𝑛</m:t>
                    </m:r>
                  </m:oMath>
                </a14:m>
                <a:endParaRPr lang="cs-CZ" sz="2200" b="0" dirty="0" smtClean="0"/>
              </a:p>
              <a:p>
                <a:pPr marL="737870" lvl="2" indent="-457200">
                  <a:buFont typeface="+mj-lt"/>
                  <a:buAutoNum type="alphaLcParenR"/>
                </a:pPr>
                <a14:m>
                  <m:oMath xmlns:m="http://schemas.openxmlformats.org/officeDocument/2006/math">
                    <m:d>
                      <m:dPr>
                        <m:ctrlPr>
                          <a:rPr lang="cs-CZ" sz="2200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sz="2200" b="0" i="1" smtClean="0">
                            <a:latin typeface="Cambria Math"/>
                          </a:rPr>
                          <m:t>12</m:t>
                        </m:r>
                        <m:sSup>
                          <m:sSupPr>
                            <m:ctrlPr>
                              <a:rPr lang="cs-CZ" sz="2200" b="0" i="1" smtClean="0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2200" b="0" i="1" smtClean="0">
                                <a:latin typeface="Cambria Math"/>
                              </a:rPr>
                              <m:t>𝑥</m:t>
                            </m:r>
                          </m:e>
                          <m:sup>
                            <m:r>
                              <a:rPr lang="cs-CZ" sz="2200" b="0" i="1" smtClean="0">
                                <a:latin typeface="Cambria Math"/>
                              </a:rPr>
                              <m:t>5</m:t>
                            </m:r>
                          </m:sup>
                        </m:sSup>
                        <m:sSup>
                          <m:sSupPr>
                            <m:ctrlPr>
                              <a:rPr lang="cs-CZ" sz="2200" b="0" i="1" smtClean="0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2200" b="0" i="1" smtClean="0">
                                <a:latin typeface="Cambria Math"/>
                              </a:rPr>
                              <m:t>𝑦</m:t>
                            </m:r>
                          </m:e>
                          <m:sup>
                            <m:r>
                              <a:rPr lang="cs-CZ" sz="2200" b="0" i="1" smtClean="0">
                                <a:latin typeface="Cambria Math"/>
                              </a:rPr>
                              <m:t>3</m:t>
                            </m:r>
                          </m:sup>
                        </m:sSup>
                        <m:r>
                          <a:rPr lang="cs-CZ" sz="2200" i="1">
                            <a:latin typeface="Cambria Math"/>
                          </a:rPr>
                          <m:t>−1</m:t>
                        </m:r>
                        <m:r>
                          <a:rPr lang="cs-CZ" sz="2200" b="0" i="1" smtClean="0">
                            <a:latin typeface="Cambria Math"/>
                          </a:rPr>
                          <m:t>8</m:t>
                        </m:r>
                        <m:sSup>
                          <m:sSupPr>
                            <m:ctrlPr>
                              <a:rPr lang="cs-CZ" sz="2200" i="1" smtClean="0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2200" i="1">
                                <a:latin typeface="Cambria Math"/>
                              </a:rPr>
                              <m:t>𝑥</m:t>
                            </m:r>
                          </m:e>
                          <m:sup>
                            <m:r>
                              <a:rPr lang="cs-CZ" sz="2200" b="0" i="1" smtClean="0">
                                <a:latin typeface="Cambria Math"/>
                              </a:rPr>
                              <m:t>4</m:t>
                            </m:r>
                          </m:sup>
                        </m:sSup>
                        <m:sSup>
                          <m:sSupPr>
                            <m:ctrlPr>
                              <a:rPr lang="cs-CZ" sz="2200" i="1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2200" i="1">
                                <a:latin typeface="Cambria Math"/>
                              </a:rPr>
                              <m:t>𝑦</m:t>
                            </m:r>
                          </m:e>
                          <m:sup>
                            <m:r>
                              <a:rPr lang="cs-CZ" sz="2200" b="0" i="1" smtClean="0">
                                <a:latin typeface="Cambria Math"/>
                              </a:rPr>
                              <m:t>7</m:t>
                            </m:r>
                          </m:sup>
                        </m:sSup>
                        <m:r>
                          <a:rPr lang="cs-CZ" sz="2200" b="0" i="1" smtClean="0">
                            <a:latin typeface="Cambria Math"/>
                          </a:rPr>
                          <m:t>+24</m:t>
                        </m:r>
                        <m:sSup>
                          <m:sSupPr>
                            <m:ctrlPr>
                              <a:rPr lang="cs-CZ" sz="2200" i="1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2200" i="1">
                                <a:latin typeface="Cambria Math"/>
                              </a:rPr>
                              <m:t>𝑥</m:t>
                            </m:r>
                          </m:e>
                          <m:sup>
                            <m:r>
                              <a:rPr lang="cs-CZ" sz="2200" b="0" i="1" smtClean="0">
                                <a:latin typeface="Cambria Math"/>
                              </a:rPr>
                              <m:t>6</m:t>
                            </m:r>
                          </m:sup>
                        </m:sSup>
                        <m:sSup>
                          <m:sSupPr>
                            <m:ctrlPr>
                              <a:rPr lang="cs-CZ" sz="2200" i="1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2200" i="1">
                                <a:latin typeface="Cambria Math"/>
                              </a:rPr>
                              <m:t>𝑦</m:t>
                            </m:r>
                          </m:e>
                          <m:sup>
                            <m:r>
                              <a:rPr lang="cs-CZ" sz="2200" b="0" i="1" smtClean="0">
                                <a:latin typeface="Cambria Math"/>
                              </a:rPr>
                              <m:t>4</m:t>
                            </m:r>
                          </m:sup>
                        </m:sSup>
                      </m:e>
                    </m:d>
                    <m:r>
                      <a:rPr lang="cs-CZ" sz="2200" i="1">
                        <a:latin typeface="Cambria Math"/>
                      </a:rPr>
                      <m:t>:</m:t>
                    </m:r>
                    <m:r>
                      <a:rPr lang="cs-CZ" sz="2200" b="0" i="1" smtClean="0">
                        <a:latin typeface="Cambria Math"/>
                      </a:rPr>
                      <m:t>6</m:t>
                    </m:r>
                    <m:sSup>
                      <m:sSupPr>
                        <m:ctrlPr>
                          <a:rPr lang="cs-CZ" sz="2200" i="1">
                            <a:latin typeface="Cambria Math"/>
                          </a:rPr>
                        </m:ctrlPr>
                      </m:sSupPr>
                      <m:e>
                        <m:r>
                          <a:rPr lang="cs-CZ" sz="2200" i="1">
                            <a:latin typeface="Cambria Math"/>
                          </a:rPr>
                          <m:t>𝑥</m:t>
                        </m:r>
                      </m:e>
                      <m:sup>
                        <m:r>
                          <a:rPr lang="cs-CZ" sz="2200" b="0" i="1" smtClean="0">
                            <a:latin typeface="Cambria Math"/>
                          </a:rPr>
                          <m:t>4</m:t>
                        </m:r>
                      </m:sup>
                    </m:sSup>
                    <m:sSup>
                      <m:sSupPr>
                        <m:ctrlPr>
                          <a:rPr lang="cs-CZ" sz="2200" i="1">
                            <a:latin typeface="Cambria Math"/>
                          </a:rPr>
                        </m:ctrlPr>
                      </m:sSupPr>
                      <m:e>
                        <m:r>
                          <a:rPr lang="cs-CZ" sz="2200" i="1">
                            <a:latin typeface="Cambria Math"/>
                          </a:rPr>
                          <m:t>𝑦</m:t>
                        </m:r>
                      </m:e>
                      <m:sup>
                        <m:r>
                          <a:rPr lang="cs-CZ" sz="2200" i="1">
                            <a:latin typeface="Cambria Math"/>
                          </a:rPr>
                          <m:t>3</m:t>
                        </m:r>
                      </m:sup>
                    </m:sSup>
                  </m:oMath>
                </a14:m>
                <a:endParaRPr lang="cs-CZ" sz="2200" dirty="0" smtClean="0"/>
              </a:p>
              <a:p>
                <a:pPr marL="737870" lvl="2" indent="-457200">
                  <a:buFont typeface="+mj-lt"/>
                  <a:buAutoNum type="alphaLcParenR"/>
                </a:pPr>
                <a:endParaRPr lang="cs-CZ" sz="2200" dirty="0" smtClean="0"/>
              </a:p>
            </p:txBody>
          </p:sp>
        </mc:Choice>
        <mc:Fallback xmlns="">
          <p:sp>
            <p:nvSpPr>
              <p:cNvPr id="42" name="Zástupný symbol pro obsah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5536" y="1628800"/>
                <a:ext cx="8229600" cy="4608512"/>
              </a:xfrm>
              <a:prstGeom prst="rect">
                <a:avLst/>
              </a:prstGeom>
              <a:blipFill rotWithShape="1">
                <a:blip r:embed="rId3"/>
                <a:stretch>
                  <a:fillRect l="-741" t="-172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9543774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4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4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4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4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4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4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4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4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4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4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4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4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4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4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4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4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4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en-US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Materiál slouží k opakování a prohloubení učiva o algebraických výrazech.</a:t>
            </a:r>
          </a:p>
          <a:p>
            <a:r>
              <a:rPr lang="cs-CZ" dirty="0" smtClean="0"/>
              <a:t>Probírané pojmy: mnohočlen, součet a rozdíl mnohočlenů, násobení mnohočlenů, dělení mnohočlenů, podmínky existence výrazu</a:t>
            </a:r>
          </a:p>
          <a:p>
            <a:r>
              <a:rPr lang="cs-CZ" dirty="0" smtClean="0"/>
              <a:t>Obsahuje řešené vzorové příklady i příklady k procvičení učiva</a:t>
            </a:r>
          </a:p>
          <a:p>
            <a:r>
              <a:rPr lang="cs-CZ" dirty="0" smtClean="0"/>
              <a:t>Předpokládaná doba: 40 min.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211241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/>
            <a:r>
              <a:rPr lang="cs-CZ" dirty="0" smtClean="0"/>
              <a:t>Calda E. – Petránek O. – Řepová J.: </a:t>
            </a:r>
            <a:r>
              <a:rPr lang="cs-CZ" i="1" dirty="0" smtClean="0"/>
              <a:t>Matematika </a:t>
            </a:r>
          </a:p>
          <a:p>
            <a:pPr marL="180975" indent="0" algn="just">
              <a:buNone/>
            </a:pPr>
            <a:r>
              <a:rPr lang="cs-CZ" i="1" dirty="0" smtClean="0"/>
              <a:t>pro střední odborné školy a studijní obory středních odborných učilišť – 1.část</a:t>
            </a:r>
            <a:r>
              <a:rPr lang="cs-CZ" dirty="0" smtClean="0"/>
              <a:t>. Prometheus Praha 1999</a:t>
            </a:r>
          </a:p>
          <a:p>
            <a:pPr marL="0" indent="0" algn="just">
              <a:buNone/>
            </a:pPr>
            <a:endParaRPr lang="cs-CZ" dirty="0" smtClean="0"/>
          </a:p>
          <a:p>
            <a:pPr algn="just"/>
            <a:r>
              <a:rPr lang="cs-CZ" dirty="0" smtClean="0"/>
              <a:t>Petáková J.: </a:t>
            </a:r>
            <a:r>
              <a:rPr lang="cs-CZ" i="1" dirty="0" smtClean="0"/>
              <a:t>Matematika – příprava k maturitě </a:t>
            </a:r>
          </a:p>
          <a:p>
            <a:pPr marL="180975" indent="0" algn="just">
              <a:buNone/>
            </a:pPr>
            <a:r>
              <a:rPr lang="cs-CZ" i="1" dirty="0" smtClean="0"/>
              <a:t>a k přijímacím zkouškám na vysoké školy</a:t>
            </a:r>
            <a:r>
              <a:rPr lang="cs-CZ" dirty="0" smtClean="0"/>
              <a:t>. Prometheus Praha </a:t>
            </a:r>
            <a:r>
              <a:rPr lang="cs-CZ" dirty="0" smtClean="0"/>
              <a:t>2004</a:t>
            </a:r>
          </a:p>
          <a:p>
            <a:pPr marL="180975" indent="0" algn="just">
              <a:buNone/>
            </a:pPr>
            <a:endParaRPr lang="cs-CZ" dirty="0" smtClean="0"/>
          </a:p>
          <a:p>
            <a:pPr marL="342900" indent="-342900" algn="just"/>
            <a:r>
              <a:rPr lang="cs-CZ" dirty="0" smtClean="0"/>
              <a:t>Hudcová M. – Kubičíková L.: </a:t>
            </a:r>
            <a:r>
              <a:rPr lang="cs-CZ" i="1" dirty="0" smtClean="0"/>
              <a:t>Sbírka úloh z matematiky pro SOŠ, SOU a nástavbové studium</a:t>
            </a:r>
            <a:r>
              <a:rPr lang="cs-CZ" dirty="0" smtClean="0"/>
              <a:t>. </a:t>
            </a:r>
            <a:r>
              <a:rPr lang="cs-CZ" dirty="0"/>
              <a:t>Prometheus Praha </a:t>
            </a:r>
            <a:r>
              <a:rPr lang="cs-CZ" dirty="0" smtClean="0"/>
              <a:t>2005</a:t>
            </a:r>
            <a:endParaRPr lang="cs-CZ" dirty="0"/>
          </a:p>
          <a:p>
            <a:pPr marL="342900" indent="-342900" algn="just"/>
            <a:endParaRPr lang="cs-CZ" i="1" dirty="0"/>
          </a:p>
        </p:txBody>
      </p:sp>
    </p:spTree>
    <p:extLst>
      <p:ext uri="{BB962C8B-B14F-4D97-AF65-F5344CB8AC3E}">
        <p14:creationId xmlns:p14="http://schemas.microsoft.com/office/powerpoint/2010/main" val="17650276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řehlednost">
  <a:themeElements>
    <a:clrScheme name="Přehlednost">
      <a:dk1>
        <a:srgbClr val="292934"/>
      </a:dk1>
      <a:lt1>
        <a:srgbClr val="FFFFFF"/>
      </a:lt1>
      <a:dk2>
        <a:srgbClr val="D2533C"/>
      </a:dk2>
      <a:lt2>
        <a:srgbClr val="F3F2DC"/>
      </a:lt2>
      <a:accent1>
        <a:srgbClr val="93A299"/>
      </a:accent1>
      <a:accent2>
        <a:srgbClr val="AD8F67"/>
      </a:accent2>
      <a:accent3>
        <a:srgbClr val="726056"/>
      </a:accent3>
      <a:accent4>
        <a:srgbClr val="4C5A6A"/>
      </a:accent4>
      <a:accent5>
        <a:srgbClr val="808DA0"/>
      </a:accent5>
      <a:accent6>
        <a:srgbClr val="79463D"/>
      </a:accent6>
      <a:hlink>
        <a:srgbClr val="0000FF"/>
      </a:hlink>
      <a:folHlink>
        <a:srgbClr val="800080"/>
      </a:folHlink>
    </a:clrScheme>
    <a:fontScheme name="Office – klasické 2">
      <a:maj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řehlednost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hade val="86000"/>
                <a:satMod val="140000"/>
              </a:schemeClr>
            </a:gs>
            <a:gs pos="45000">
              <a:schemeClr val="phClr">
                <a:tint val="48000"/>
                <a:satMod val="150000"/>
              </a:schemeClr>
            </a:gs>
            <a:gs pos="100000">
              <a:schemeClr val="phClr">
                <a:tint val="28000"/>
                <a:satMod val="16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70000"/>
                <a:satMod val="150000"/>
              </a:schemeClr>
            </a:gs>
            <a:gs pos="34000">
              <a:schemeClr val="phClr">
                <a:shade val="70000"/>
                <a:satMod val="140000"/>
              </a:schemeClr>
            </a:gs>
            <a:gs pos="70000">
              <a:schemeClr val="phClr">
                <a:tint val="100000"/>
                <a:shade val="90000"/>
                <a:satMod val="140000"/>
              </a:schemeClr>
            </a:gs>
            <a:gs pos="100000">
              <a:schemeClr val="phClr">
                <a:tint val="100000"/>
                <a:shade val="100000"/>
                <a:sat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6425" cap="flat" cmpd="sng" algn="ctr">
          <a:solidFill>
            <a:schemeClr val="phClr"/>
          </a:solidFill>
          <a:prstDash val="solid"/>
        </a:ln>
        <a:ln w="444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5100000"/>
            </a:lightRig>
          </a:scene3d>
          <a:sp3d contourW="6350">
            <a:bevelT w="29210" h="12700"/>
            <a:contourClr>
              <a:schemeClr val="phClr">
                <a:shade val="3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atMod val="180000"/>
              </a:schemeClr>
            </a:gs>
            <a:gs pos="40000">
              <a:schemeClr val="phClr">
                <a:tint val="95000"/>
                <a:shade val="85000"/>
                <a:satMod val="150000"/>
              </a:schemeClr>
            </a:gs>
            <a:gs pos="100000">
              <a:schemeClr val="phClr">
                <a:shade val="45000"/>
                <a:satMod val="200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55000"/>
              </a:schemeClr>
              <a:schemeClr val="phClr">
                <a:tint val="97000"/>
                <a:satMod val="95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Clarity</Template>
  <TotalTime>1297</TotalTime>
  <Words>612</Words>
  <Application>Microsoft Office PowerPoint</Application>
  <PresentationFormat>Předvádění na obrazovce (4:3)</PresentationFormat>
  <Paragraphs>117</Paragraphs>
  <Slides>11</Slides>
  <Notes>9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Přehlednost</vt:lpstr>
      <vt:lpstr>Prezentace aplikace PowerPoint</vt:lpstr>
      <vt:lpstr>Algebraické výrazy - mnohočleny</vt:lpstr>
      <vt:lpstr>Úvodem</vt:lpstr>
      <vt:lpstr>Příklady</vt:lpstr>
      <vt:lpstr>Mnohočleny</vt:lpstr>
      <vt:lpstr>Operace s mnohočleny</vt:lpstr>
      <vt:lpstr>Operace s mnohočleny</vt:lpstr>
      <vt:lpstr>Operace s mnohočleny</vt:lpstr>
      <vt:lpstr>Procvičení</vt:lpstr>
      <vt:lpstr>Anotace</vt:lpstr>
      <vt:lpstr>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Asia</dc:creator>
  <cp:lastModifiedBy>Mirka</cp:lastModifiedBy>
  <cp:revision>137</cp:revision>
  <dcterms:created xsi:type="dcterms:W3CDTF">2012-08-22T14:31:09Z</dcterms:created>
  <dcterms:modified xsi:type="dcterms:W3CDTF">2013-01-03T12:53:02Z</dcterms:modified>
</cp:coreProperties>
</file>