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73" r:id="rId2"/>
    <p:sldId id="256" r:id="rId3"/>
    <p:sldId id="280" r:id="rId4"/>
    <p:sldId id="309" r:id="rId5"/>
    <p:sldId id="310" r:id="rId6"/>
    <p:sldId id="311" r:id="rId7"/>
    <p:sldId id="312" r:id="rId8"/>
    <p:sldId id="305" r:id="rId9"/>
    <p:sldId id="275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CF38A80-7A83-49C7-8146-DA9E8B2D0C8F}">
          <p14:sldIdLst>
            <p14:sldId id="273"/>
            <p14:sldId id="256"/>
            <p14:sldId id="280"/>
            <p14:sldId id="309"/>
            <p14:sldId id="310"/>
            <p14:sldId id="311"/>
            <p14:sldId id="312"/>
            <p14:sldId id="305"/>
            <p14:sldId id="275"/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7" autoAdjust="0"/>
    <p:restoredTop sz="94660"/>
  </p:normalViewPr>
  <p:slideViewPr>
    <p:cSldViewPr>
      <p:cViewPr>
        <p:scale>
          <a:sx n="75" d="100"/>
          <a:sy n="75" d="100"/>
        </p:scale>
        <p:origin x="-1272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EE871-65F0-46DE-B0B0-C8EA5C9988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045584-B938-4D94-A404-82FA7C8DD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356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7022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331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E7321EB-5D69-4AC5-9EB5-FCBB784C82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80728"/>
            <a:ext cx="5501251" cy="11981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39552" y="2492896"/>
            <a:ext cx="820891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600" b="1" dirty="0" smtClean="0"/>
          </a:p>
          <a:p>
            <a:pPr algn="ctr"/>
            <a:r>
              <a:rPr lang="cs-CZ" sz="1600" b="1" dirty="0" smtClean="0"/>
              <a:t>Název </a:t>
            </a:r>
            <a:r>
              <a:rPr lang="cs-CZ" sz="1600" b="1" dirty="0"/>
              <a:t>projektu: Podpora výuky v technických oborech</a:t>
            </a:r>
            <a:endParaRPr lang="en-US" sz="1600" dirty="0"/>
          </a:p>
          <a:p>
            <a:pPr algn="ctr"/>
            <a:r>
              <a:rPr lang="cs-CZ" sz="1600" b="1" dirty="0"/>
              <a:t>Registrační číslo projektu</a:t>
            </a:r>
            <a:r>
              <a:rPr lang="cs-CZ" sz="1600" dirty="0"/>
              <a:t>: CZ.1.07/1.5.00/34.0458</a:t>
            </a:r>
            <a:endParaRPr lang="en-US" sz="1600" dirty="0"/>
          </a:p>
          <a:p>
            <a:pPr algn="ctr"/>
            <a:r>
              <a:rPr lang="cs-CZ" sz="1600" b="1" dirty="0"/>
              <a:t>Název šablony</a:t>
            </a:r>
            <a:r>
              <a:rPr lang="cs-CZ" sz="1600" dirty="0"/>
              <a:t>: III/2 – Inovace a zkvalitnění výuky prostřednictvím ICT</a:t>
            </a:r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/>
          </a:p>
          <a:p>
            <a:pPr algn="ctr"/>
            <a:r>
              <a:rPr lang="cs-CZ" sz="1600" b="1" dirty="0"/>
              <a:t>Název školy: SOŠ NET OFFICE Orlová, spol. s r.o.</a:t>
            </a:r>
            <a:endParaRPr lang="en-US" sz="1600" dirty="0"/>
          </a:p>
          <a:p>
            <a:pPr algn="ctr"/>
            <a:r>
              <a:rPr lang="cs-CZ" sz="1600" b="1" dirty="0"/>
              <a:t>Vypracoval/a: </a:t>
            </a:r>
            <a:r>
              <a:rPr lang="cs-CZ" sz="1600" b="1" dirty="0" smtClean="0"/>
              <a:t>Ing. Joanna </a:t>
            </a:r>
            <a:r>
              <a:rPr lang="cs-CZ" sz="1600" b="1" dirty="0" err="1"/>
              <a:t>P</a:t>
            </a:r>
            <a:r>
              <a:rPr lang="cs-CZ" sz="1600" b="1" dirty="0" err="1" smtClean="0"/>
              <a:t>aździorová</a:t>
            </a:r>
            <a:endParaRPr lang="en-US" sz="1600" dirty="0"/>
          </a:p>
          <a:p>
            <a:pPr algn="ctr"/>
            <a:r>
              <a:rPr lang="cs-CZ" sz="1600" b="1" dirty="0"/>
              <a:t> </a:t>
            </a:r>
            <a:endParaRPr lang="en-US" sz="1600" dirty="0"/>
          </a:p>
          <a:p>
            <a:pPr algn="ctr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6167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dirty="0" smtClean="0"/>
              <a:t>Algebraické výrazy – </a:t>
            </a:r>
            <a:r>
              <a:rPr lang="cs-CZ" sz="3200" dirty="0" smtClean="0"/>
              <a:t>dělení mnohočlenů</a:t>
            </a:r>
            <a:endParaRPr lang="cs-CZ" sz="3200" cap="none" dirty="0"/>
          </a:p>
        </p:txBody>
      </p:sp>
    </p:spTree>
    <p:extLst>
      <p:ext uri="{BB962C8B-B14F-4D97-AF65-F5344CB8AC3E}">
        <p14:creationId xmlns:p14="http://schemas.microsoft.com/office/powerpoint/2010/main" val="297324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Dělení mnohočlenu mnohočlenem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628800"/>
                <a:ext cx="8229600" cy="453650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b="1" dirty="0" smtClean="0"/>
                  <a:t>Pro dělení mnohočlenů požíváme návod, který si ukážeme na příkladu:</a:t>
                </a:r>
              </a:p>
              <a:p>
                <a:pPr marL="900113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20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</a:rPr>
                            <m:t>32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+7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 :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−1+7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457200" indent="-457200">
                  <a:buAutoNum type="arabicPeriod"/>
                </a:pPr>
                <a:r>
                  <a:rPr lang="cs-CZ" dirty="0" smtClean="0"/>
                  <a:t>Oba mnohočleny uspořádáme sestupně podle klesajících hodnot mocnin proměnné a: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7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</a:rPr>
                          <m:t>20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+32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−5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 : 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7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endParaRPr lang="cs-CZ" dirty="0"/>
              </a:p>
              <a:p>
                <a:pPr marL="0" indent="0" algn="ctr">
                  <a:buNone/>
                </a:pPr>
                <a:endParaRPr lang="en-US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628800"/>
                <a:ext cx="8229600" cy="4536504"/>
              </a:xfrm>
              <a:prstGeom prst="rect">
                <a:avLst/>
              </a:prstGeom>
              <a:blipFill rotWithShape="1">
                <a:blip r:embed="rId3"/>
                <a:stretch>
                  <a:fillRect l="-1185" t="-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9136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Dělení mnohočlenu mnohočlenem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340768"/>
                <a:ext cx="8229600" cy="504056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7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</a:rPr>
                          <m:t>20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+32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−5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 : 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7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endParaRPr lang="cs-CZ" dirty="0" smtClean="0"/>
              </a:p>
              <a:p>
                <a:pPr marL="457200" indent="-457200">
                  <a:buFont typeface="+mj-lt"/>
                  <a:buAutoNum type="arabicPeriod" startAt="2"/>
                </a:pPr>
                <a:r>
                  <a:rPr lang="cs-CZ" dirty="0" smtClean="0"/>
                  <a:t>Dělíme</a:t>
                </a:r>
              </a:p>
              <a:p>
                <a:pPr marL="731520" lvl="1" indent="-457200">
                  <a:buFont typeface="+mj-lt"/>
                  <a:buAutoNum type="alphaLcParenR"/>
                </a:pPr>
                <a:r>
                  <a:rPr lang="cs-CZ" dirty="0" smtClean="0"/>
                  <a:t>První člen dělence dělíme prvním členem dělitele:</a:t>
                </a:r>
                <a:endParaRPr lang="cs-CZ" dirty="0"/>
              </a:p>
              <a:p>
                <a:pPr marL="900113" indent="0">
                  <a:buNone/>
                </a:pPr>
                <a:r>
                  <a:rPr lang="cs-CZ" sz="2000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4</m:t>
                            </m:r>
                          </m:sup>
                        </m:sSup>
                      </m:e>
                    </m:d>
                    <m:r>
                      <a:rPr lang="cs-CZ" sz="2000" i="1">
                        <a:latin typeface="Cambria Math"/>
                      </a:rPr>
                      <m:t> : </m:t>
                    </m:r>
                    <m:d>
                      <m:dPr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000" dirty="0"/>
                  <a:t>	</a:t>
                </a:r>
                <a:endParaRPr lang="cs-CZ" sz="2000" i="1" dirty="0" smtClean="0">
                  <a:latin typeface="Cambria Math"/>
                </a:endParaRPr>
              </a:p>
              <a:p>
                <a:pPr marL="900113" indent="0">
                  <a:buNone/>
                </a:pPr>
                <a:r>
                  <a:rPr lang="cs-CZ" sz="2000" dirty="0" smtClean="0"/>
                  <a:t>Získaným </a:t>
                </a:r>
                <a:r>
                  <a:rPr lang="cs-CZ" sz="2000" dirty="0"/>
                  <a:t>výsledkem násobíme všechny členy </a:t>
                </a:r>
                <a:r>
                  <a:rPr lang="cs-CZ" sz="2000" dirty="0" smtClean="0"/>
                  <a:t>dělitele:</a:t>
                </a:r>
              </a:p>
              <a:p>
                <a:pPr marL="900113" indent="0">
                  <a:buNone/>
                </a:pPr>
                <a:r>
                  <a:rPr lang="cs-CZ" sz="2000" dirty="0"/>
                  <a:t>	</a:t>
                </a:r>
                <a:endParaRPr lang="cs-CZ" sz="2000" i="1" dirty="0">
                  <a:latin typeface="Cambria Math"/>
                </a:endParaRPr>
              </a:p>
              <a:p>
                <a:pPr marL="900113" indent="0" defTabSz="900113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7</m:t>
                          </m:r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=7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000" dirty="0" smtClean="0"/>
              </a:p>
              <a:p>
                <a:pPr marL="900113" indent="0" defTabSz="900113">
                  <a:buNone/>
                </a:pPr>
                <a:endParaRPr lang="cs-CZ" sz="2000" dirty="0"/>
              </a:p>
              <a:p>
                <a:pPr marL="900113" indent="0">
                  <a:buNone/>
                </a:pPr>
                <a:r>
                  <a:rPr lang="cs-CZ" sz="2000" dirty="0"/>
                  <a:t>Výsledek odečteme od dělence</a:t>
                </a:r>
                <a:r>
                  <a:rPr lang="cs-CZ" sz="2000" dirty="0" smtClean="0"/>
                  <a:t>:</a:t>
                </a:r>
              </a:p>
              <a:p>
                <a:pPr marL="900113" indent="0">
                  <a:buNone/>
                </a:pPr>
                <a:r>
                  <a:rPr lang="cs-CZ" sz="2000" dirty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+20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+32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−5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 : </m:t>
                    </m:r>
                    <m:d>
                      <m:dPr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  <m:r>
                          <a:rPr lang="cs-CZ" sz="2000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000" dirty="0"/>
              </a:p>
              <a:p>
                <a:pPr marL="711200" indent="188913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0" u="sng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i="1" u="sng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 u="sng">
                              <a:latin typeface="Cambria Math"/>
                            </a:rPr>
                            <m:t>7</m:t>
                          </m:r>
                          <m:sSup>
                            <m:sSupPr>
                              <m:ctrlPr>
                                <a:rPr lang="cs-CZ" sz="2000" i="1" u="sng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u="sng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 u="sng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r>
                            <a:rPr lang="cs-CZ" sz="2000" i="1" u="sng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000" i="1" u="sng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u="sng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 u="sng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2000" u="sng" dirty="0" smtClean="0"/>
              </a:p>
              <a:p>
                <a:pPr marL="1698625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+32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−5</m:t>
                          </m:r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en-US" sz="2000" u="sng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340768"/>
                <a:ext cx="8229600" cy="5040560"/>
              </a:xfrm>
              <a:prstGeom prst="rect">
                <a:avLst/>
              </a:prstGeom>
              <a:blipFill rotWithShape="1">
                <a:blip r:embed="rId3"/>
                <a:stretch>
                  <a:fillRect l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ál 2"/>
          <p:cNvSpPr/>
          <p:nvPr/>
        </p:nvSpPr>
        <p:spPr>
          <a:xfrm>
            <a:off x="1475656" y="1340768"/>
            <a:ext cx="648072" cy="504056"/>
          </a:xfrm>
          <a:prstGeom prst="ellipse">
            <a:avLst/>
          </a:prstGeom>
          <a:noFill/>
          <a:ln w="127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/>
          <p:cNvCxnSpPr>
            <a:stCxn id="3" idx="4"/>
          </p:cNvCxnSpPr>
          <p:nvPr/>
        </p:nvCxnSpPr>
        <p:spPr>
          <a:xfrm flipH="1">
            <a:off x="1691680" y="1844824"/>
            <a:ext cx="108012" cy="79208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5220072" y="1376772"/>
            <a:ext cx="504056" cy="432048"/>
          </a:xfrm>
          <a:prstGeom prst="ellipse">
            <a:avLst/>
          </a:prstGeom>
          <a:noFill/>
          <a:ln w="127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>
            <a:stCxn id="7" idx="4"/>
          </p:cNvCxnSpPr>
          <p:nvPr/>
        </p:nvCxnSpPr>
        <p:spPr>
          <a:xfrm flipH="1">
            <a:off x="2627784" y="1808820"/>
            <a:ext cx="2844316" cy="828092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2987824" y="2557962"/>
            <a:ext cx="432048" cy="432048"/>
          </a:xfrm>
          <a:prstGeom prst="ellipse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2627784" y="2990010"/>
            <a:ext cx="576064" cy="59406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1" idx="5"/>
          </p:cNvCxnSpPr>
          <p:nvPr/>
        </p:nvCxnSpPr>
        <p:spPr>
          <a:xfrm>
            <a:off x="3356600" y="2926738"/>
            <a:ext cx="2583552" cy="179840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059832" y="4005064"/>
            <a:ext cx="1062118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7272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60116E-6 L -0.17622 0.19931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19" y="99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7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Dělení mnohočlenu mnohočlenem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340768"/>
                <a:ext cx="8229600" cy="504056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21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+32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−5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 : 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7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endParaRPr lang="cs-CZ" dirty="0" smtClean="0"/>
              </a:p>
              <a:p>
                <a:pPr marL="731520" lvl="1" indent="-457200">
                  <a:buFont typeface="+mj-lt"/>
                  <a:buAutoNum type="alphaLcParenR" startAt="2"/>
                </a:pPr>
                <a:r>
                  <a:rPr lang="cs-CZ" dirty="0" smtClean="0"/>
                  <a:t>Postup opakujeme</a:t>
                </a:r>
                <a:endParaRPr lang="cs-CZ" dirty="0"/>
              </a:p>
              <a:p>
                <a:pPr marL="900113" indent="0">
                  <a:buNone/>
                </a:pPr>
                <a:r>
                  <a:rPr lang="cs-CZ" sz="2000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21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e>
                    </m:d>
                    <m:r>
                      <a:rPr lang="cs-CZ" sz="2000" i="1">
                        <a:latin typeface="Cambria Math"/>
                      </a:rPr>
                      <m:t> : </m:t>
                    </m:r>
                    <m:d>
                      <m:dPr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/>
                  <a:t>	</a:t>
                </a:r>
                <a:endParaRPr lang="cs-CZ" sz="2000" i="1" dirty="0" smtClean="0">
                  <a:latin typeface="Cambria Math"/>
                </a:endParaRPr>
              </a:p>
              <a:p>
                <a:pPr marL="900113" indent="0">
                  <a:buNone/>
                </a:pPr>
                <a:endParaRPr lang="cs-CZ" sz="2000" dirty="0" smtClean="0"/>
              </a:p>
              <a:p>
                <a:pPr marL="900113" indent="0">
                  <a:buNone/>
                </a:pPr>
                <a:r>
                  <a:rPr lang="cs-CZ" sz="2000" dirty="0" smtClean="0"/>
                  <a:t>Získaným </a:t>
                </a:r>
                <a:r>
                  <a:rPr lang="cs-CZ" sz="2000" dirty="0"/>
                  <a:t>výsledkem násobíme všechny členy </a:t>
                </a:r>
                <a:r>
                  <a:rPr lang="cs-CZ" sz="2000" dirty="0" smtClean="0"/>
                  <a:t>dělitele:</a:t>
                </a:r>
                <a:r>
                  <a:rPr lang="cs-CZ" sz="2000" dirty="0"/>
                  <a:t>	</a:t>
                </a:r>
                <a:endParaRPr lang="cs-CZ" sz="2000" i="1" dirty="0">
                  <a:latin typeface="Cambria Math"/>
                </a:endParaRPr>
              </a:p>
              <a:p>
                <a:pPr marL="900113" indent="0" defTabSz="900113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7</m:t>
                          </m:r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3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=21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−3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000" dirty="0" smtClean="0"/>
              </a:p>
              <a:p>
                <a:pPr marL="900113" indent="0" defTabSz="900113">
                  <a:buNone/>
                </a:pPr>
                <a:endParaRPr lang="cs-CZ" sz="2000" dirty="0"/>
              </a:p>
              <a:p>
                <a:pPr marL="900113" indent="0">
                  <a:buNone/>
                </a:pPr>
                <a:r>
                  <a:rPr lang="cs-CZ" sz="2000" dirty="0" smtClean="0"/>
                  <a:t>Výsledek odečteme od dělence:</a:t>
                </a:r>
              </a:p>
              <a:p>
                <a:pPr marL="900113" indent="0">
                  <a:buNone/>
                </a:pPr>
                <a:r>
                  <a:rPr lang="cs-CZ" sz="2000" dirty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+20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+32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−5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 : </m:t>
                    </m:r>
                    <m:d>
                      <m:dPr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  <m:r>
                          <a:rPr lang="cs-CZ" sz="2000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+</m:t>
                    </m:r>
                    <m:r>
                      <a:rPr lang="cs-CZ" sz="2000" i="1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000" dirty="0"/>
              </a:p>
              <a:p>
                <a:pPr marL="711200" indent="188913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0" u="sng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i="1" u="sng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 u="sng">
                              <a:latin typeface="Cambria Math"/>
                            </a:rPr>
                            <m:t>7</m:t>
                          </m:r>
                          <m:sSup>
                            <m:sSupPr>
                              <m:ctrlPr>
                                <a:rPr lang="cs-CZ" sz="2000" i="1" u="sng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u="sng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 u="sng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r>
                            <a:rPr lang="cs-CZ" sz="2000" i="1" u="sng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000" i="1" u="sng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u="sng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 u="sng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2000" u="sng" dirty="0" smtClean="0"/>
              </a:p>
              <a:p>
                <a:pPr marL="1698625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+32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−5</m:t>
                          </m:r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000" i="1" dirty="0" smtClean="0">
                  <a:latin typeface="Cambria Math"/>
                </a:endParaRPr>
              </a:p>
              <a:p>
                <a:pPr marL="152400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u="sng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i="1" u="sng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 u="sng">
                              <a:latin typeface="Cambria Math"/>
                            </a:rPr>
                            <m:t>21</m:t>
                          </m:r>
                          <m:sSup>
                            <m:sSupPr>
                              <m:ctrlPr>
                                <a:rPr lang="cs-CZ" sz="2000" i="1" u="sng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u="sng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 u="sng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000" i="1" u="sng">
                              <a:latin typeface="Cambria Math"/>
                            </a:rPr>
                            <m:t>−3</m:t>
                          </m:r>
                          <m:sSup>
                            <m:sSupPr>
                              <m:ctrlPr>
                                <a:rPr lang="cs-CZ" sz="2000" i="1" u="sng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u="sng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 u="sng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2000" i="1" u="sng" dirty="0" smtClean="0">
                  <a:latin typeface="Cambria Math"/>
                </a:endParaRPr>
              </a:p>
              <a:p>
                <a:pPr marL="2598738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3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−5</m:t>
                          </m:r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000" i="1" dirty="0">
                  <a:latin typeface="Cambria Math"/>
                </a:endParaRPr>
              </a:p>
              <a:p>
                <a:pPr marL="1524000" indent="0">
                  <a:buNone/>
                </a:pPr>
                <a:endParaRPr lang="en-US" sz="2000" u="sng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340768"/>
                <a:ext cx="8229600" cy="50405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0871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4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Dělení mnohočlenu mnohočlenem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340768"/>
                <a:ext cx="8229600" cy="504056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lnSpcReduction="10000"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35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−5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 : 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7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endParaRPr lang="cs-CZ" dirty="0" smtClean="0"/>
              </a:p>
              <a:p>
                <a:pPr marL="731520" lvl="1" indent="-457200">
                  <a:buFont typeface="+mj-lt"/>
                  <a:buAutoNum type="alphaLcParenR" startAt="3"/>
                </a:pPr>
                <a:r>
                  <a:rPr lang="cs-CZ" dirty="0" smtClean="0"/>
                  <a:t>Postup opakujeme</a:t>
                </a:r>
                <a:endParaRPr lang="cs-CZ" dirty="0"/>
              </a:p>
              <a:p>
                <a:pPr marL="900113" indent="0">
                  <a:buNone/>
                </a:pPr>
                <a:r>
                  <a:rPr lang="cs-CZ" sz="2000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35</m:t>
                        </m:r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  <m:r>
                      <a:rPr lang="cs-CZ" sz="2000" i="1">
                        <a:latin typeface="Cambria Math"/>
                      </a:rPr>
                      <m:t> : </m:t>
                    </m:r>
                    <m:d>
                      <m:dPr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=5</m:t>
                    </m:r>
                    <m:r>
                      <a:rPr lang="cs-CZ" sz="2000" b="0" i="1" smtClean="0">
                        <a:latin typeface="Cambria Math"/>
                      </a:rPr>
                      <m:t>𝑎</m:t>
                    </m:r>
                  </m:oMath>
                </a14:m>
                <a:r>
                  <a:rPr lang="cs-CZ" sz="2000" dirty="0"/>
                  <a:t>	</a:t>
                </a:r>
                <a:endParaRPr lang="cs-CZ" sz="2000" i="1" dirty="0" smtClean="0">
                  <a:latin typeface="Cambria Math"/>
                </a:endParaRPr>
              </a:p>
              <a:p>
                <a:pPr marL="900113" indent="0">
                  <a:buNone/>
                </a:pPr>
                <a:endParaRPr lang="cs-CZ" sz="2000" dirty="0" smtClean="0"/>
              </a:p>
              <a:p>
                <a:pPr marL="900113" indent="0">
                  <a:buNone/>
                </a:pPr>
                <a:r>
                  <a:rPr lang="cs-CZ" sz="2000" dirty="0" smtClean="0"/>
                  <a:t>Získaným </a:t>
                </a:r>
                <a:r>
                  <a:rPr lang="cs-CZ" sz="2000" dirty="0"/>
                  <a:t>výsledkem násobíme všechny členy </a:t>
                </a:r>
                <a:r>
                  <a:rPr lang="cs-CZ" sz="2000" dirty="0" smtClean="0"/>
                  <a:t>dělitele:</a:t>
                </a:r>
                <a:r>
                  <a:rPr lang="cs-CZ" sz="2000" dirty="0"/>
                  <a:t>	</a:t>
                </a:r>
                <a:endParaRPr lang="cs-CZ" sz="2000" i="1" dirty="0">
                  <a:latin typeface="Cambria Math"/>
                </a:endParaRPr>
              </a:p>
              <a:p>
                <a:pPr marL="900113" indent="0" defTabSz="900113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7</m:t>
                          </m:r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5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sz="2000" b="0" i="1" smtClean="0">
                          <a:latin typeface="Cambria Math"/>
                        </a:rPr>
                        <m:t>=35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−5</m:t>
                      </m:r>
                      <m:r>
                        <a:rPr lang="cs-CZ" sz="2000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000" dirty="0" smtClean="0"/>
              </a:p>
              <a:p>
                <a:pPr marL="900113" indent="0" defTabSz="900113">
                  <a:buNone/>
                </a:pPr>
                <a:endParaRPr lang="cs-CZ" sz="2000" dirty="0"/>
              </a:p>
              <a:p>
                <a:pPr marL="900113" indent="0">
                  <a:buNone/>
                </a:pPr>
                <a:r>
                  <a:rPr lang="cs-CZ" sz="2000" dirty="0" smtClean="0"/>
                  <a:t>Výsledek odečteme od dělence:</a:t>
                </a:r>
              </a:p>
              <a:p>
                <a:pPr marL="900113" indent="0">
                  <a:buNone/>
                </a:pPr>
                <a:r>
                  <a:rPr lang="cs-CZ" sz="2000" dirty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+20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+32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−5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 : </m:t>
                    </m:r>
                    <m:d>
                      <m:dPr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  <m:r>
                          <a:rPr lang="cs-CZ" sz="2000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+</m:t>
                    </m:r>
                    <m:r>
                      <a:rPr lang="cs-CZ" sz="2000" i="1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+5</m:t>
                    </m:r>
                    <m:r>
                      <a:rPr lang="cs-CZ" sz="2000" b="0" i="1" smtClean="0">
                        <a:latin typeface="Cambria Math"/>
                      </a:rPr>
                      <m:t>𝑎</m:t>
                    </m:r>
                  </m:oMath>
                </a14:m>
                <a:endParaRPr lang="cs-CZ" sz="2000" dirty="0"/>
              </a:p>
              <a:p>
                <a:pPr marL="711200" indent="188913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0" u="sng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i="1" u="sng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 u="sng">
                              <a:latin typeface="Cambria Math"/>
                            </a:rPr>
                            <m:t>7</m:t>
                          </m:r>
                          <m:sSup>
                            <m:sSupPr>
                              <m:ctrlPr>
                                <a:rPr lang="cs-CZ" sz="2000" i="1" u="sng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u="sng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 u="sng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r>
                            <a:rPr lang="cs-CZ" sz="2000" i="1" u="sng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000" i="1" u="sng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u="sng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 u="sng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2000" u="sng" dirty="0" smtClean="0"/>
              </a:p>
              <a:p>
                <a:pPr marL="1698625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+32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−5</m:t>
                          </m:r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000" i="1" dirty="0" smtClean="0">
                  <a:latin typeface="Cambria Math"/>
                </a:endParaRPr>
              </a:p>
              <a:p>
                <a:pPr marL="152400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u="sng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i="1" u="sng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 u="sng">
                              <a:latin typeface="Cambria Math"/>
                            </a:rPr>
                            <m:t>21</m:t>
                          </m:r>
                          <m:sSup>
                            <m:sSupPr>
                              <m:ctrlPr>
                                <a:rPr lang="cs-CZ" sz="2000" i="1" u="sng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u="sng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 u="sng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000" i="1" u="sng">
                              <a:latin typeface="Cambria Math"/>
                            </a:rPr>
                            <m:t>−3</m:t>
                          </m:r>
                          <m:sSup>
                            <m:sSupPr>
                              <m:ctrlPr>
                                <a:rPr lang="cs-CZ" sz="2000" i="1" u="sng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u="sng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 u="sng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2000" i="1" u="sng" dirty="0" smtClean="0">
                  <a:latin typeface="Cambria Math"/>
                </a:endParaRPr>
              </a:p>
              <a:p>
                <a:pPr marL="2598738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35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−5</m:t>
                          </m:r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000" i="1" dirty="0" smtClean="0">
                  <a:latin typeface="Cambria Math"/>
                </a:endParaRPr>
              </a:p>
              <a:p>
                <a:pPr marL="2424113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u="sng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i="1" u="sng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 u="sng">
                              <a:latin typeface="Cambria Math"/>
                            </a:rPr>
                            <m:t>35</m:t>
                          </m:r>
                          <m:sSup>
                            <m:sSupPr>
                              <m:ctrlPr>
                                <a:rPr lang="cs-CZ" sz="2000" i="1" u="sng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u="sng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 u="sng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 u="sng">
                              <a:latin typeface="Cambria Math"/>
                            </a:rPr>
                            <m:t>−5</m:t>
                          </m:r>
                          <m:r>
                            <a:rPr lang="cs-CZ" sz="2000" i="1" u="sng">
                              <a:latin typeface="Cambria Math"/>
                            </a:rPr>
                            <m:t>𝑎</m:t>
                          </m:r>
                          <m:r>
                            <m:rPr>
                              <m:nor/>
                            </m:rPr>
                            <a:rPr lang="cs-CZ" sz="2000" u="sng" dirty="0"/>
                            <m:t> </m:t>
                          </m:r>
                        </m:e>
                      </m:d>
                    </m:oMath>
                  </m:oMathPara>
                </a14:m>
                <a:endParaRPr lang="cs-CZ" sz="2000" i="1" u="sng" dirty="0">
                  <a:latin typeface="Cambria Math"/>
                </a:endParaRPr>
              </a:p>
              <a:p>
                <a:pPr marL="3671888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i="1" smtClean="0">
                          <a:latin typeface="Cambria Math"/>
                        </a:rPr>
                        <m:t>	</m:t>
                      </m:r>
                      <m:r>
                        <a:rPr lang="cs-CZ" sz="2000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en-US" sz="2000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340768"/>
                <a:ext cx="8229600" cy="50405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0353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Zkouška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916832"/>
                <a:ext cx="8229600" cy="460851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74320" lvl="1" indent="0">
                  <a:buNone/>
                </a:pPr>
                <a:r>
                  <a:rPr lang="cs-CZ" sz="2400" dirty="0" smtClean="0"/>
                  <a:t>O správnosti výsledku se přesvědčíme zkouškou:</a:t>
                </a:r>
              </a:p>
              <a:p>
                <a:pPr marL="274320" lvl="1" indent="0">
                  <a:buNone/>
                </a:pPr>
                <a:endParaRPr lang="cs-CZ" sz="2400" dirty="0" smtClean="0"/>
              </a:p>
              <a:p>
                <a:pPr marL="711200" indent="0" defTabSz="900113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 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+3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+5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7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i="1" dirty="0" smtClean="0">
                  <a:latin typeface="Cambria Math"/>
                </a:endParaRPr>
              </a:p>
              <a:p>
                <a:pPr marL="711200" indent="0" defTabSz="900113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7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1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+35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i="1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−5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dirty="0"/>
                  <a:t> </a:t>
                </a:r>
                <a:endParaRPr lang="cs-CZ" i="1" dirty="0" smtClean="0">
                  <a:latin typeface="Cambria Math"/>
                </a:endParaRPr>
              </a:p>
              <a:p>
                <a:pPr marL="711200" indent="0" defTabSz="900113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7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0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5</m:t>
                      </m:r>
                      <m:r>
                        <a:rPr lang="cs-CZ" i="1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 smtClean="0"/>
              </a:p>
              <a:p>
                <a:pPr marL="711200" indent="0" defTabSz="900113">
                  <a:buNone/>
                </a:pPr>
                <a:endParaRPr lang="cs-CZ" dirty="0"/>
              </a:p>
              <a:p>
                <a:pPr marL="261938" indent="0" defTabSz="900113">
                  <a:buNone/>
                </a:pPr>
                <a:r>
                  <a:rPr lang="cs-CZ" dirty="0" smtClean="0"/>
                  <a:t>Nezapomeneme uvést podmínky dělení:</a:t>
                </a:r>
              </a:p>
              <a:p>
                <a:pPr marL="711200" indent="0" defTabSz="900113">
                  <a:buNone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7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e>
                    </m:d>
                  </m:oMath>
                </a14:m>
                <a:r>
                  <a:rPr lang="cs-CZ" dirty="0" smtClean="0"/>
                  <a:t> </a:t>
                </a:r>
                <a:r>
                  <a:rPr lang="cs-CZ" dirty="0" smtClean="0">
                    <a:sym typeface="Symbol"/>
                  </a:rPr>
                  <a:t> 0</a:t>
                </a:r>
              </a:p>
              <a:p>
                <a:pPr marL="1524000" indent="0" defTabSz="900113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7</m:t>
                    </m:r>
                    <m:r>
                      <a:rPr lang="cs-CZ" i="1">
                        <a:latin typeface="Cambria Math"/>
                      </a:rPr>
                      <m:t>𝑎</m:t>
                    </m:r>
                  </m:oMath>
                </a14:m>
                <a:r>
                  <a:rPr lang="cs-CZ" dirty="0" smtClean="0">
                    <a:sym typeface="Symbol"/>
                  </a:rPr>
                  <a:t> </a:t>
                </a:r>
                <a:r>
                  <a:rPr lang="cs-CZ" dirty="0">
                    <a:sym typeface="Symbol"/>
                  </a:rPr>
                  <a:t> </a:t>
                </a:r>
                <a:r>
                  <a:rPr lang="cs-CZ" dirty="0" smtClean="0">
                    <a:sym typeface="Symbol"/>
                  </a:rPr>
                  <a:t>1	 :7</a:t>
                </a:r>
              </a:p>
              <a:p>
                <a:pPr marL="1698625" indent="0" defTabSz="900113">
                  <a:buNone/>
                </a:pP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𝒂</m:t>
                    </m:r>
                  </m:oMath>
                </a14:m>
                <a:r>
                  <a:rPr lang="cs-CZ" b="1" dirty="0">
                    <a:sym typeface="Symbol"/>
                  </a:rPr>
                  <a:t> 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sym typeface="Symbol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sym typeface="Symbol"/>
                          </a:rPr>
                          <m:t>𝟕</m:t>
                        </m:r>
                      </m:den>
                    </m:f>
                  </m:oMath>
                </a14:m>
                <a:endParaRPr lang="cs-CZ" b="1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916832"/>
                <a:ext cx="8229600" cy="4608512"/>
              </a:xfrm>
              <a:prstGeom prst="rect">
                <a:avLst/>
              </a:prstGeom>
              <a:blipFill rotWithShape="1">
                <a:blip r:embed="rId3"/>
                <a:stretch>
                  <a:fillRect t="-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18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Procvičení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628800"/>
                <a:ext cx="8229600" cy="460851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6350" lvl="1" indent="0">
                  <a:buNone/>
                </a:pPr>
                <a:endParaRPr lang="cs-CZ" dirty="0" smtClean="0"/>
              </a:p>
              <a:p>
                <a:pPr marL="6350" lvl="1" indent="0">
                  <a:buNone/>
                </a:pPr>
                <a:r>
                  <a:rPr lang="cs-CZ" sz="2400" dirty="0" smtClean="0"/>
                  <a:t>Dělte:</a:t>
                </a:r>
              </a:p>
              <a:p>
                <a:pPr marL="6350" lvl="1" indent="0">
                  <a:buNone/>
                </a:pPr>
                <a:r>
                  <a:rPr lang="cs-CZ" sz="2400" dirty="0" smtClean="0"/>
                  <a:t> </a:t>
                </a:r>
              </a:p>
              <a:p>
                <a:pPr marL="737870" lvl="2" indent="-457200">
                  <a:buFont typeface="+mj-lt"/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200" i="1" smtClean="0"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2200" b="0" i="1" smtClean="0">
                            <a:latin typeface="Cambria Math"/>
                          </a:rPr>
                          <m:t>+3</m:t>
                        </m:r>
                        <m:sSup>
                          <m:sSup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200" b="0" i="1" smtClean="0">
                            <a:latin typeface="Cambria Math"/>
                          </a:rPr>
                          <m:t>+3</m:t>
                        </m:r>
                        <m:r>
                          <a:rPr lang="cs-CZ" sz="22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200" b="0" i="1" smtClean="0"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sz="2200" b="0" i="1" smtClean="0">
                        <a:latin typeface="Cambria Math"/>
                      </a:rPr>
                      <m:t>: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200" b="0" i="1" smtClean="0">
                            <a:latin typeface="Cambria Math"/>
                          </a:rPr>
                          <m:t>+1</m:t>
                        </m:r>
                      </m:e>
                    </m:d>
                  </m:oMath>
                </a14:m>
                <a:endParaRPr lang="cs-CZ" sz="2200" b="0" dirty="0" smtClean="0"/>
              </a:p>
              <a:p>
                <a:pPr marL="280670" lvl="2" indent="0">
                  <a:buNone/>
                </a:pPr>
                <a:endParaRPr lang="cs-CZ" sz="2200" b="0" dirty="0" smtClean="0"/>
              </a:p>
              <a:p>
                <a:pPr marL="737870" lvl="2" indent="-457200">
                  <a:buFont typeface="+mj-lt"/>
                  <a:buAutoNum type="alphaLcParenR" startAt="2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2200" b="0" i="1" smtClean="0">
                            <a:latin typeface="Cambria Math"/>
                          </a:rPr>
                          <m:t>+4</m:t>
                        </m:r>
                        <m:sSup>
                          <m:sSupPr>
                            <m:ctrlPr>
                              <a:rPr lang="cs-CZ" sz="22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200" b="0" i="1" smtClean="0">
                            <a:latin typeface="Cambria Math"/>
                          </a:rPr>
                          <m:t>−29</m:t>
                        </m:r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200" b="0" i="1" smtClean="0">
                            <a:latin typeface="Cambria Math"/>
                          </a:rPr>
                          <m:t>+21</m:t>
                        </m:r>
                      </m:e>
                    </m:d>
                    <m:r>
                      <a:rPr lang="cs-CZ" sz="2200" i="1">
                        <a:latin typeface="Cambria Math"/>
                      </a:rPr>
                      <m:t>:</m:t>
                    </m:r>
                    <m:d>
                      <m:dPr>
                        <m:ctrlPr>
                          <a:rPr lang="cs-CZ" sz="2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200" b="0" i="1" smtClean="0">
                            <a:latin typeface="Cambria Math"/>
                          </a:rPr>
                          <m:t>−3</m:t>
                        </m:r>
                      </m:e>
                    </m:d>
                  </m:oMath>
                </a14:m>
                <a:endParaRPr lang="cs-CZ" sz="2200" dirty="0" smtClean="0"/>
              </a:p>
              <a:p>
                <a:pPr marL="280670" lvl="2" indent="0">
                  <a:buNone/>
                </a:pPr>
                <a:endParaRPr lang="cs-CZ" sz="2200" dirty="0" smtClean="0"/>
              </a:p>
              <a:p>
                <a:pPr marL="737870" lvl="2" indent="-457200">
                  <a:buFont typeface="+mj-lt"/>
                  <a:buAutoNum type="alphaLcParenR" startAt="3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2200" b="0" i="1" smtClean="0">
                            <a:latin typeface="Cambria Math"/>
                          </a:rPr>
                          <m:t>+5</m:t>
                        </m:r>
                        <m:sSup>
                          <m:sSup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200" b="0" i="1" smtClean="0">
                            <a:latin typeface="Cambria Math"/>
                          </a:rPr>
                          <m:t>+8</m:t>
                        </m:r>
                        <m:r>
                          <a:rPr lang="cs-CZ" sz="22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200" b="0" i="1" smtClean="0"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sz="2200" b="0" i="1" smtClean="0">
                        <a:latin typeface="Cambria Math"/>
                      </a:rPr>
                      <m:t> : 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  <m:r>
                          <a:rPr lang="cs-CZ" sz="22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200" b="0" i="1" smtClean="0">
                            <a:latin typeface="Cambria Math"/>
                          </a:rPr>
                          <m:t>+1</m:t>
                        </m:r>
                      </m:e>
                    </m:d>
                  </m:oMath>
                </a14:m>
                <a:endParaRPr lang="cs-CZ" sz="2200" dirty="0" smtClean="0"/>
              </a:p>
              <a:p>
                <a:pPr marL="737870" lvl="2" indent="-457200">
                  <a:buFont typeface="+mj-lt"/>
                  <a:buAutoNum type="alphaLcParenR" startAt="3"/>
                </a:pPr>
                <a:endParaRPr lang="cs-CZ" sz="2200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628800"/>
                <a:ext cx="8229600" cy="4608512"/>
              </a:xfrm>
              <a:prstGeom prst="rect">
                <a:avLst/>
              </a:prstGeom>
              <a:blipFill rotWithShape="1">
                <a:blip r:embed="rId3"/>
                <a:stretch>
                  <a:fillRect l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54377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seznamuje žáky s postupem dělení mnohočlenů. </a:t>
            </a:r>
          </a:p>
          <a:p>
            <a:r>
              <a:rPr lang="cs-CZ" dirty="0" smtClean="0"/>
              <a:t>Probírané pojmy: dělení mnohočlenů, podmínky dělení</a:t>
            </a:r>
            <a:r>
              <a:rPr lang="cs-CZ" smtClean="0"/>
              <a:t>, zkouška dělení</a:t>
            </a:r>
            <a:endParaRPr lang="cs-CZ" dirty="0" smtClean="0"/>
          </a:p>
          <a:p>
            <a:r>
              <a:rPr lang="cs-CZ" dirty="0" smtClean="0"/>
              <a:t>Obsahuje řešené vzorové příklady i příklady k procvičení učiva</a:t>
            </a:r>
          </a:p>
          <a:p>
            <a:r>
              <a:rPr lang="cs-CZ" dirty="0" smtClean="0"/>
              <a:t>Předpokládaná doba: 35min.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12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Calda E. – Petránek O. – Řepová J.: </a:t>
            </a:r>
            <a:r>
              <a:rPr lang="cs-CZ" i="1" dirty="0" smtClean="0"/>
              <a:t>Matematika </a:t>
            </a:r>
          </a:p>
          <a:p>
            <a:pPr marL="180975" indent="0" algn="just">
              <a:buNone/>
            </a:pPr>
            <a:r>
              <a:rPr lang="cs-CZ" i="1" dirty="0" smtClean="0"/>
              <a:t>pro střední odborné školy a studijní obory středních odborných učilišť – 1.část</a:t>
            </a:r>
            <a:r>
              <a:rPr lang="cs-CZ" dirty="0" smtClean="0"/>
              <a:t>. Prometheus Praha 1999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Petáková J.: </a:t>
            </a:r>
            <a:r>
              <a:rPr lang="cs-CZ" i="1" dirty="0" smtClean="0"/>
              <a:t>Matematika – příprava k maturitě </a:t>
            </a:r>
          </a:p>
          <a:p>
            <a:pPr marL="180975" indent="0" algn="just">
              <a:buNone/>
            </a:pPr>
            <a:r>
              <a:rPr lang="cs-CZ" i="1" dirty="0" smtClean="0"/>
              <a:t>a k přijímacím zkouškám na vysoké školy</a:t>
            </a:r>
            <a:r>
              <a:rPr lang="cs-CZ" dirty="0" smtClean="0"/>
              <a:t>. Prometheus Praha </a:t>
            </a:r>
            <a:r>
              <a:rPr lang="cs-CZ" dirty="0" smtClean="0"/>
              <a:t>2004</a:t>
            </a:r>
          </a:p>
          <a:p>
            <a:pPr marL="180975" indent="0" algn="just">
              <a:buNone/>
            </a:pPr>
            <a:endParaRPr lang="cs-CZ" dirty="0"/>
          </a:p>
          <a:p>
            <a:pPr marL="177800" indent="-177800" algn="just"/>
            <a:r>
              <a:rPr lang="cs-CZ" dirty="0"/>
              <a:t>Hudcová M. – Kubičíková L.: </a:t>
            </a:r>
            <a:r>
              <a:rPr lang="cs-CZ" i="1" dirty="0"/>
              <a:t>Sbírka úloh z matematiky pro SOŠ, SOU a nástavbové studium</a:t>
            </a:r>
            <a:r>
              <a:rPr lang="cs-CZ" dirty="0"/>
              <a:t>. Prometheus Praha 2005</a:t>
            </a:r>
          </a:p>
          <a:p>
            <a:pPr marL="180975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02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1455</TotalTime>
  <Words>363</Words>
  <Application>Microsoft Office PowerPoint</Application>
  <PresentationFormat>Předvádění na obrazovce (4:3)</PresentationFormat>
  <Paragraphs>103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Prezentace aplikace PowerPoint</vt:lpstr>
      <vt:lpstr>Algebraické výrazy – dělení mnohočlenů</vt:lpstr>
      <vt:lpstr>Dělení mnohočlenu mnohočlenem</vt:lpstr>
      <vt:lpstr>Dělení mnohočlenu mnohočlenem</vt:lpstr>
      <vt:lpstr>Dělení mnohočlenu mnohočlenem</vt:lpstr>
      <vt:lpstr>Dělení mnohočlenu mnohočlenem</vt:lpstr>
      <vt:lpstr>Zkouška</vt:lpstr>
      <vt:lpstr>Procvičení</vt:lpstr>
      <vt:lpstr>Anotace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Asia</dc:creator>
  <cp:lastModifiedBy>Asia</cp:lastModifiedBy>
  <cp:revision>146</cp:revision>
  <dcterms:created xsi:type="dcterms:W3CDTF">2012-08-22T14:31:09Z</dcterms:created>
  <dcterms:modified xsi:type="dcterms:W3CDTF">2013-01-05T09:21:03Z</dcterms:modified>
</cp:coreProperties>
</file>