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5" r:id="rId4"/>
    <p:sldId id="262" r:id="rId5"/>
    <p:sldId id="272" r:id="rId6"/>
    <p:sldId id="266" r:id="rId7"/>
    <p:sldId id="264" r:id="rId8"/>
    <p:sldId id="267" r:id="rId9"/>
    <p:sldId id="263" r:id="rId10"/>
    <p:sldId id="260" r:id="rId11"/>
    <p:sldId id="261" r:id="rId12"/>
    <p:sldId id="268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57FC-A016-43FF-86D3-AF1AD9F0BF19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B735-A746-431B-B38B-457C04BA3FD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57FC-A016-43FF-86D3-AF1AD9F0BF19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B735-A746-431B-B38B-457C04BA3F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57FC-A016-43FF-86D3-AF1AD9F0BF19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5CDB735-A746-431B-B38B-457C04BA3F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57FC-A016-43FF-86D3-AF1AD9F0BF19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B735-A746-431B-B38B-457C04BA3F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57FC-A016-43FF-86D3-AF1AD9F0BF19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B735-A746-431B-B38B-457C04BA3F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57FC-A016-43FF-86D3-AF1AD9F0BF19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B735-A746-431B-B38B-457C04BA3F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57FC-A016-43FF-86D3-AF1AD9F0BF19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B735-A746-431B-B38B-457C04BA3F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57FC-A016-43FF-86D3-AF1AD9F0BF19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B735-A746-431B-B38B-457C04BA3F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57FC-A016-43FF-86D3-AF1AD9F0BF19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B735-A746-431B-B38B-457C04BA3F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57FC-A016-43FF-86D3-AF1AD9F0BF19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B735-A746-431B-B38B-457C04BA3F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FE57FC-A016-43FF-86D3-AF1AD9F0BF19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CDB735-A746-431B-B38B-457C04BA3F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7FE57FC-A016-43FF-86D3-AF1AD9F0BF19}" type="datetimeFigureOut">
              <a:rPr lang="cs-CZ" smtClean="0"/>
              <a:t>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5CDB735-A746-431B-B38B-457C04BA3FD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//upload.wikimedia.org/wikipedia/commons/2/2e/Thoracic_landmarks_anterior_view.sv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d/d4/Illu01_head_neck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//upload.wikimedia.org/wikipedia/commons/8/85/Gray961.png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//upload.wikimedia.org/wikipedia/commons/d/db/Alveoli_diagram.pn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0/0f/Bronchial_anatomy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1/16/Cancerous_lung.jpg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de.wikipedia.org/w/index.php?title=Datei:Thoracic_landmarks_anterior_view.svg&amp;filetimestamp=20100804120353" TargetMode="External"/><Relationship Id="rId7" Type="http://schemas.openxmlformats.org/officeDocument/2006/relationships/hyperlink" Target="http://de.wikipedia.org/w/index.php?title=Datei:Bronchial_anatomy.jpg&amp;filetimestamp=20100804113135" TargetMode="External"/><Relationship Id="rId2" Type="http://schemas.openxmlformats.org/officeDocument/2006/relationships/hyperlink" Target="http://de.wikipedia.org/w/index.php?title=Datei:Thorax_Lung_3d_from_ct_scans.jpg&amp;filetimestamp=20051203182755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Alveoli_diagram.png" TargetMode="External"/><Relationship Id="rId5" Type="http://schemas.openxmlformats.org/officeDocument/2006/relationships/hyperlink" Target="http://cs.wikipedia.org/wiki/Soubor:Gray961.png" TargetMode="External"/><Relationship Id="rId4" Type="http://schemas.openxmlformats.org/officeDocument/2006/relationships/hyperlink" Target="http://cs.wikipedia.org/wiki/Soubor:Illu01_head_nec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500043"/>
            <a:ext cx="7772400" cy="984741"/>
          </a:xfrm>
        </p:spPr>
        <p:txBody>
          <a:bodyPr>
            <a:normAutofit/>
          </a:bodyPr>
          <a:lstStyle/>
          <a:p>
            <a:r>
              <a:rPr lang="cs-CZ" sz="4000" b="1" i="1" dirty="0" smtClean="0">
                <a:solidFill>
                  <a:srgbClr val="FF0000"/>
                </a:solidFill>
              </a:rPr>
              <a:t>Dýchací soustava</a:t>
            </a:r>
            <a:endParaRPr lang="cs-CZ" sz="4000" b="1" i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78629" y="2132856"/>
            <a:ext cx="7786742" cy="428628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 školy: </a:t>
            </a:r>
            <a:r>
              <a:rPr lang="cs-CZ" sz="2000" b="1" dirty="0" smtClean="0">
                <a:solidFill>
                  <a:schemeClr val="tx1"/>
                </a:solidFill>
              </a:rPr>
              <a:t> Základní škola Karla Klíče Hostinné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Autor:  </a:t>
            </a:r>
            <a:r>
              <a:rPr lang="cs-CZ" sz="2000" b="1" dirty="0" smtClean="0">
                <a:solidFill>
                  <a:schemeClr val="tx1"/>
                </a:solidFill>
              </a:rPr>
              <a:t>Ing. Lubor Dvořák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Název:  VY_32_INOVACE_05_A_10_</a:t>
            </a:r>
            <a:r>
              <a:rPr lang="cs-CZ" sz="2000" dirty="0"/>
              <a:t>Dýchací soustava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Téma:   </a:t>
            </a:r>
            <a:r>
              <a:rPr lang="cs-CZ" sz="2000" dirty="0"/>
              <a:t>Biologie člověka</a:t>
            </a:r>
          </a:p>
          <a:p>
            <a:pPr algn="l"/>
            <a:r>
              <a:rPr lang="cs-CZ" sz="2000" dirty="0" smtClean="0">
                <a:solidFill>
                  <a:schemeClr val="tx1"/>
                </a:solidFill>
              </a:rPr>
              <a:t>Číslo projektu: 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76" y="45720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203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764894"/>
              </p:ext>
            </p:extLst>
          </p:nvPr>
        </p:nvGraphicFramePr>
        <p:xfrm>
          <a:off x="1043608" y="1196752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Autor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Ing. Lubor Dvořák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 26/11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27/11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VIII.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Přírodověda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Biologie člověka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cs-CZ" sz="1800" dirty="0" smtClean="0"/>
                        <a:t>Orgánové soustavy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/>
                      <a:r>
                        <a:rPr lang="cs-CZ" sz="1800" smtClean="0"/>
                        <a:t>Dýchací </a:t>
                      </a:r>
                      <a:r>
                        <a:rPr lang="cs-CZ" sz="1800" dirty="0" smtClean="0"/>
                        <a:t>soustava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Srdce, plíce, krev, cévy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600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Dýchání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348880"/>
            <a:ext cx="9144000" cy="3960480"/>
          </a:xfrm>
        </p:spPr>
        <p:txBody>
          <a:bodyPr/>
          <a:lstStyle/>
          <a:p>
            <a:pPr algn="ctr"/>
            <a:r>
              <a:rPr lang="cs-CZ" dirty="0" smtClean="0"/>
              <a:t>= výměna dýchacích plynů – kyslíku a oxidu uhličitého</a:t>
            </a:r>
          </a:p>
          <a:p>
            <a:pPr algn="ctr"/>
            <a:endParaRPr lang="cs-CZ" dirty="0"/>
          </a:p>
          <a:p>
            <a:pPr algn="ctr"/>
            <a:r>
              <a:rPr lang="cs-CZ" b="1" i="1" dirty="0" smtClean="0"/>
              <a:t>Vnější</a:t>
            </a:r>
            <a:r>
              <a:rPr lang="cs-CZ" dirty="0" smtClean="0"/>
              <a:t> (zevní) – plíce – prostředí</a:t>
            </a:r>
          </a:p>
          <a:p>
            <a:pPr algn="ctr"/>
            <a:r>
              <a:rPr lang="cs-CZ" dirty="0" smtClean="0"/>
              <a:t>(plicní váčky s plicními sklípky)</a:t>
            </a:r>
          </a:p>
          <a:p>
            <a:pPr algn="ctr"/>
            <a:endParaRPr lang="cs-CZ" dirty="0" smtClean="0"/>
          </a:p>
          <a:p>
            <a:pPr algn="ctr"/>
            <a:r>
              <a:rPr lang="cs-CZ" b="1" i="1" dirty="0" smtClean="0"/>
              <a:t>Vnitřní</a:t>
            </a:r>
            <a:r>
              <a:rPr lang="cs-CZ" dirty="0" smtClean="0"/>
              <a:t> -              krev – buňky v těle</a:t>
            </a:r>
          </a:p>
          <a:p>
            <a:pPr algn="ctr"/>
            <a:r>
              <a:rPr lang="cs-CZ" dirty="0" smtClean="0"/>
              <a:t>(všechny tkáně se okysličují)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8500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228184" y="4437112"/>
            <a:ext cx="25913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/>
              <a:t>Plíce a průdušky</a:t>
            </a:r>
            <a:endParaRPr lang="cs-CZ" sz="2800" b="1" i="1" dirty="0"/>
          </a:p>
        </p:txBody>
      </p:sp>
      <p:pic>
        <p:nvPicPr>
          <p:cNvPr id="1026" name="Picture 2" descr="http://upload.wikimedia.org/wikipedia/commons/6/61/Thorax_Lung_3d_from_ct_scan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51" y="332656"/>
            <a:ext cx="5949280" cy="5949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295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atei:Thoracic landmarks anterior view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92696"/>
            <a:ext cx="5575219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964347" y="2736502"/>
            <a:ext cx="317965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Rozdíl objemu </a:t>
            </a:r>
          </a:p>
          <a:p>
            <a:pPr algn="ctr"/>
            <a:r>
              <a:rPr lang="cs-CZ" sz="2800" b="1" i="1" dirty="0" smtClean="0"/>
              <a:t>plic mezi nádechem </a:t>
            </a:r>
          </a:p>
          <a:p>
            <a:pPr algn="ctr"/>
            <a:r>
              <a:rPr lang="cs-CZ" sz="2800" b="1" i="1" dirty="0" smtClean="0"/>
              <a:t>a výdechem</a:t>
            </a:r>
            <a:endParaRPr lang="cs-CZ" sz="2800" b="1" i="1" dirty="0"/>
          </a:p>
        </p:txBody>
      </p:sp>
    </p:spTree>
    <p:extLst>
      <p:ext uri="{BB962C8B-B14F-4D97-AF65-F5344CB8AC3E}">
        <p14:creationId xmlns:p14="http://schemas.microsoft.com/office/powerpoint/2010/main" val="3651499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Dýchací cesty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Horní: nosní dutina a vedlejší dutiny nosní</a:t>
            </a:r>
          </a:p>
          <a:p>
            <a:r>
              <a:rPr lang="cs-CZ" dirty="0"/>
              <a:t> </a:t>
            </a:r>
            <a:r>
              <a:rPr lang="cs-CZ" dirty="0" smtClean="0"/>
              <a:t>		nosohltan</a:t>
            </a:r>
          </a:p>
          <a:p>
            <a:r>
              <a:rPr lang="cs-CZ" dirty="0" smtClean="0"/>
              <a:t>Dolní: hrtan se štítnou chrupavkou (hlasivky)</a:t>
            </a:r>
          </a:p>
          <a:p>
            <a:r>
              <a:rPr lang="cs-CZ" dirty="0"/>
              <a:t> </a:t>
            </a:r>
            <a:r>
              <a:rPr lang="cs-CZ" dirty="0" smtClean="0"/>
              <a:t>		průdušnice</a:t>
            </a:r>
          </a:p>
          <a:p>
            <a:r>
              <a:rPr lang="cs-CZ" dirty="0"/>
              <a:t> </a:t>
            </a:r>
            <a:r>
              <a:rPr lang="cs-CZ" dirty="0" smtClean="0"/>
              <a:t>		2 průdušky</a:t>
            </a:r>
          </a:p>
          <a:p>
            <a:r>
              <a:rPr lang="cs-CZ" dirty="0"/>
              <a:t> </a:t>
            </a:r>
            <a:r>
              <a:rPr lang="cs-CZ" dirty="0" smtClean="0"/>
              <a:t>		průdušinky</a:t>
            </a:r>
          </a:p>
          <a:p>
            <a:r>
              <a:rPr lang="cs-CZ" dirty="0"/>
              <a:t> </a:t>
            </a:r>
            <a:r>
              <a:rPr lang="cs-CZ" dirty="0" smtClean="0"/>
              <a:t>		plicní váčky s plicními sklípky</a:t>
            </a:r>
          </a:p>
          <a:p>
            <a:r>
              <a:rPr lang="cs-CZ" dirty="0"/>
              <a:t> </a:t>
            </a:r>
            <a:r>
              <a:rPr lang="cs-CZ" dirty="0" smtClean="0"/>
              <a:t>		plíce – pravá 3 laloky, levá 2 laloky</a:t>
            </a:r>
          </a:p>
          <a:p>
            <a:r>
              <a:rPr lang="cs-CZ" dirty="0" smtClean="0"/>
              <a:t>(kryty poplicnicí, která přechází v pohrudnici)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55157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340768"/>
            <a:ext cx="2079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Nosní dutina</a:t>
            </a:r>
            <a:endParaRPr lang="cs-CZ" sz="2800" b="1" i="1" dirty="0"/>
          </a:p>
        </p:txBody>
      </p:sp>
      <p:pic>
        <p:nvPicPr>
          <p:cNvPr id="3074" name="Picture 2" descr="Soubor:Illu01 head neck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04664"/>
            <a:ext cx="6106278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650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dýcháme</a:t>
            </a:r>
            <a:r>
              <a:rPr lang="cs-CZ" sz="4000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Střídá se vdech a výdech (mění se objem dutiny hrudní a břišní)</a:t>
            </a:r>
          </a:p>
          <a:p>
            <a:r>
              <a:rPr lang="cs-CZ" dirty="0" smtClean="0"/>
              <a:t>2 dýchací svaly – bránice</a:t>
            </a:r>
          </a:p>
          <a:p>
            <a:r>
              <a:rPr lang="cs-CZ" dirty="0"/>
              <a:t> </a:t>
            </a:r>
            <a:r>
              <a:rPr lang="cs-CZ" dirty="0" smtClean="0"/>
              <a:t>			-   mezižeberní svaly</a:t>
            </a:r>
          </a:p>
          <a:p>
            <a:endParaRPr lang="cs-CZ" dirty="0"/>
          </a:p>
          <a:p>
            <a:r>
              <a:rPr lang="cs-CZ" dirty="0" smtClean="0"/>
              <a:t>Dechová frekvence – počet vdechů/výdechů / min.</a:t>
            </a:r>
          </a:p>
          <a:p>
            <a:r>
              <a:rPr lang="cs-CZ" dirty="0" smtClean="0"/>
              <a:t>Kyslíkový dluh – prohloubené dýchání - dlouhodobé</a:t>
            </a:r>
            <a:endParaRPr lang="cs-CZ" dirty="0"/>
          </a:p>
          <a:p>
            <a:r>
              <a:rPr lang="cs-CZ" dirty="0" smtClean="0"/>
              <a:t>Vitální kapacita plic = objem plic při max. výdechu - spirometr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1677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945588" y="2060848"/>
            <a:ext cx="190205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Hrtan,</a:t>
            </a:r>
          </a:p>
          <a:p>
            <a:pPr algn="ctr"/>
            <a:r>
              <a:rPr lang="cs-CZ" sz="2800" b="1" i="1" dirty="0" smtClean="0"/>
              <a:t>průdušnice,</a:t>
            </a:r>
          </a:p>
          <a:p>
            <a:pPr algn="ctr"/>
            <a:r>
              <a:rPr lang="cs-CZ" sz="2800" b="1" i="1" dirty="0" smtClean="0"/>
              <a:t>průdušky</a:t>
            </a:r>
            <a:endParaRPr lang="cs-CZ" sz="2800" b="1" i="1" dirty="0"/>
          </a:p>
        </p:txBody>
      </p:sp>
      <p:pic>
        <p:nvPicPr>
          <p:cNvPr id="3" name="Picture 2" descr="Soubor:Gray961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0808"/>
            <a:ext cx="4995538" cy="640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977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34435" y="6314634"/>
            <a:ext cx="32031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/>
              <a:t>Průdušinky a sklípky</a:t>
            </a:r>
            <a:endParaRPr lang="cs-CZ" sz="2800" b="1" i="1" dirty="0"/>
          </a:p>
        </p:txBody>
      </p:sp>
      <p:pic>
        <p:nvPicPr>
          <p:cNvPr id="5122" name="Picture 2" descr="Soubor:Alveoli diagram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595" y="278110"/>
            <a:ext cx="7200800" cy="6036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50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28832" y="6237312"/>
            <a:ext cx="49403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/>
              <a:t>Okysličení krve v plicním sklípku</a:t>
            </a:r>
            <a:endParaRPr lang="cs-CZ" sz="2800" b="1" i="1" dirty="0"/>
          </a:p>
        </p:txBody>
      </p:sp>
      <p:pic>
        <p:nvPicPr>
          <p:cNvPr id="6146" name="Picture 2" descr="Datei:Bronchial anatomy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07326"/>
            <a:ext cx="7659565" cy="592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849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172767" y="620688"/>
            <a:ext cx="497123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b="1" i="1" dirty="0" smtClean="0"/>
              <a:t>Plíce kuřáka </a:t>
            </a:r>
            <a:endParaRPr lang="cs-CZ" sz="2800" b="1" i="1" dirty="0" smtClean="0"/>
          </a:p>
          <a:p>
            <a:pPr algn="ctr"/>
            <a:endParaRPr lang="cs-CZ" sz="2800" b="1" i="1" dirty="0" smtClean="0"/>
          </a:p>
          <a:p>
            <a:pPr algn="ctr"/>
            <a:r>
              <a:rPr lang="cs-CZ" sz="2800" b="1" i="1" dirty="0" smtClean="0"/>
              <a:t>s </a:t>
            </a:r>
            <a:r>
              <a:rPr lang="cs-CZ" sz="2800" b="1" i="1" dirty="0" smtClean="0"/>
              <a:t>dehtovými </a:t>
            </a:r>
            <a:r>
              <a:rPr lang="cs-CZ" sz="2800" b="1" i="1" dirty="0" smtClean="0"/>
              <a:t>skvrnami (tmavé)</a:t>
            </a:r>
          </a:p>
          <a:p>
            <a:pPr algn="ctr"/>
            <a:r>
              <a:rPr lang="cs-CZ" sz="2800" b="1" i="1" dirty="0" smtClean="0"/>
              <a:t> </a:t>
            </a:r>
          </a:p>
          <a:p>
            <a:pPr algn="ctr"/>
            <a:r>
              <a:rPr lang="cs-CZ" sz="2800" b="1" i="1" dirty="0" smtClean="0"/>
              <a:t>a karcinomem </a:t>
            </a:r>
          </a:p>
          <a:p>
            <a:pPr algn="ctr"/>
            <a:endParaRPr lang="cs-CZ" sz="2800" b="1" i="1" dirty="0" smtClean="0"/>
          </a:p>
          <a:p>
            <a:pPr algn="ctr"/>
            <a:r>
              <a:rPr lang="cs-CZ" sz="2800" b="1" i="1" dirty="0" smtClean="0"/>
              <a:t>– rakovinovým nádorem (světlý)</a:t>
            </a:r>
            <a:endParaRPr lang="cs-CZ" sz="2800" b="1" i="1" dirty="0"/>
          </a:p>
        </p:txBody>
      </p:sp>
      <p:pic>
        <p:nvPicPr>
          <p:cNvPr id="7170" name="Picture 2" descr="Soubor:Cancerous lung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5" y="150266"/>
            <a:ext cx="4266250" cy="6519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0418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29023"/>
            <a:ext cx="91440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Zdroje:</a:t>
            </a:r>
          </a:p>
          <a:p>
            <a:r>
              <a:rPr lang="cs-CZ" dirty="0" smtClean="0"/>
              <a:t>ČERNÍK</a:t>
            </a:r>
            <a:r>
              <a:rPr lang="cs-CZ" dirty="0"/>
              <a:t>, Vladimír, Vítězslav BIČÍK a Zdeněk MARTINEC. </a:t>
            </a:r>
            <a:r>
              <a:rPr lang="cs-CZ" i="1" dirty="0"/>
              <a:t>Přírodopis: pro žáky základní školy (8. ročník) a nižší ročníky víceletých gymnázií</a:t>
            </a:r>
            <a:r>
              <a:rPr lang="cs-CZ" dirty="0"/>
              <a:t>. 1. vyd. Praha: SPN - pedagogické nakladatelství, 1998, 80 s. ISBN 80-859-3797-2. 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http://de.wikipedia.org/wiki/Lunge</a:t>
            </a:r>
            <a:r>
              <a:rPr lang="pt-BR" dirty="0"/>
              <a:t> [online]. [cit. 5.1.2013]. Dostupný na WWW: </a:t>
            </a:r>
            <a:r>
              <a:rPr lang="pt-BR" dirty="0">
                <a:hlinkClick r:id="rId2"/>
              </a:rPr>
              <a:t>http://</a:t>
            </a:r>
            <a:r>
              <a:rPr lang="pt-BR" dirty="0" smtClean="0">
                <a:hlinkClick r:id="rId2"/>
              </a:rPr>
              <a:t>de.wikipedia.org/w/index.php?title=Datei:Thorax_Lung_3d_from_ct_scans.jpg&amp;filetimestamp=20051203182755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http://de.wikipedia.org/wiki/Lunge</a:t>
            </a:r>
            <a:r>
              <a:rPr lang="pt-BR" dirty="0"/>
              <a:t> [online]. [cit. 5.1.2013]. Dostupný na WWW: </a:t>
            </a:r>
            <a:r>
              <a:rPr lang="pt-BR" dirty="0">
                <a:hlinkClick r:id="rId3"/>
              </a:rPr>
              <a:t>http://</a:t>
            </a:r>
            <a:r>
              <a:rPr lang="pt-BR" dirty="0" smtClean="0">
                <a:hlinkClick r:id="rId3"/>
              </a:rPr>
              <a:t>de.wikipedia.org/w/index.php?title=Datei:Thoracic_landmarks_anterior_view.svg&amp;filetimestamp=20100804120353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http://cs.wikipedia.org/wiki/Pl%C3%ADce</a:t>
            </a:r>
            <a:r>
              <a:rPr lang="pt-BR" dirty="0"/>
              <a:t> [online]. [cit. 5.1.2013]. Dostupný na WWW: </a:t>
            </a:r>
            <a:r>
              <a:rPr lang="pt-BR" dirty="0">
                <a:hlinkClick r:id="rId4"/>
              </a:rPr>
              <a:t>http://</a:t>
            </a:r>
            <a:r>
              <a:rPr lang="pt-BR" dirty="0" smtClean="0">
                <a:hlinkClick r:id="rId4"/>
              </a:rPr>
              <a:t>cs.wikipedia.org/wiki/Soubor:Illu01_head_neck.jpg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http://cs.wikipedia.org/wiki/Pr%C5%AFdu%C5%A1ky</a:t>
            </a:r>
            <a:r>
              <a:rPr lang="pt-BR" dirty="0"/>
              <a:t> [online]. [cit. 5.1.2013]. Dostupný na WWW: </a:t>
            </a:r>
            <a:r>
              <a:rPr lang="pt-BR" dirty="0">
                <a:hlinkClick r:id="rId5"/>
              </a:rPr>
              <a:t>http://</a:t>
            </a:r>
            <a:r>
              <a:rPr lang="pt-BR" dirty="0" smtClean="0">
                <a:hlinkClick r:id="rId5"/>
              </a:rPr>
              <a:t>cs.wikipedia.org/wiki/Soubor:Gray961.png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http://cs.wikipedia.org/wiki/Pr%C5%AFdu%C5%A1inky</a:t>
            </a:r>
            <a:r>
              <a:rPr lang="pt-BR" dirty="0"/>
              <a:t> [online]. [cit. 5.1.2013]. Dostupný na WWW: </a:t>
            </a:r>
            <a:r>
              <a:rPr lang="pt-BR" dirty="0">
                <a:hlinkClick r:id="rId6"/>
              </a:rPr>
              <a:t>http://</a:t>
            </a:r>
            <a:r>
              <a:rPr lang="pt-BR" dirty="0" smtClean="0">
                <a:hlinkClick r:id="rId6"/>
              </a:rPr>
              <a:t>cs.wikipedia.org/wiki/Soubor:Alveoli_diagram.png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http://de.wikipedia.org/wiki/Lungenbl%C3%A4schen</a:t>
            </a:r>
            <a:r>
              <a:rPr lang="pt-BR" dirty="0"/>
              <a:t> [online]. [cit. 5.1.2013]. Dostupný na WWW: </a:t>
            </a:r>
            <a:r>
              <a:rPr lang="pt-BR" dirty="0">
                <a:hlinkClick r:id="rId7"/>
              </a:rPr>
              <a:t>http://</a:t>
            </a:r>
            <a:r>
              <a:rPr lang="pt-BR" dirty="0" smtClean="0">
                <a:hlinkClick r:id="rId7"/>
              </a:rPr>
              <a:t>de.wikipedia.org/w/index.php?title=Datei:Bronchial_anatomy.jpg&amp;filetimestamp=20100804113135</a:t>
            </a:r>
            <a:endParaRPr lang="cs-CZ" dirty="0" smtClean="0"/>
          </a:p>
          <a:p>
            <a:r>
              <a:rPr lang="pt-BR" dirty="0"/>
              <a:t>AUTOR NEUVEDEN. </a:t>
            </a:r>
            <a:r>
              <a:rPr lang="pt-BR" i="1" dirty="0"/>
              <a:t>http://cs.wikipedia.org/wiki/Rakovina_plic</a:t>
            </a:r>
            <a:r>
              <a:rPr lang="pt-BR" dirty="0"/>
              <a:t> [online]. [cit. 5.1.2013]. Dostupný na WWW: http://cs.wikipedia.org/wiki/Soubor:Cancerous_lung.jpg 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006209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Vlastní 1">
      <a:majorFont>
        <a:latin typeface="Arial"/>
        <a:ea typeface=""/>
        <a:cs typeface=""/>
      </a:majorFont>
      <a:minorFont>
        <a:latin typeface="Calibri"/>
        <a:ea typeface=""/>
        <a:cs typeface="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106</TotalTime>
  <Words>377</Words>
  <Application>Microsoft Office PowerPoint</Application>
  <PresentationFormat>Předvádění na obrazovce (4:3)</PresentationFormat>
  <Paragraphs>76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Vrchol</vt:lpstr>
      <vt:lpstr>Dýchací soustava</vt:lpstr>
      <vt:lpstr>Prezentace aplikace PowerPoint</vt:lpstr>
      <vt:lpstr>Dýchání</vt:lpstr>
      <vt:lpstr>Prezentace aplikace PowerPoint</vt:lpstr>
      <vt:lpstr>Prezentace aplikace PowerPoint</vt:lpstr>
      <vt:lpstr>Dýchací cesty</vt:lpstr>
      <vt:lpstr>Prezentace aplikace PowerPoint</vt:lpstr>
      <vt:lpstr>Jak dýcháme?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Oběhová soustava</dc:title>
  <dc:creator>Lubor</dc:creator>
  <cp:lastModifiedBy>Lubor</cp:lastModifiedBy>
  <cp:revision>38</cp:revision>
  <dcterms:created xsi:type="dcterms:W3CDTF">2012-11-03T11:16:04Z</dcterms:created>
  <dcterms:modified xsi:type="dcterms:W3CDTF">2013-01-05T12:22:14Z</dcterms:modified>
</cp:coreProperties>
</file>