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B4F72-9E60-478F-9BA6-BF4B88647D57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DAD1A-3529-4274-81BC-C640A3FEB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8577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A56E1-3588-46DE-8D29-B5FF552326C6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5EE6D-F759-4CA9-836A-35AEAB2A9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5941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FC4C2-C491-412A-AD13-71287B667F8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68819-CECB-4242-AF97-25EEEEFA6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5836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EA76E-4B5B-47E6-8E9F-221D6893ECA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C0343-CE37-42FC-94F2-FB7F8CA6F5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9838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23585-5E6F-428F-B6FA-CD3FE699FCB1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C33AE-4761-446C-9251-76C2C1B95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6292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E6F61-FE06-435B-8E04-05E89186BB8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15293-81AE-47F2-92A4-F645B2AFED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8932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62F09-C954-4A4B-A6E6-49AD25848ED3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55FB1-251B-4729-BB89-AAF550796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3679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EE346-1D47-4D9E-A193-6CBA296220BA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B9800-4BA2-421E-BBB3-7B4764BD4D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801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8A0D5-D713-4D6A-8F9F-3DE6F4ABA4C7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B27BF-9EF8-439B-B3DD-701CAEB911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2373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503A4-68E3-4B86-87BF-EA9FE447A32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48333-5ED5-412B-906B-4483E70AE1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9343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5C608-9E3B-40A6-97C8-5585CCAB1552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52841-6E92-4D28-AA19-73D9E2639F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396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AD88B3-FBFF-42B4-9DF3-0CF97E6C546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A152689-92AA-45E4-BC73-02B400533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Cedule_PR_Ka%C5%88on_Labe_u_Belved%C3%A9ru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Prirodni_park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60413" y="2708920"/>
            <a:ext cx="7772400" cy="1874838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VY_52_INOVACE_18_Ochrana rozmanitosti </a:t>
            </a:r>
            <a:r>
              <a:rPr lang="cs-CZ" sz="3200" b="1" dirty="0" smtClean="0"/>
              <a:t>přírody - 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5574" y="5229200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432157" y="1859781"/>
            <a:ext cx="8064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/>
            <a:r>
              <a:rPr lang="cs-CZ" sz="3200" b="1" smtClean="0"/>
              <a:t>Biosférické rezervace</a:t>
            </a:r>
          </a:p>
        </p:txBody>
      </p:sp>
      <p:sp>
        <p:nvSpPr>
          <p:cNvPr id="3075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b="1" smtClean="0"/>
              <a:t>Křivolátsko</a:t>
            </a:r>
            <a:r>
              <a:rPr lang="cs-CZ" smtClean="0"/>
              <a:t>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b="1" smtClean="0"/>
              <a:t>Třeboňsko</a:t>
            </a:r>
            <a:r>
              <a:rPr lang="cs-CZ" smtClean="0"/>
              <a:t> </a:t>
            </a:r>
          </a:p>
        </p:txBody>
      </p:sp>
      <p:pic>
        <p:nvPicPr>
          <p:cNvPr id="3076" name="Zástupný symbol pro obsah 10" descr="třebon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042988" y="3716338"/>
            <a:ext cx="3941762" cy="2952750"/>
          </a:xfrm>
        </p:spPr>
      </p:pic>
      <p:pic>
        <p:nvPicPr>
          <p:cNvPr id="3077" name="Obrázek 11" descr="křivoklát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004888"/>
            <a:ext cx="3527425" cy="289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TextovéPole 5"/>
          <p:cNvSpPr txBox="1">
            <a:spLocks noChangeArrowheads="1"/>
          </p:cNvSpPr>
          <p:nvPr/>
        </p:nvSpPr>
        <p:spPr bwMode="auto">
          <a:xfrm>
            <a:off x="3276600" y="3284538"/>
            <a:ext cx="1150938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  <p:sp>
        <p:nvSpPr>
          <p:cNvPr id="3079" name="Obdélník 6"/>
          <p:cNvSpPr>
            <a:spLocks noChangeArrowheads="1"/>
          </p:cNvSpPr>
          <p:nvPr/>
        </p:nvSpPr>
        <p:spPr bwMode="auto">
          <a:xfrm>
            <a:off x="8316913" y="3860800"/>
            <a:ext cx="560387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/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" descr="283px-Palava_od_SZpálava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3438" y="0"/>
            <a:ext cx="4284662" cy="320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611188" y="1341438"/>
            <a:ext cx="30575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3</a:t>
            </a:r>
            <a:r>
              <a:rPr lang="cs-CZ" sz="3200" b="1">
                <a:latin typeface="Calibri" pitchFamily="34" charset="0"/>
              </a:rPr>
              <a:t>. Pálavské vrchy</a:t>
            </a:r>
          </a:p>
        </p:txBody>
      </p:sp>
      <p:pic>
        <p:nvPicPr>
          <p:cNvPr id="4100" name="Obrázek 3" descr="283px-Kralovsky_hvozdšumava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3438" y="3357563"/>
            <a:ext cx="4422775" cy="331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539750" y="4724400"/>
            <a:ext cx="24479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4</a:t>
            </a:r>
            <a:r>
              <a:rPr lang="cs-CZ" sz="3200" b="1">
                <a:latin typeface="Calibri" pitchFamily="34" charset="0"/>
              </a:rPr>
              <a:t>. Šumava</a:t>
            </a:r>
            <a:r>
              <a:rPr lang="cs-CZ" sz="4000" b="1">
                <a:latin typeface="Calibri" pitchFamily="34" charset="0"/>
              </a:rPr>
              <a:t> </a:t>
            </a:r>
          </a:p>
        </p:txBody>
      </p:sp>
      <p:sp>
        <p:nvSpPr>
          <p:cNvPr id="4102" name="Obdélník 5"/>
          <p:cNvSpPr>
            <a:spLocks noChangeArrowheads="1"/>
          </p:cNvSpPr>
          <p:nvPr/>
        </p:nvSpPr>
        <p:spPr bwMode="auto">
          <a:xfrm>
            <a:off x="3779838" y="4724400"/>
            <a:ext cx="661987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/>
              <a:t>Obr.4</a:t>
            </a:r>
          </a:p>
        </p:txBody>
      </p:sp>
      <p:sp>
        <p:nvSpPr>
          <p:cNvPr id="4103" name="Obdélník 6"/>
          <p:cNvSpPr>
            <a:spLocks noChangeArrowheads="1"/>
          </p:cNvSpPr>
          <p:nvPr/>
        </p:nvSpPr>
        <p:spPr bwMode="auto">
          <a:xfrm>
            <a:off x="3635375" y="2924175"/>
            <a:ext cx="56197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200"/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 descr="283px-Bile_potoky11karpaty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538" y="0"/>
            <a:ext cx="4464050" cy="334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1042988" y="1484313"/>
            <a:ext cx="29527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5. </a:t>
            </a:r>
            <a:r>
              <a:rPr lang="cs-CZ" sz="3200" b="1">
                <a:latin typeface="Calibri" pitchFamily="34" charset="0"/>
              </a:rPr>
              <a:t>Bílé Karpaty</a:t>
            </a:r>
          </a:p>
        </p:txBody>
      </p:sp>
      <p:pic>
        <p:nvPicPr>
          <p:cNvPr id="5124" name="Obrázek 3" descr="krkonoše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421063"/>
            <a:ext cx="4625975" cy="346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TextovéPole 4"/>
          <p:cNvSpPr txBox="1">
            <a:spLocks noChangeArrowheads="1"/>
          </p:cNvSpPr>
          <p:nvPr/>
        </p:nvSpPr>
        <p:spPr bwMode="auto">
          <a:xfrm>
            <a:off x="827088" y="4724400"/>
            <a:ext cx="30972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6. </a:t>
            </a:r>
            <a:r>
              <a:rPr lang="cs-CZ" sz="3200" b="1">
                <a:latin typeface="Calibri" pitchFamily="34" charset="0"/>
              </a:rPr>
              <a:t>Krkonoš</a:t>
            </a:r>
            <a:r>
              <a:rPr lang="cs-CZ" sz="3200">
                <a:latin typeface="Calibri" pitchFamily="34" charset="0"/>
              </a:rPr>
              <a:t>e</a:t>
            </a:r>
            <a:r>
              <a:rPr lang="cs-CZ" sz="4000">
                <a:latin typeface="Calibri" pitchFamily="34" charset="0"/>
              </a:rPr>
              <a:t> </a:t>
            </a:r>
          </a:p>
        </p:txBody>
      </p:sp>
      <p:sp>
        <p:nvSpPr>
          <p:cNvPr id="5126" name="Obdélník 5"/>
          <p:cNvSpPr>
            <a:spLocks noChangeArrowheads="1"/>
          </p:cNvSpPr>
          <p:nvPr/>
        </p:nvSpPr>
        <p:spPr bwMode="auto">
          <a:xfrm>
            <a:off x="2916238" y="2781300"/>
            <a:ext cx="5603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200"/>
              <a:t>Obr.5</a:t>
            </a:r>
          </a:p>
        </p:txBody>
      </p:sp>
      <p:sp>
        <p:nvSpPr>
          <p:cNvPr id="5127" name="Obdélník 6"/>
          <p:cNvSpPr>
            <a:spLocks noChangeArrowheads="1"/>
          </p:cNvSpPr>
          <p:nvPr/>
        </p:nvSpPr>
        <p:spPr bwMode="auto">
          <a:xfrm>
            <a:off x="2843213" y="4149725"/>
            <a:ext cx="8064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/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Maloplošná chráněná území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Rezervace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r>
              <a:rPr lang="cs-CZ" b="1" smtClean="0"/>
              <a:t>Národní přírodní </a:t>
            </a:r>
          </a:p>
          <a:p>
            <a:pPr eaLnBrk="1" hangingPunct="1">
              <a:buFont typeface="Arial" charset="0"/>
              <a:buNone/>
            </a:pPr>
            <a:r>
              <a:rPr lang="cs-CZ" b="1" smtClean="0"/>
              <a:t>                památka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r>
              <a:rPr lang="cs-CZ" b="1" smtClean="0"/>
              <a:t>Chráněné území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Ochrana jednoho stromu, druhu ogranizmu, tůně</a:t>
            </a:r>
          </a:p>
        </p:txBody>
      </p:sp>
      <p:sp>
        <p:nvSpPr>
          <p:cNvPr id="6148" name="Obdélník 5"/>
          <p:cNvSpPr>
            <a:spLocks noChangeArrowheads="1"/>
          </p:cNvSpPr>
          <p:nvPr/>
        </p:nvSpPr>
        <p:spPr bwMode="auto">
          <a:xfrm>
            <a:off x="4284663" y="2205038"/>
            <a:ext cx="5603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200"/>
              <a:t>Obr.7</a:t>
            </a:r>
          </a:p>
        </p:txBody>
      </p:sp>
      <p:sp>
        <p:nvSpPr>
          <p:cNvPr id="6149" name="Obdélník 6"/>
          <p:cNvSpPr>
            <a:spLocks noChangeArrowheads="1"/>
          </p:cNvSpPr>
          <p:nvPr/>
        </p:nvSpPr>
        <p:spPr bwMode="auto">
          <a:xfrm>
            <a:off x="4211638" y="3213100"/>
            <a:ext cx="5619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200"/>
              <a:t>Obr.8</a:t>
            </a:r>
          </a:p>
        </p:txBody>
      </p:sp>
      <p:pic>
        <p:nvPicPr>
          <p:cNvPr id="6150" name="Picture 7" descr="http://upload.wikimedia.org/wikipedia/commons/thumb/4/43/Cedule_PR_Ka%C5%88on_Labe_u_Belved%C3%A9ru.jpg/220px-Cedule_PR_Ka%C5%88on_Labe_u_Belved%C3%A9r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789363"/>
            <a:ext cx="2095500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9" descr="http://upload.wikimedia.org/wikipedia/commons/thumb/6/6c/Prirodni_park.JPG/150px-Prirodni_par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688" y="1341438"/>
            <a:ext cx="1871662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VELKOPLOŠNÁ CHRÁNĚNÁ ÚZEMÍ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half" idx="1"/>
          </p:nvPr>
        </p:nvSpPr>
        <p:spPr>
          <a:xfrm>
            <a:off x="539750" y="1700213"/>
            <a:ext cx="4038600" cy="4525962"/>
          </a:xfrm>
        </p:spPr>
        <p:txBody>
          <a:bodyPr/>
          <a:lstStyle/>
          <a:p>
            <a:pPr eaLnBrk="1" hangingPunct="1"/>
            <a:r>
              <a:rPr lang="cs-CZ" b="1" smtClean="0"/>
              <a:t>Národní parky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4 parky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r>
              <a:rPr lang="cs-CZ" b="1" smtClean="0"/>
              <a:t>Chráněná krajinná oblast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25 území</a:t>
            </a:r>
          </a:p>
        </p:txBody>
      </p:sp>
      <p:pic>
        <p:nvPicPr>
          <p:cNvPr id="7172" name="Zástupný symbol pro obsah 4" descr="220PX-~2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427538" y="1700213"/>
            <a:ext cx="2568575" cy="3421062"/>
          </a:xfrm>
        </p:spPr>
      </p:pic>
      <p:sp>
        <p:nvSpPr>
          <p:cNvPr id="7173" name="Obdélník 4"/>
          <p:cNvSpPr>
            <a:spLocks noChangeArrowheads="1"/>
          </p:cNvSpPr>
          <p:nvPr/>
        </p:nvSpPr>
        <p:spPr bwMode="auto">
          <a:xfrm>
            <a:off x="2627313" y="5732463"/>
            <a:ext cx="1166812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/>
              <a:t>Obr.9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2"/>
          <p:cNvSpPr>
            <a:spLocks noChangeArrowheads="1"/>
          </p:cNvSpPr>
          <p:nvPr/>
        </p:nvSpPr>
        <p:spPr bwMode="auto">
          <a:xfrm>
            <a:off x="684213" y="6308725"/>
            <a:ext cx="3038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Obr.10</a:t>
            </a:r>
          </a:p>
        </p:txBody>
      </p:sp>
      <p:pic>
        <p:nvPicPr>
          <p:cNvPr id="8195" name="Picture 4" descr="Mapa velkoplošných zvláště chráněných územ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404813"/>
            <a:ext cx="8204200" cy="500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539750" y="1125538"/>
            <a:ext cx="8353425" cy="529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 dirty="0" smtClean="0">
                <a:latin typeface="Calibri" pitchFamily="34" charset="0"/>
              </a:rPr>
              <a:t>WWF - </a:t>
            </a:r>
            <a:r>
              <a:rPr lang="cs-CZ" sz="3200" dirty="0">
                <a:latin typeface="Calibri" pitchFamily="34" charset="0"/>
              </a:rPr>
              <a:t>světový fond ochrany přírody</a:t>
            </a:r>
          </a:p>
          <a:p>
            <a:pPr eaLnBrk="1" hangingPunct="1"/>
            <a:r>
              <a:rPr lang="cs-CZ" sz="3200" dirty="0">
                <a:latin typeface="Calibri" pitchFamily="34" charset="0"/>
              </a:rPr>
              <a:t>Ochrana druhů rostlin i </a:t>
            </a:r>
            <a:r>
              <a:rPr lang="cs-CZ" sz="3200" dirty="0" smtClean="0">
                <a:latin typeface="Calibri" pitchFamily="34" charset="0"/>
              </a:rPr>
              <a:t>živočichů - </a:t>
            </a:r>
            <a:r>
              <a:rPr lang="cs-CZ" sz="3200" dirty="0">
                <a:latin typeface="Calibri" pitchFamily="34" charset="0"/>
              </a:rPr>
              <a:t>BIODIVERZITY = rozmanitost druhů</a:t>
            </a:r>
          </a:p>
          <a:p>
            <a:pPr eaLnBrk="1" hangingPunct="1"/>
            <a:r>
              <a:rPr lang="cs-CZ" sz="3200" b="1" dirty="0">
                <a:latin typeface="Calibri" pitchFamily="34" charset="0"/>
              </a:rPr>
              <a:t>EKOLOGIE </a:t>
            </a:r>
            <a:r>
              <a:rPr lang="cs-CZ" sz="3200" dirty="0">
                <a:latin typeface="Calibri" pitchFamily="34" charset="0"/>
              </a:rPr>
              <a:t>= věda o vztahu mezi organizmy a prostředí</a:t>
            </a:r>
          </a:p>
          <a:p>
            <a:pPr eaLnBrk="1" hangingPunct="1"/>
            <a:r>
              <a:rPr lang="cs-CZ" sz="3200" b="1" dirty="0">
                <a:latin typeface="Calibri" pitchFamily="34" charset="0"/>
              </a:rPr>
              <a:t>BIOSFERICKÁ REZERVACE </a:t>
            </a:r>
            <a:r>
              <a:rPr lang="cs-CZ" sz="3200" dirty="0">
                <a:latin typeface="Calibri" pitchFamily="34" charset="0"/>
              </a:rPr>
              <a:t>= ochrana organizmů i prostředí</a:t>
            </a:r>
          </a:p>
          <a:p>
            <a:pPr eaLnBrk="1" hangingPunct="1"/>
            <a:r>
              <a:rPr lang="cs-CZ" sz="3200" dirty="0">
                <a:latin typeface="Calibri" pitchFamily="34" charset="0"/>
              </a:rPr>
              <a:t>ČR: Třeboňsko, </a:t>
            </a:r>
            <a:r>
              <a:rPr lang="cs-CZ" sz="3200" dirty="0" err="1">
                <a:latin typeface="Calibri" pitchFamily="34" charset="0"/>
              </a:rPr>
              <a:t>Křivoklátsko</a:t>
            </a:r>
            <a:r>
              <a:rPr lang="cs-CZ" sz="3200" dirty="0">
                <a:latin typeface="Calibri" pitchFamily="34" charset="0"/>
              </a:rPr>
              <a:t>,  </a:t>
            </a:r>
            <a:r>
              <a:rPr lang="cs-CZ" sz="3200" dirty="0" err="1">
                <a:latin typeface="Calibri" pitchFamily="34" charset="0"/>
              </a:rPr>
              <a:t>Krnap</a:t>
            </a:r>
            <a:r>
              <a:rPr lang="cs-CZ" sz="3200" dirty="0">
                <a:latin typeface="Calibri" pitchFamily="34" charset="0"/>
              </a:rPr>
              <a:t>, Pálava, Šumava, Bílé Karpaty</a:t>
            </a:r>
          </a:p>
          <a:p>
            <a:pPr eaLnBrk="1" hangingPunct="1"/>
            <a:endParaRPr lang="cs-CZ" sz="3200" dirty="0">
              <a:latin typeface="Calibri" pitchFamily="34" charset="0"/>
            </a:endParaRPr>
          </a:p>
          <a:p>
            <a:pPr eaLnBrk="1" hangingPunct="1"/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79388" y="260350"/>
            <a:ext cx="8964612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u="sng"/>
              <a:t>Zdroje obrázků:</a:t>
            </a:r>
          </a:p>
          <a:p>
            <a:pPr eaLnBrk="1" hangingPunct="1"/>
            <a:r>
              <a:rPr lang="cs-CZ" sz="1200"/>
              <a:t>Obr.1- http://cs.wikipedia.org/wiki/Soubor:%C4%8Cerven%C3%A9_blato_-_jezero.jpg</a:t>
            </a:r>
          </a:p>
          <a:p>
            <a:pPr eaLnBrk="1" hangingPunct="1"/>
            <a:r>
              <a:rPr lang="cs-CZ" sz="1200"/>
              <a:t>Obr.2- http://cs.wikipedia.org/wiki/Soubor:T%C3%BD%C5%99ov_(CZE)_-_viwe_at_the_reserve_from_Skryje.jpg</a:t>
            </a:r>
          </a:p>
          <a:p>
            <a:pPr eaLnBrk="1" hangingPunct="1"/>
            <a:r>
              <a:rPr lang="cs-CZ" sz="1200"/>
              <a:t>Obr.3- http://cs.wikipedia.org/wiki/Soubor:Palava.od.SZ.JPG</a:t>
            </a:r>
          </a:p>
          <a:p>
            <a:pPr eaLnBrk="1" hangingPunct="1"/>
            <a:r>
              <a:rPr lang="cs-CZ" sz="1200"/>
              <a:t>Obr.4- http://cs.wikipedia.org/wiki/Soubor:Kralovsky_hvozd.jpg </a:t>
            </a:r>
          </a:p>
          <a:p>
            <a:pPr eaLnBrk="1" hangingPunct="1"/>
            <a:r>
              <a:rPr lang="cs-CZ" sz="1200"/>
              <a:t>Obr.5-http://cs.wikipedia.org/wiki/Chr%C3%A1n%C4%9Bn%C3%A1_krajinn%C3%A1_oblast_B%C3%ADl%C3%A9_Karpaty</a:t>
            </a:r>
          </a:p>
          <a:p>
            <a:pPr eaLnBrk="1" hangingPunct="1"/>
            <a:r>
              <a:rPr lang="cs-CZ" sz="1200"/>
              <a:t>Obr.6- http://cs.wikipedia.org/wiki/Soubor:Sn%C4%9B%C5%BEka_from_%C4%8Cern%C3%A1_hora_(CZE).jpg</a:t>
            </a:r>
          </a:p>
          <a:p>
            <a:pPr eaLnBrk="1" hangingPunct="1"/>
            <a:r>
              <a:rPr lang="cs-CZ" sz="1200"/>
              <a:t>Obr.7- http://cs.wikipedia.org/wiki/P%C5%99%C3%ADrodn%C3%AD_park</a:t>
            </a:r>
          </a:p>
          <a:p>
            <a:pPr eaLnBrk="1" hangingPunct="1"/>
            <a:r>
              <a:rPr lang="cs-CZ" sz="1200"/>
              <a:t>Obr.8- http://cs.wikipedia.org/wiki/N%C3%A1rodn%C3%AD_p%C5%99%C3%ADrodn%C3%AD_rezervace</a:t>
            </a:r>
          </a:p>
          <a:p>
            <a:pPr eaLnBrk="1" hangingPunct="1"/>
            <a:r>
              <a:rPr lang="cs-CZ" sz="1200"/>
              <a:t>Obr.9- http://cs.wikipedia.org/wiki/Chr%C3%A1n%C4%9Bn%C3%A1_krajinn%C3%A1_oblast</a:t>
            </a:r>
          </a:p>
          <a:p>
            <a:pPr eaLnBrk="1" hangingPunct="1"/>
            <a:r>
              <a:rPr lang="cs-CZ" sz="1200"/>
              <a:t>Obr.10- http://www.kct-tabor.cz/gymta/ChranenaUzemiCR/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177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VY_52_INOVACE_18_Ochrana rozmanitosti přírody - učební text</vt:lpstr>
      <vt:lpstr>Biosférické rezervace</vt:lpstr>
      <vt:lpstr>Snímek 3</vt:lpstr>
      <vt:lpstr>Snímek 4</vt:lpstr>
      <vt:lpstr>Maloplošná chráněná území</vt:lpstr>
      <vt:lpstr>VELKOPLOŠNÁ CHRÁNĚNÁ ÚZEMÍ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EU-05.02.26</dc:title>
  <dc:creator>Hercík</dc:creator>
  <cp:lastModifiedBy>expert</cp:lastModifiedBy>
  <cp:revision>16</cp:revision>
  <dcterms:created xsi:type="dcterms:W3CDTF">2011-01-30T16:44:15Z</dcterms:created>
  <dcterms:modified xsi:type="dcterms:W3CDTF">2012-03-10T22:41:48Z</dcterms:modified>
</cp:coreProperties>
</file>