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8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3EC5-1F85-40B5-8A3E-8513CD44D0B9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B67EE-D7EF-4E58-8A50-D7F7009D1E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3EC5-1F85-40B5-8A3E-8513CD44D0B9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B67EE-D7EF-4E58-8A50-D7F7009D1E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3EC5-1F85-40B5-8A3E-8513CD44D0B9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B67EE-D7EF-4E58-8A50-D7F7009D1E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3EC5-1F85-40B5-8A3E-8513CD44D0B9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B67EE-D7EF-4E58-8A50-D7F7009D1E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3EC5-1F85-40B5-8A3E-8513CD44D0B9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B67EE-D7EF-4E58-8A50-D7F7009D1E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3EC5-1F85-40B5-8A3E-8513CD44D0B9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B67EE-D7EF-4E58-8A50-D7F7009D1E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3EC5-1F85-40B5-8A3E-8513CD44D0B9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B67EE-D7EF-4E58-8A50-D7F7009D1E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3EC5-1F85-40B5-8A3E-8513CD44D0B9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B67EE-D7EF-4E58-8A50-D7F7009D1E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3EC5-1F85-40B5-8A3E-8513CD44D0B9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B67EE-D7EF-4E58-8A50-D7F7009D1E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3EC5-1F85-40B5-8A3E-8513CD44D0B9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B67EE-D7EF-4E58-8A50-D7F7009D1E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3EC5-1F85-40B5-8A3E-8513CD44D0B9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B67EE-D7EF-4E58-8A50-D7F7009D1E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813EC5-1F85-40B5-8A3E-8513CD44D0B9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6B67EE-D7EF-4E58-8A50-D7F7009D1E1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827585" y="1484784"/>
          <a:ext cx="7680852" cy="4352261"/>
        </p:xfrm>
        <a:graphic>
          <a:graphicData uri="http://schemas.openxmlformats.org/drawingml/2006/table">
            <a:tbl>
              <a:tblPr/>
              <a:tblGrid>
                <a:gridCol w="1981061"/>
                <a:gridCol w="5699791"/>
              </a:tblGrid>
              <a:tr h="2808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Times New Roman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Calibri"/>
                          <a:cs typeface="Times New Roman"/>
                        </a:rPr>
                        <a:t>Základní škola praktická Rožnov pod Radhoštěm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8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Times New Roman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CZ.1.07/1.4.00/21.3751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8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latin typeface="Times New Roman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VY_32_INOVACE_1_36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8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latin typeface="Times New Roman"/>
                          <a:ea typeface="Calibri"/>
                          <a:cs typeface="Times New Roman"/>
                        </a:rPr>
                        <a:t>Autor</a:t>
                      </a:r>
                      <a:endParaRPr lang="cs-CZ" sz="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Tatiana</a:t>
                      </a: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Zezulčíková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8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latin typeface="Times New Roman"/>
                          <a:ea typeface="Calibri"/>
                          <a:cs typeface="Times New Roman"/>
                        </a:rPr>
                        <a:t>Název</a:t>
                      </a:r>
                      <a:endParaRPr lang="cs-CZ" sz="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Rozlišování</a:t>
                      </a: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 geometrických tvarů – trojúhelník, čtverec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8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latin typeface="Times New Roman"/>
                          <a:ea typeface="Calibri"/>
                          <a:cs typeface="Times New Roman"/>
                        </a:rPr>
                        <a:t>Datum (období)</a:t>
                      </a:r>
                      <a:endParaRPr lang="cs-CZ" sz="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latin typeface="Calibri"/>
                          <a:ea typeface="Calibri"/>
                          <a:cs typeface="Times New Roman"/>
                        </a:rPr>
                        <a:t>Leden</a:t>
                      </a:r>
                      <a:r>
                        <a:rPr lang="cs-CZ" sz="1200" baseline="0" smtClean="0">
                          <a:latin typeface="Calibri"/>
                          <a:ea typeface="Calibri"/>
                          <a:cs typeface="Times New Roman"/>
                        </a:rPr>
                        <a:t> 2013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6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 ročník ZŠ speciální, středně těžké a těžké </a:t>
                      </a: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mentální postižení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16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latin typeface="Times New Roman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Matematika a její aplikace_Počty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849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Times New Roman"/>
                          <a:ea typeface="Calibri"/>
                          <a:cs typeface="Times New Roman"/>
                        </a:rPr>
                        <a:t>Anotace</a:t>
                      </a: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Výukový materiál vede</a:t>
                      </a: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 žáky k pochopení matematických představ  - rozlišování geometrických tvarů – </a:t>
                      </a:r>
                      <a:r>
                        <a:rPr lang="cs-CZ" sz="1200" b="1" baseline="0" dirty="0" smtClean="0">
                          <a:latin typeface="Calibri"/>
                          <a:ea typeface="Calibri"/>
                          <a:cs typeface="Times New Roman"/>
                        </a:rPr>
                        <a:t>trojúhelník, čtverec</a:t>
                      </a: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.  Materiál slouží k opakování a procvičování učiva, je vhodný pro práci skupinovou i pro práci individuální.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aseline="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-13216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495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342901"/>
            <a:ext cx="8640960" cy="935831"/>
          </a:xfrm>
          <a:prstGeom prst="rect">
            <a:avLst/>
          </a:prstGeom>
          <a:noFill/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1265515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495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260648"/>
            <a:ext cx="5760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1.Vyhledej správný tvar, který k sobě patří. </a:t>
            </a:r>
            <a:endParaRPr lang="cs-CZ" u="sng" dirty="0"/>
          </a:p>
        </p:txBody>
      </p:sp>
      <p:sp>
        <p:nvSpPr>
          <p:cNvPr id="4" name="Zaoblený obdélník 3"/>
          <p:cNvSpPr/>
          <p:nvPr/>
        </p:nvSpPr>
        <p:spPr>
          <a:xfrm>
            <a:off x="1115616" y="1052736"/>
            <a:ext cx="3096344" cy="237626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5004048" y="1052736"/>
            <a:ext cx="3096344" cy="237626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5076056" y="4005064"/>
            <a:ext cx="3096344" cy="237626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1115616" y="4005064"/>
            <a:ext cx="3096344" cy="237626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2627784" y="1052736"/>
            <a:ext cx="0" cy="23762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2627784" y="5229200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/>
          <p:nvPr/>
        </p:nvCxnSpPr>
        <p:spPr>
          <a:xfrm>
            <a:off x="6516216" y="1052736"/>
            <a:ext cx="0" cy="23762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/>
          <p:nvPr/>
        </p:nvCxnSpPr>
        <p:spPr>
          <a:xfrm>
            <a:off x="6516216" y="2204864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čára 62"/>
          <p:cNvCxnSpPr>
            <a:stCxn id="7" idx="0"/>
            <a:endCxn id="7" idx="2"/>
          </p:cNvCxnSpPr>
          <p:nvPr/>
        </p:nvCxnSpPr>
        <p:spPr>
          <a:xfrm>
            <a:off x="2663788" y="4005064"/>
            <a:ext cx="0" cy="23762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ovací čára 70"/>
          <p:cNvCxnSpPr/>
          <p:nvPr/>
        </p:nvCxnSpPr>
        <p:spPr>
          <a:xfrm flipH="1">
            <a:off x="2627784" y="2276872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ovací čára 75"/>
          <p:cNvCxnSpPr>
            <a:stCxn id="6" idx="0"/>
            <a:endCxn id="6" idx="2"/>
          </p:cNvCxnSpPr>
          <p:nvPr/>
        </p:nvCxnSpPr>
        <p:spPr>
          <a:xfrm>
            <a:off x="6624228" y="4005064"/>
            <a:ext cx="0" cy="2376264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ovací čára 85"/>
          <p:cNvCxnSpPr/>
          <p:nvPr/>
        </p:nvCxnSpPr>
        <p:spPr>
          <a:xfrm flipH="1">
            <a:off x="6660232" y="5157192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bdélník 26"/>
          <p:cNvSpPr/>
          <p:nvPr/>
        </p:nvSpPr>
        <p:spPr>
          <a:xfrm>
            <a:off x="1403648" y="1772816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Rovnoramenný trojúhelník 27"/>
          <p:cNvSpPr/>
          <p:nvPr/>
        </p:nvSpPr>
        <p:spPr>
          <a:xfrm>
            <a:off x="2843808" y="2348880"/>
            <a:ext cx="1060704" cy="914400"/>
          </a:xfrm>
          <a:prstGeom prst="triangl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915816" y="1268760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Rovnoramenný trojúhelník 30"/>
          <p:cNvSpPr/>
          <p:nvPr/>
        </p:nvSpPr>
        <p:spPr>
          <a:xfrm>
            <a:off x="5220072" y="1700808"/>
            <a:ext cx="1060704" cy="914400"/>
          </a:xfrm>
          <a:prstGeom prst="triangl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Rovnoramenný trojúhelník 31"/>
          <p:cNvSpPr/>
          <p:nvPr/>
        </p:nvSpPr>
        <p:spPr>
          <a:xfrm>
            <a:off x="6660232" y="2348880"/>
            <a:ext cx="1060704" cy="914400"/>
          </a:xfrm>
          <a:prstGeom prst="triangl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Rovnoramenný trojúhelník 34"/>
          <p:cNvSpPr/>
          <p:nvPr/>
        </p:nvSpPr>
        <p:spPr>
          <a:xfrm>
            <a:off x="1403648" y="4725144"/>
            <a:ext cx="1060704" cy="914400"/>
          </a:xfrm>
          <a:prstGeom prst="triangl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Rovnoramenný trojúhelník 35"/>
          <p:cNvSpPr/>
          <p:nvPr/>
        </p:nvSpPr>
        <p:spPr>
          <a:xfrm>
            <a:off x="2915816" y="4149080"/>
            <a:ext cx="1060704" cy="914400"/>
          </a:xfrm>
          <a:prstGeom prst="triangl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Rovnoramenný trojúhelník 36"/>
          <p:cNvSpPr/>
          <p:nvPr/>
        </p:nvSpPr>
        <p:spPr>
          <a:xfrm>
            <a:off x="6804248" y="4077072"/>
            <a:ext cx="1060704" cy="914400"/>
          </a:xfrm>
          <a:prstGeom prst="triangl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6948264" y="5301208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364088" y="4653136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804248" y="1196752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2987824" y="5301208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6192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2. Trojúhelníky vybarvi zeleně, čtverce oranžově.  </a:t>
            </a:r>
            <a:endParaRPr lang="cs-CZ" u="sng" dirty="0"/>
          </a:p>
        </p:txBody>
      </p:sp>
      <p:sp>
        <p:nvSpPr>
          <p:cNvPr id="15" name="Obdélník 14"/>
          <p:cNvSpPr/>
          <p:nvPr/>
        </p:nvSpPr>
        <p:spPr>
          <a:xfrm>
            <a:off x="5436096" y="4581128"/>
            <a:ext cx="432048" cy="33833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131840" y="1268760"/>
            <a:ext cx="1080120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 rot="16200000">
            <a:off x="7585484" y="2935796"/>
            <a:ext cx="936104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 rot="16200000">
            <a:off x="5929300" y="847564"/>
            <a:ext cx="432048" cy="41034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187624" y="4437112"/>
            <a:ext cx="648072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 rot="5400000">
            <a:off x="3815916" y="2672916"/>
            <a:ext cx="1296144" cy="165618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652120" y="5229200"/>
            <a:ext cx="936104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 rot="5400000">
            <a:off x="649288" y="2671192"/>
            <a:ext cx="406896" cy="33833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Rovnoramenný trojúhelník 22"/>
          <p:cNvSpPr/>
          <p:nvPr/>
        </p:nvSpPr>
        <p:spPr>
          <a:xfrm>
            <a:off x="5076056" y="1556792"/>
            <a:ext cx="1060704" cy="914400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Rovnoramenný trojúhelník 30"/>
          <p:cNvSpPr/>
          <p:nvPr/>
        </p:nvSpPr>
        <p:spPr>
          <a:xfrm>
            <a:off x="467544" y="908720"/>
            <a:ext cx="1296144" cy="1368152"/>
          </a:xfrm>
          <a:prstGeom prst="triangle">
            <a:avLst>
              <a:gd name="adj" fmla="val 100000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Rovnoramenný trojúhelník 31"/>
          <p:cNvSpPr/>
          <p:nvPr/>
        </p:nvSpPr>
        <p:spPr>
          <a:xfrm rot="5400000">
            <a:off x="5561439" y="3375665"/>
            <a:ext cx="2132282" cy="510760"/>
          </a:xfrm>
          <a:prstGeom prst="triangle">
            <a:avLst>
              <a:gd name="adj" fmla="val 50942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Rovnoramenný trojúhelník 32"/>
          <p:cNvSpPr/>
          <p:nvPr/>
        </p:nvSpPr>
        <p:spPr>
          <a:xfrm>
            <a:off x="3563888" y="4725144"/>
            <a:ext cx="1656184" cy="914400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Rovnoramenný trojúhelník 33"/>
          <p:cNvSpPr/>
          <p:nvPr/>
        </p:nvSpPr>
        <p:spPr>
          <a:xfrm>
            <a:off x="2483768" y="4581128"/>
            <a:ext cx="1060704" cy="1584176"/>
          </a:xfrm>
          <a:prstGeom prst="triangle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Rovnoramenný trojúhelník 34"/>
          <p:cNvSpPr/>
          <p:nvPr/>
        </p:nvSpPr>
        <p:spPr>
          <a:xfrm rot="3605284">
            <a:off x="813984" y="5243672"/>
            <a:ext cx="1060704" cy="914400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Rovnoramenný trojúhelník 35"/>
          <p:cNvSpPr/>
          <p:nvPr/>
        </p:nvSpPr>
        <p:spPr>
          <a:xfrm>
            <a:off x="6876256" y="4437112"/>
            <a:ext cx="2016224" cy="914400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Rovnoramenný trojúhelník 36"/>
          <p:cNvSpPr/>
          <p:nvPr/>
        </p:nvSpPr>
        <p:spPr>
          <a:xfrm>
            <a:off x="6948264" y="1412776"/>
            <a:ext cx="1060704" cy="914400"/>
          </a:xfrm>
          <a:prstGeom prst="triangle">
            <a:avLst>
              <a:gd name="adj" fmla="val 0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Rovnoramenný trojúhelník 37"/>
          <p:cNvSpPr/>
          <p:nvPr/>
        </p:nvSpPr>
        <p:spPr>
          <a:xfrm>
            <a:off x="1331640" y="2276872"/>
            <a:ext cx="1800200" cy="1656184"/>
          </a:xfrm>
          <a:prstGeom prst="triangle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3. Přiřaď správně podle tvaru a barev.</a:t>
            </a:r>
            <a:endParaRPr lang="cs-CZ" u="sng" dirty="0"/>
          </a:p>
        </p:txBody>
      </p:sp>
      <p:sp>
        <p:nvSpPr>
          <p:cNvPr id="9" name="Obdélník 8"/>
          <p:cNvSpPr/>
          <p:nvPr/>
        </p:nvSpPr>
        <p:spPr>
          <a:xfrm rot="5400000">
            <a:off x="1619672" y="3501008"/>
            <a:ext cx="5688632" cy="72008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Rovnoramenný trojúhelník 27"/>
          <p:cNvSpPr/>
          <p:nvPr/>
        </p:nvSpPr>
        <p:spPr>
          <a:xfrm>
            <a:off x="467544" y="764704"/>
            <a:ext cx="792088" cy="57606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915816" y="764704"/>
            <a:ext cx="720080" cy="57606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Rovnoramenný trojúhelník 29"/>
          <p:cNvSpPr/>
          <p:nvPr/>
        </p:nvSpPr>
        <p:spPr>
          <a:xfrm>
            <a:off x="2843808" y="2492896"/>
            <a:ext cx="792088" cy="57606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Rovnoramenný trojúhelník 30"/>
          <p:cNvSpPr/>
          <p:nvPr/>
        </p:nvSpPr>
        <p:spPr>
          <a:xfrm>
            <a:off x="467544" y="5517232"/>
            <a:ext cx="792088" cy="576064"/>
          </a:xfrm>
          <a:prstGeom prst="triangl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Rovnoramenný trojúhelník 31"/>
          <p:cNvSpPr/>
          <p:nvPr/>
        </p:nvSpPr>
        <p:spPr>
          <a:xfrm>
            <a:off x="2915816" y="4437112"/>
            <a:ext cx="792088" cy="576064"/>
          </a:xfrm>
          <a:prstGeom prst="triangl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Rovnoramenný trojúhelník 32"/>
          <p:cNvSpPr/>
          <p:nvPr/>
        </p:nvSpPr>
        <p:spPr>
          <a:xfrm>
            <a:off x="467544" y="3573016"/>
            <a:ext cx="792088" cy="576064"/>
          </a:xfrm>
          <a:prstGeom prst="triangl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Rovnoramenný trojúhelník 33"/>
          <p:cNvSpPr/>
          <p:nvPr/>
        </p:nvSpPr>
        <p:spPr>
          <a:xfrm>
            <a:off x="2843808" y="1556792"/>
            <a:ext cx="792088" cy="576064"/>
          </a:xfrm>
          <a:prstGeom prst="triangl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39552" y="4581128"/>
            <a:ext cx="720080" cy="57606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2987824" y="5517232"/>
            <a:ext cx="720080" cy="57606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915816" y="3501008"/>
            <a:ext cx="720080" cy="576064"/>
          </a:xfrm>
          <a:prstGeom prst="rect">
            <a:avLst/>
          </a:prstGeom>
          <a:solidFill>
            <a:srgbClr val="92D05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39552" y="2708920"/>
            <a:ext cx="720080" cy="57606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39552" y="1700808"/>
            <a:ext cx="720080" cy="57606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Rovnoramenný trojúhelník 39"/>
          <p:cNvSpPr/>
          <p:nvPr/>
        </p:nvSpPr>
        <p:spPr>
          <a:xfrm>
            <a:off x="5004048" y="692696"/>
            <a:ext cx="792088" cy="576064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7524328" y="692696"/>
            <a:ext cx="720080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7524328" y="4509120"/>
            <a:ext cx="720080" cy="57606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148064" y="5589240"/>
            <a:ext cx="720080" cy="576064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7524328" y="2492896"/>
            <a:ext cx="720080" cy="576064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5076056" y="3501008"/>
            <a:ext cx="720080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5076056" y="1628800"/>
            <a:ext cx="720080" cy="57606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Rovnoramenný trojúhelník 46"/>
          <p:cNvSpPr/>
          <p:nvPr/>
        </p:nvSpPr>
        <p:spPr>
          <a:xfrm>
            <a:off x="7452320" y="5517232"/>
            <a:ext cx="792088" cy="57606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Rovnoramenný trojúhelník 47"/>
          <p:cNvSpPr/>
          <p:nvPr/>
        </p:nvSpPr>
        <p:spPr>
          <a:xfrm>
            <a:off x="5076056" y="4437112"/>
            <a:ext cx="792088" cy="576064"/>
          </a:xfrm>
          <a:prstGeom prst="triangl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Rovnoramenný trojúhelník 48"/>
          <p:cNvSpPr/>
          <p:nvPr/>
        </p:nvSpPr>
        <p:spPr>
          <a:xfrm>
            <a:off x="7452320" y="3429000"/>
            <a:ext cx="792088" cy="576064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Rovnoramenný trojúhelník 49"/>
          <p:cNvSpPr/>
          <p:nvPr/>
        </p:nvSpPr>
        <p:spPr>
          <a:xfrm>
            <a:off x="5076056" y="2492896"/>
            <a:ext cx="792088" cy="57606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Rovnoramenný trojúhelník 50"/>
          <p:cNvSpPr/>
          <p:nvPr/>
        </p:nvSpPr>
        <p:spPr>
          <a:xfrm>
            <a:off x="7524328" y="1484784"/>
            <a:ext cx="792088" cy="576064"/>
          </a:xfrm>
          <a:prstGeom prst="triangl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4752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4. Obtáhni stan podle vzoru a dokresli stromy.</a:t>
            </a:r>
            <a:endParaRPr lang="cs-CZ" u="sng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1475656" y="3284984"/>
            <a:ext cx="2088232" cy="1634480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oúhlý trojúhelník 6"/>
          <p:cNvSpPr/>
          <p:nvPr/>
        </p:nvSpPr>
        <p:spPr>
          <a:xfrm rot="19636892">
            <a:off x="2976244" y="2878858"/>
            <a:ext cx="1037529" cy="1930135"/>
          </a:xfrm>
          <a:prstGeom prst="rt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1691680" y="3284984"/>
            <a:ext cx="842392" cy="20882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1547664" y="5229200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>
            <a:stCxn id="4" idx="0"/>
            <a:endCxn id="4" idx="3"/>
          </p:cNvCxnSpPr>
          <p:nvPr/>
        </p:nvCxnSpPr>
        <p:spPr>
          <a:xfrm>
            <a:off x="2519772" y="3284984"/>
            <a:ext cx="0" cy="16344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>
            <a:stCxn id="4" idx="0"/>
            <a:endCxn id="4" idx="3"/>
          </p:cNvCxnSpPr>
          <p:nvPr/>
        </p:nvCxnSpPr>
        <p:spPr>
          <a:xfrm>
            <a:off x="2519772" y="3284984"/>
            <a:ext cx="0" cy="16344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Rovnoramenný trojúhelník 26"/>
          <p:cNvSpPr/>
          <p:nvPr/>
        </p:nvSpPr>
        <p:spPr>
          <a:xfrm>
            <a:off x="107504" y="3717032"/>
            <a:ext cx="1656184" cy="554360"/>
          </a:xfrm>
          <a:prstGeom prst="triangle">
            <a:avLst>
              <a:gd name="adj" fmla="val 50872"/>
            </a:avLst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Rovnoramenný trojúhelník 28"/>
          <p:cNvSpPr/>
          <p:nvPr/>
        </p:nvSpPr>
        <p:spPr>
          <a:xfrm>
            <a:off x="323528" y="3212976"/>
            <a:ext cx="1296144" cy="482352"/>
          </a:xfrm>
          <a:prstGeom prst="triangl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Rovnoramenný trojúhelník 29"/>
          <p:cNvSpPr/>
          <p:nvPr/>
        </p:nvSpPr>
        <p:spPr>
          <a:xfrm>
            <a:off x="467544" y="2780928"/>
            <a:ext cx="1008112" cy="410344"/>
          </a:xfrm>
          <a:prstGeom prst="triangl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Rovnoramenný trojúhelník 30"/>
          <p:cNvSpPr/>
          <p:nvPr/>
        </p:nvSpPr>
        <p:spPr>
          <a:xfrm>
            <a:off x="2987824" y="2852936"/>
            <a:ext cx="1656184" cy="554360"/>
          </a:xfrm>
          <a:prstGeom prst="triangle">
            <a:avLst>
              <a:gd name="adj" fmla="val 50872"/>
            </a:avLst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Rovnoramenný trojúhelník 31"/>
          <p:cNvSpPr/>
          <p:nvPr/>
        </p:nvSpPr>
        <p:spPr>
          <a:xfrm>
            <a:off x="3203848" y="2348880"/>
            <a:ext cx="1296144" cy="482352"/>
          </a:xfrm>
          <a:prstGeom prst="triangl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Rovnoramenný trojúhelník 32"/>
          <p:cNvSpPr/>
          <p:nvPr/>
        </p:nvSpPr>
        <p:spPr>
          <a:xfrm>
            <a:off x="3347864" y="1916832"/>
            <a:ext cx="1008112" cy="410344"/>
          </a:xfrm>
          <a:prstGeom prst="triangl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Rovnoramenný trojúhelník 39"/>
          <p:cNvSpPr/>
          <p:nvPr/>
        </p:nvSpPr>
        <p:spPr>
          <a:xfrm>
            <a:off x="5868144" y="3284984"/>
            <a:ext cx="2088232" cy="1634480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Pravoúhlý trojúhelník 40"/>
          <p:cNvSpPr/>
          <p:nvPr/>
        </p:nvSpPr>
        <p:spPr>
          <a:xfrm rot="19636892">
            <a:off x="7368732" y="2878858"/>
            <a:ext cx="1037529" cy="1930135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2" name="Přímá spojovací čára 41"/>
          <p:cNvCxnSpPr>
            <a:stCxn id="40" idx="0"/>
            <a:endCxn id="40" idx="3"/>
          </p:cNvCxnSpPr>
          <p:nvPr/>
        </p:nvCxnSpPr>
        <p:spPr>
          <a:xfrm>
            <a:off x="6912260" y="3284984"/>
            <a:ext cx="0" cy="16344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>
            <a:stCxn id="40" idx="0"/>
            <a:endCxn id="40" idx="3"/>
          </p:cNvCxnSpPr>
          <p:nvPr/>
        </p:nvCxnSpPr>
        <p:spPr>
          <a:xfrm>
            <a:off x="6912260" y="3284984"/>
            <a:ext cx="0" cy="16344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Rovnoramenný trojúhelník 43"/>
          <p:cNvSpPr/>
          <p:nvPr/>
        </p:nvSpPr>
        <p:spPr>
          <a:xfrm>
            <a:off x="4716016" y="3212976"/>
            <a:ext cx="1296144" cy="482352"/>
          </a:xfrm>
          <a:prstGeom prst="triangle">
            <a:avLst/>
          </a:prstGeom>
          <a:solidFill>
            <a:schemeClr val="bg1"/>
          </a:solidFill>
          <a:ln>
            <a:solidFill>
              <a:srgbClr val="00B05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Rovnoramenný trojúhelník 44"/>
          <p:cNvSpPr/>
          <p:nvPr/>
        </p:nvSpPr>
        <p:spPr>
          <a:xfrm>
            <a:off x="4860032" y="2780928"/>
            <a:ext cx="1008112" cy="410344"/>
          </a:xfrm>
          <a:prstGeom prst="triangle">
            <a:avLst/>
          </a:prstGeom>
          <a:solidFill>
            <a:schemeClr val="bg1"/>
          </a:solidFill>
          <a:ln>
            <a:solidFill>
              <a:srgbClr val="00B05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Rovnoramenný trojúhelník 47"/>
          <p:cNvSpPr/>
          <p:nvPr/>
        </p:nvSpPr>
        <p:spPr>
          <a:xfrm>
            <a:off x="4499992" y="3717032"/>
            <a:ext cx="1656184" cy="554360"/>
          </a:xfrm>
          <a:prstGeom prst="triangle">
            <a:avLst>
              <a:gd name="adj" fmla="val 50872"/>
            </a:avLst>
          </a:prstGeom>
          <a:solidFill>
            <a:schemeClr val="bg1"/>
          </a:solidFill>
          <a:ln>
            <a:solidFill>
              <a:srgbClr val="00B05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Rovnoramenný trojúhelník 48"/>
          <p:cNvSpPr/>
          <p:nvPr/>
        </p:nvSpPr>
        <p:spPr>
          <a:xfrm>
            <a:off x="7380312" y="2852936"/>
            <a:ext cx="1656184" cy="554360"/>
          </a:xfrm>
          <a:prstGeom prst="triangle">
            <a:avLst>
              <a:gd name="adj" fmla="val 50872"/>
            </a:avLst>
          </a:prstGeom>
          <a:solidFill>
            <a:schemeClr val="bg1"/>
          </a:solidFill>
          <a:ln>
            <a:solidFill>
              <a:srgbClr val="00B05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1" name="Přímá spojovací čára 50"/>
          <p:cNvCxnSpPr>
            <a:stCxn id="40" idx="0"/>
          </p:cNvCxnSpPr>
          <p:nvPr/>
        </p:nvCxnSpPr>
        <p:spPr>
          <a:xfrm flipH="1">
            <a:off x="6300192" y="3284984"/>
            <a:ext cx="612068" cy="19442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>
            <a:off x="6156176" y="5085184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60648"/>
            <a:ext cx="6281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5. Obtáhni robotka podle vzoru a dokresli knoflíky, uši a oči.  </a:t>
            </a:r>
            <a:endParaRPr lang="cs-CZ" u="sng" dirty="0"/>
          </a:p>
        </p:txBody>
      </p:sp>
      <p:sp>
        <p:nvSpPr>
          <p:cNvPr id="4" name="Obdélník 3"/>
          <p:cNvSpPr/>
          <p:nvPr/>
        </p:nvSpPr>
        <p:spPr>
          <a:xfrm>
            <a:off x="1259632" y="2852936"/>
            <a:ext cx="2088232" cy="194421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123728" y="2492896"/>
            <a:ext cx="360040" cy="33833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835696" y="1556792"/>
            <a:ext cx="914400" cy="91440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1560" y="2852936"/>
            <a:ext cx="626368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347864" y="2852936"/>
            <a:ext cx="626368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475656" y="4797152"/>
            <a:ext cx="626368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555776" y="4797152"/>
            <a:ext cx="626368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619672" y="5373216"/>
            <a:ext cx="360040" cy="36572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699792" y="5373216"/>
            <a:ext cx="360040" cy="36572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51520" y="2924944"/>
            <a:ext cx="360040" cy="36572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995936" y="2924944"/>
            <a:ext cx="360040" cy="36572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ovací čára 15"/>
          <p:cNvCxnSpPr>
            <a:stCxn id="6" idx="0"/>
          </p:cNvCxnSpPr>
          <p:nvPr/>
        </p:nvCxnSpPr>
        <p:spPr>
          <a:xfrm flipV="1">
            <a:off x="2292896" y="1196752"/>
            <a:ext cx="190872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>
            <a:stCxn id="6" idx="0"/>
          </p:cNvCxnSpPr>
          <p:nvPr/>
        </p:nvCxnSpPr>
        <p:spPr>
          <a:xfrm flipH="1" flipV="1">
            <a:off x="2051720" y="1268760"/>
            <a:ext cx="241176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>
            <a:stCxn id="6" idx="0"/>
          </p:cNvCxnSpPr>
          <p:nvPr/>
        </p:nvCxnSpPr>
        <p:spPr>
          <a:xfrm flipH="1" flipV="1">
            <a:off x="2267744" y="1052736"/>
            <a:ext cx="25152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bdélník 27"/>
          <p:cNvSpPr/>
          <p:nvPr/>
        </p:nvSpPr>
        <p:spPr>
          <a:xfrm>
            <a:off x="1979712" y="1772816"/>
            <a:ext cx="288032" cy="21602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339752" y="1772816"/>
            <a:ext cx="288032" cy="21602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hnutý pruh 29"/>
          <p:cNvSpPr/>
          <p:nvPr/>
        </p:nvSpPr>
        <p:spPr>
          <a:xfrm rot="10800000">
            <a:off x="2123728" y="1988840"/>
            <a:ext cx="432048" cy="288032"/>
          </a:xfrm>
          <a:prstGeom prst="blockArc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2051720" y="3068960"/>
            <a:ext cx="504056" cy="43204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2051720" y="3645024"/>
            <a:ext cx="504056" cy="43204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2051720" y="4221088"/>
            <a:ext cx="504056" cy="43204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771800" y="1772816"/>
            <a:ext cx="432048" cy="338336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1403648" y="1772816"/>
            <a:ext cx="432048" cy="338336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652120" y="2852936"/>
            <a:ext cx="2088232" cy="19442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516216" y="2492896"/>
            <a:ext cx="360040" cy="33833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6228184" y="1556792"/>
            <a:ext cx="914400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5004048" y="2852936"/>
            <a:ext cx="626368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7740352" y="2852936"/>
            <a:ext cx="626368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5868144" y="4797152"/>
            <a:ext cx="626368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6948264" y="4797152"/>
            <a:ext cx="626368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012160" y="5373216"/>
            <a:ext cx="360040" cy="3657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7092280" y="5373216"/>
            <a:ext cx="360040" cy="3657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4644008" y="2924944"/>
            <a:ext cx="360040" cy="3657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8388424" y="2924944"/>
            <a:ext cx="360040" cy="3657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0" name="Přímá spojovací čára 49"/>
          <p:cNvCxnSpPr>
            <a:stCxn id="41" idx="0"/>
          </p:cNvCxnSpPr>
          <p:nvPr/>
        </p:nvCxnSpPr>
        <p:spPr>
          <a:xfrm flipV="1">
            <a:off x="6685384" y="1196752"/>
            <a:ext cx="190872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>
            <a:stCxn id="41" idx="0"/>
          </p:cNvCxnSpPr>
          <p:nvPr/>
        </p:nvCxnSpPr>
        <p:spPr>
          <a:xfrm flipH="1" flipV="1">
            <a:off x="6444208" y="1268760"/>
            <a:ext cx="241176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>
            <a:stCxn id="41" idx="0"/>
          </p:cNvCxnSpPr>
          <p:nvPr/>
        </p:nvCxnSpPr>
        <p:spPr>
          <a:xfrm flipH="1" flipV="1">
            <a:off x="6660232" y="1052736"/>
            <a:ext cx="25152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Ohnutý pruh 54"/>
          <p:cNvSpPr/>
          <p:nvPr/>
        </p:nvSpPr>
        <p:spPr>
          <a:xfrm rot="10800000">
            <a:off x="6516216" y="1988840"/>
            <a:ext cx="432048" cy="288032"/>
          </a:xfrm>
          <a:prstGeom prst="blockArc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404664"/>
            <a:ext cx="5760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1.Vyhledej správný tvar, který k sobě patří. </a:t>
            </a:r>
            <a:endParaRPr lang="cs-CZ" u="sng" dirty="0"/>
          </a:p>
        </p:txBody>
      </p:sp>
      <p:sp>
        <p:nvSpPr>
          <p:cNvPr id="4" name="Zaoblený obdélník 3"/>
          <p:cNvSpPr/>
          <p:nvPr/>
        </p:nvSpPr>
        <p:spPr>
          <a:xfrm>
            <a:off x="1115616" y="1052736"/>
            <a:ext cx="3096344" cy="237626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5004048" y="1124744"/>
            <a:ext cx="3096344" cy="237626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5076056" y="4005064"/>
            <a:ext cx="3096344" cy="237626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1115616" y="4005064"/>
            <a:ext cx="3096344" cy="237626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2627784" y="1052736"/>
            <a:ext cx="0" cy="23762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2627784" y="5229200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/>
          <p:nvPr/>
        </p:nvCxnSpPr>
        <p:spPr>
          <a:xfrm>
            <a:off x="6516216" y="1052736"/>
            <a:ext cx="0" cy="23762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/>
          <p:nvPr/>
        </p:nvCxnSpPr>
        <p:spPr>
          <a:xfrm>
            <a:off x="6516216" y="2204864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čára 62"/>
          <p:cNvCxnSpPr>
            <a:stCxn id="7" idx="0"/>
            <a:endCxn id="7" idx="2"/>
          </p:cNvCxnSpPr>
          <p:nvPr/>
        </p:nvCxnSpPr>
        <p:spPr>
          <a:xfrm>
            <a:off x="2663788" y="4005064"/>
            <a:ext cx="0" cy="23762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ovací čára 70"/>
          <p:cNvCxnSpPr/>
          <p:nvPr/>
        </p:nvCxnSpPr>
        <p:spPr>
          <a:xfrm flipH="1">
            <a:off x="2627784" y="2276872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ovací čára 75"/>
          <p:cNvCxnSpPr>
            <a:stCxn id="6" idx="0"/>
            <a:endCxn id="6" idx="2"/>
          </p:cNvCxnSpPr>
          <p:nvPr/>
        </p:nvCxnSpPr>
        <p:spPr>
          <a:xfrm>
            <a:off x="6624228" y="4005064"/>
            <a:ext cx="0" cy="2376264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ovací čára 85"/>
          <p:cNvCxnSpPr/>
          <p:nvPr/>
        </p:nvCxnSpPr>
        <p:spPr>
          <a:xfrm flipH="1">
            <a:off x="6660232" y="5157192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bdélník 26"/>
          <p:cNvSpPr/>
          <p:nvPr/>
        </p:nvSpPr>
        <p:spPr>
          <a:xfrm>
            <a:off x="1403648" y="1772816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Rovnoramenný trojúhelník 27"/>
          <p:cNvSpPr/>
          <p:nvPr/>
        </p:nvSpPr>
        <p:spPr>
          <a:xfrm>
            <a:off x="2843808" y="2348880"/>
            <a:ext cx="1060704" cy="914400"/>
          </a:xfrm>
          <a:prstGeom prst="triangl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915816" y="1268760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Rovnoramenný trojúhelník 30"/>
          <p:cNvSpPr/>
          <p:nvPr/>
        </p:nvSpPr>
        <p:spPr>
          <a:xfrm>
            <a:off x="5220072" y="1700808"/>
            <a:ext cx="1060704" cy="914400"/>
          </a:xfrm>
          <a:prstGeom prst="triangl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Rovnoramenný trojúhelník 31"/>
          <p:cNvSpPr/>
          <p:nvPr/>
        </p:nvSpPr>
        <p:spPr>
          <a:xfrm>
            <a:off x="6660232" y="2348880"/>
            <a:ext cx="1060704" cy="914400"/>
          </a:xfrm>
          <a:prstGeom prst="triangl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Rovnoramenný trojúhelník 34"/>
          <p:cNvSpPr/>
          <p:nvPr/>
        </p:nvSpPr>
        <p:spPr>
          <a:xfrm>
            <a:off x="1403648" y="4725144"/>
            <a:ext cx="1060704" cy="914400"/>
          </a:xfrm>
          <a:prstGeom prst="triangl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Rovnoramenný trojúhelník 35"/>
          <p:cNvSpPr/>
          <p:nvPr/>
        </p:nvSpPr>
        <p:spPr>
          <a:xfrm>
            <a:off x="2915816" y="4149080"/>
            <a:ext cx="1060704" cy="914400"/>
          </a:xfrm>
          <a:prstGeom prst="triangl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Rovnoramenný trojúhelník 36"/>
          <p:cNvSpPr/>
          <p:nvPr/>
        </p:nvSpPr>
        <p:spPr>
          <a:xfrm>
            <a:off x="6804248" y="4077072"/>
            <a:ext cx="1060704" cy="914400"/>
          </a:xfrm>
          <a:prstGeom prst="triangl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6948264" y="5301208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364088" y="4653136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804248" y="1196752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2987824" y="5301208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395536" y="188640"/>
            <a:ext cx="1060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42" name="Přímá spojovací šipka 41"/>
          <p:cNvCxnSpPr/>
          <p:nvPr/>
        </p:nvCxnSpPr>
        <p:spPr>
          <a:xfrm flipV="1">
            <a:off x="1763688" y="1628800"/>
            <a:ext cx="1656184" cy="64807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šipka 44"/>
          <p:cNvCxnSpPr/>
          <p:nvPr/>
        </p:nvCxnSpPr>
        <p:spPr>
          <a:xfrm>
            <a:off x="5796136" y="2348880"/>
            <a:ext cx="1368152" cy="64807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šipka 47"/>
          <p:cNvCxnSpPr/>
          <p:nvPr/>
        </p:nvCxnSpPr>
        <p:spPr>
          <a:xfrm flipV="1">
            <a:off x="1907704" y="4725144"/>
            <a:ext cx="1512168" cy="64807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šipka 51"/>
          <p:cNvCxnSpPr/>
          <p:nvPr/>
        </p:nvCxnSpPr>
        <p:spPr>
          <a:xfrm>
            <a:off x="5796136" y="5157192"/>
            <a:ext cx="1512168" cy="72008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6192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2. Trojúhelníky vybarvi zeleně, čtverce oranžově.  </a:t>
            </a:r>
            <a:endParaRPr lang="cs-CZ" u="sng" dirty="0"/>
          </a:p>
        </p:txBody>
      </p:sp>
      <p:sp>
        <p:nvSpPr>
          <p:cNvPr id="15" name="Obdélník 14"/>
          <p:cNvSpPr/>
          <p:nvPr/>
        </p:nvSpPr>
        <p:spPr>
          <a:xfrm>
            <a:off x="5436096" y="4581128"/>
            <a:ext cx="432048" cy="338336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131840" y="1268760"/>
            <a:ext cx="1080120" cy="914400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 rot="16200000">
            <a:off x="7585484" y="2935796"/>
            <a:ext cx="936104" cy="914400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 rot="16200000">
            <a:off x="5929300" y="847564"/>
            <a:ext cx="432048" cy="410344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187624" y="4437112"/>
            <a:ext cx="648072" cy="576064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 rot="5400000">
            <a:off x="3887924" y="2600908"/>
            <a:ext cx="1296144" cy="1656184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652120" y="5229200"/>
            <a:ext cx="936104" cy="914400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 rot="5400000">
            <a:off x="649288" y="2671192"/>
            <a:ext cx="406896" cy="338336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Rovnoramenný trojúhelník 22"/>
          <p:cNvSpPr/>
          <p:nvPr/>
        </p:nvSpPr>
        <p:spPr>
          <a:xfrm>
            <a:off x="5076056" y="1556792"/>
            <a:ext cx="1060704" cy="914400"/>
          </a:xfrm>
          <a:prstGeom prst="triangl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Rovnoramenný trojúhelník 30"/>
          <p:cNvSpPr/>
          <p:nvPr/>
        </p:nvSpPr>
        <p:spPr>
          <a:xfrm>
            <a:off x="467544" y="908720"/>
            <a:ext cx="1296144" cy="1368152"/>
          </a:xfrm>
          <a:prstGeom prst="triangle">
            <a:avLst>
              <a:gd name="adj" fmla="val 100000"/>
            </a:avLst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Rovnoramenný trojúhelník 31"/>
          <p:cNvSpPr/>
          <p:nvPr/>
        </p:nvSpPr>
        <p:spPr>
          <a:xfrm rot="5400000">
            <a:off x="5561439" y="3303657"/>
            <a:ext cx="2132282" cy="510760"/>
          </a:xfrm>
          <a:prstGeom prst="triangle">
            <a:avLst>
              <a:gd name="adj" fmla="val 50942"/>
            </a:avLst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Rovnoramenný trojúhelník 32"/>
          <p:cNvSpPr/>
          <p:nvPr/>
        </p:nvSpPr>
        <p:spPr>
          <a:xfrm>
            <a:off x="3563888" y="4725144"/>
            <a:ext cx="1656184" cy="914400"/>
          </a:xfrm>
          <a:prstGeom prst="triangl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Rovnoramenný trojúhelník 33"/>
          <p:cNvSpPr/>
          <p:nvPr/>
        </p:nvSpPr>
        <p:spPr>
          <a:xfrm>
            <a:off x="2483768" y="4581128"/>
            <a:ext cx="1060704" cy="1584176"/>
          </a:xfrm>
          <a:prstGeom prst="triangle">
            <a:avLst>
              <a:gd name="adj" fmla="val 50000"/>
            </a:avLst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Rovnoramenný trojúhelník 34"/>
          <p:cNvSpPr/>
          <p:nvPr/>
        </p:nvSpPr>
        <p:spPr>
          <a:xfrm rot="3605284">
            <a:off x="813984" y="5243672"/>
            <a:ext cx="1060704" cy="914400"/>
          </a:xfrm>
          <a:prstGeom prst="triangl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Rovnoramenný trojúhelník 35"/>
          <p:cNvSpPr/>
          <p:nvPr/>
        </p:nvSpPr>
        <p:spPr>
          <a:xfrm>
            <a:off x="6876256" y="4437112"/>
            <a:ext cx="2016224" cy="914400"/>
          </a:xfrm>
          <a:prstGeom prst="triangl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Rovnoramenný trojúhelník 36"/>
          <p:cNvSpPr/>
          <p:nvPr/>
        </p:nvSpPr>
        <p:spPr>
          <a:xfrm>
            <a:off x="6948264" y="1412776"/>
            <a:ext cx="1060704" cy="914400"/>
          </a:xfrm>
          <a:prstGeom prst="triangle">
            <a:avLst>
              <a:gd name="adj" fmla="val 0"/>
            </a:avLst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Rovnoramenný trojúhelník 37"/>
          <p:cNvSpPr/>
          <p:nvPr/>
        </p:nvSpPr>
        <p:spPr>
          <a:xfrm>
            <a:off x="1331640" y="2204864"/>
            <a:ext cx="1800200" cy="1656184"/>
          </a:xfrm>
          <a:prstGeom prst="triangle">
            <a:avLst>
              <a:gd name="adj" fmla="val 50000"/>
            </a:avLst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3. Přiřaď správně podle tvaru a barev.</a:t>
            </a:r>
            <a:endParaRPr lang="cs-CZ" u="sng" dirty="0"/>
          </a:p>
        </p:txBody>
      </p:sp>
      <p:sp>
        <p:nvSpPr>
          <p:cNvPr id="9" name="Obdélník 8"/>
          <p:cNvSpPr/>
          <p:nvPr/>
        </p:nvSpPr>
        <p:spPr>
          <a:xfrm rot="5400000">
            <a:off x="1619672" y="3501008"/>
            <a:ext cx="5688632" cy="72008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Rovnoramenný trojúhelník 27"/>
          <p:cNvSpPr/>
          <p:nvPr/>
        </p:nvSpPr>
        <p:spPr>
          <a:xfrm>
            <a:off x="467544" y="764704"/>
            <a:ext cx="792088" cy="57606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915816" y="764704"/>
            <a:ext cx="720080" cy="57606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Rovnoramenný trojúhelník 29"/>
          <p:cNvSpPr/>
          <p:nvPr/>
        </p:nvSpPr>
        <p:spPr>
          <a:xfrm>
            <a:off x="2843808" y="2492896"/>
            <a:ext cx="792088" cy="57606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Rovnoramenný trojúhelník 30"/>
          <p:cNvSpPr/>
          <p:nvPr/>
        </p:nvSpPr>
        <p:spPr>
          <a:xfrm>
            <a:off x="467544" y="5517232"/>
            <a:ext cx="792088" cy="576064"/>
          </a:xfrm>
          <a:prstGeom prst="triangl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Rovnoramenný trojúhelník 31"/>
          <p:cNvSpPr/>
          <p:nvPr/>
        </p:nvSpPr>
        <p:spPr>
          <a:xfrm>
            <a:off x="2915816" y="4437112"/>
            <a:ext cx="792088" cy="576064"/>
          </a:xfrm>
          <a:prstGeom prst="triangl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Rovnoramenný trojúhelník 32"/>
          <p:cNvSpPr/>
          <p:nvPr/>
        </p:nvSpPr>
        <p:spPr>
          <a:xfrm>
            <a:off x="467544" y="3573016"/>
            <a:ext cx="792088" cy="576064"/>
          </a:xfrm>
          <a:prstGeom prst="triangl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Rovnoramenný trojúhelník 33"/>
          <p:cNvSpPr/>
          <p:nvPr/>
        </p:nvSpPr>
        <p:spPr>
          <a:xfrm>
            <a:off x="2843808" y="1556792"/>
            <a:ext cx="792088" cy="576064"/>
          </a:xfrm>
          <a:prstGeom prst="triangl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39552" y="4581128"/>
            <a:ext cx="720080" cy="57606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2987824" y="5517232"/>
            <a:ext cx="720080" cy="57606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915816" y="3501008"/>
            <a:ext cx="720080" cy="576064"/>
          </a:xfrm>
          <a:prstGeom prst="rect">
            <a:avLst/>
          </a:prstGeom>
          <a:solidFill>
            <a:srgbClr val="92D05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39552" y="2708920"/>
            <a:ext cx="720080" cy="57606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39552" y="1700808"/>
            <a:ext cx="720080" cy="57606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Rovnoramenný trojúhelník 39"/>
          <p:cNvSpPr/>
          <p:nvPr/>
        </p:nvSpPr>
        <p:spPr>
          <a:xfrm>
            <a:off x="5004048" y="692696"/>
            <a:ext cx="792088" cy="576064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7524328" y="692696"/>
            <a:ext cx="720080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7524328" y="4509120"/>
            <a:ext cx="720080" cy="57606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148064" y="5589240"/>
            <a:ext cx="720080" cy="576064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7524328" y="2492896"/>
            <a:ext cx="720080" cy="576064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5076056" y="3501008"/>
            <a:ext cx="720080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5004048" y="1628800"/>
            <a:ext cx="720080" cy="57606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Rovnoramenný trojúhelník 46"/>
          <p:cNvSpPr/>
          <p:nvPr/>
        </p:nvSpPr>
        <p:spPr>
          <a:xfrm>
            <a:off x="7452320" y="5517232"/>
            <a:ext cx="792088" cy="57606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Rovnoramenný trojúhelník 47"/>
          <p:cNvSpPr/>
          <p:nvPr/>
        </p:nvSpPr>
        <p:spPr>
          <a:xfrm>
            <a:off x="5076056" y="4437112"/>
            <a:ext cx="792088" cy="576064"/>
          </a:xfrm>
          <a:prstGeom prst="triangl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Rovnoramenný trojúhelník 48"/>
          <p:cNvSpPr/>
          <p:nvPr/>
        </p:nvSpPr>
        <p:spPr>
          <a:xfrm>
            <a:off x="7452320" y="3429000"/>
            <a:ext cx="792088" cy="576064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Rovnoramenný trojúhelník 49"/>
          <p:cNvSpPr/>
          <p:nvPr/>
        </p:nvSpPr>
        <p:spPr>
          <a:xfrm>
            <a:off x="5076056" y="2492896"/>
            <a:ext cx="792088" cy="57606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Rovnoramenný trojúhelník 50"/>
          <p:cNvSpPr/>
          <p:nvPr/>
        </p:nvSpPr>
        <p:spPr>
          <a:xfrm>
            <a:off x="7524328" y="1484784"/>
            <a:ext cx="792088" cy="576064"/>
          </a:xfrm>
          <a:prstGeom prst="triangl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3" name="Přímá spojovací šipka 52"/>
          <p:cNvCxnSpPr/>
          <p:nvPr/>
        </p:nvCxnSpPr>
        <p:spPr>
          <a:xfrm>
            <a:off x="899592" y="1196752"/>
            <a:ext cx="2088232" cy="15121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šipka 56"/>
          <p:cNvCxnSpPr>
            <a:stCxn id="39" idx="3"/>
          </p:cNvCxnSpPr>
          <p:nvPr/>
        </p:nvCxnSpPr>
        <p:spPr>
          <a:xfrm flipV="1">
            <a:off x="1259632" y="1052736"/>
            <a:ext cx="1584176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ovací šipka 59"/>
          <p:cNvCxnSpPr/>
          <p:nvPr/>
        </p:nvCxnSpPr>
        <p:spPr>
          <a:xfrm>
            <a:off x="1259632" y="2996952"/>
            <a:ext cx="1584176" cy="27363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šipka 62"/>
          <p:cNvCxnSpPr>
            <a:stCxn id="33" idx="5"/>
          </p:cNvCxnSpPr>
          <p:nvPr/>
        </p:nvCxnSpPr>
        <p:spPr>
          <a:xfrm flipV="1">
            <a:off x="1061610" y="2204864"/>
            <a:ext cx="1998222" cy="16561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ovací šipka 67"/>
          <p:cNvCxnSpPr/>
          <p:nvPr/>
        </p:nvCxnSpPr>
        <p:spPr>
          <a:xfrm flipV="1">
            <a:off x="1259632" y="3861048"/>
            <a:ext cx="1512168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ovací šipka 70"/>
          <p:cNvCxnSpPr/>
          <p:nvPr/>
        </p:nvCxnSpPr>
        <p:spPr>
          <a:xfrm flipV="1">
            <a:off x="971600" y="4725144"/>
            <a:ext cx="2052228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ovací šipka 73"/>
          <p:cNvCxnSpPr/>
          <p:nvPr/>
        </p:nvCxnSpPr>
        <p:spPr>
          <a:xfrm>
            <a:off x="5652120" y="1268760"/>
            <a:ext cx="1944216" cy="23042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ovací šipka 78"/>
          <p:cNvCxnSpPr/>
          <p:nvPr/>
        </p:nvCxnSpPr>
        <p:spPr>
          <a:xfrm>
            <a:off x="5580112" y="2204864"/>
            <a:ext cx="1872208" cy="25202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ovací šipka 81"/>
          <p:cNvCxnSpPr/>
          <p:nvPr/>
        </p:nvCxnSpPr>
        <p:spPr>
          <a:xfrm>
            <a:off x="5580112" y="2780928"/>
            <a:ext cx="1944216" cy="29523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ovací šipka 86"/>
          <p:cNvCxnSpPr/>
          <p:nvPr/>
        </p:nvCxnSpPr>
        <p:spPr>
          <a:xfrm flipV="1">
            <a:off x="5724128" y="2132856"/>
            <a:ext cx="1872208" cy="26642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ovací šipka 92"/>
          <p:cNvCxnSpPr>
            <a:stCxn id="43" idx="3"/>
          </p:cNvCxnSpPr>
          <p:nvPr/>
        </p:nvCxnSpPr>
        <p:spPr>
          <a:xfrm flipV="1">
            <a:off x="5868144" y="2852936"/>
            <a:ext cx="1584176" cy="30243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ovací šipka 96"/>
          <p:cNvCxnSpPr>
            <a:stCxn id="45" idx="3"/>
          </p:cNvCxnSpPr>
          <p:nvPr/>
        </p:nvCxnSpPr>
        <p:spPr>
          <a:xfrm flipV="1">
            <a:off x="5796136" y="980728"/>
            <a:ext cx="1656184" cy="28083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4752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4. Obtáhni stan podle vzoru a dokresli stromy.</a:t>
            </a:r>
            <a:endParaRPr lang="cs-CZ" u="sng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1475656" y="3284984"/>
            <a:ext cx="2088232" cy="1634480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oúhlý trojúhelník 6"/>
          <p:cNvSpPr/>
          <p:nvPr/>
        </p:nvSpPr>
        <p:spPr>
          <a:xfrm rot="19636892">
            <a:off x="2976244" y="2878858"/>
            <a:ext cx="1037529" cy="1930135"/>
          </a:xfrm>
          <a:prstGeom prst="rt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1691680" y="3284984"/>
            <a:ext cx="842392" cy="20882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1547664" y="5229200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>
            <a:stCxn id="4" idx="0"/>
            <a:endCxn id="4" idx="3"/>
          </p:cNvCxnSpPr>
          <p:nvPr/>
        </p:nvCxnSpPr>
        <p:spPr>
          <a:xfrm>
            <a:off x="2519772" y="3284984"/>
            <a:ext cx="0" cy="16344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>
            <a:stCxn id="4" idx="0"/>
            <a:endCxn id="4" idx="3"/>
          </p:cNvCxnSpPr>
          <p:nvPr/>
        </p:nvCxnSpPr>
        <p:spPr>
          <a:xfrm>
            <a:off x="2519772" y="3284984"/>
            <a:ext cx="0" cy="16344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Rovnoramenný trojúhelník 26"/>
          <p:cNvSpPr/>
          <p:nvPr/>
        </p:nvSpPr>
        <p:spPr>
          <a:xfrm>
            <a:off x="107504" y="3717032"/>
            <a:ext cx="1656184" cy="554360"/>
          </a:xfrm>
          <a:prstGeom prst="triangle">
            <a:avLst>
              <a:gd name="adj" fmla="val 50872"/>
            </a:avLst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Rovnoramenný trojúhelník 28"/>
          <p:cNvSpPr/>
          <p:nvPr/>
        </p:nvSpPr>
        <p:spPr>
          <a:xfrm>
            <a:off x="323528" y="3212976"/>
            <a:ext cx="1296144" cy="482352"/>
          </a:xfrm>
          <a:prstGeom prst="triangl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Rovnoramenný trojúhelník 29"/>
          <p:cNvSpPr/>
          <p:nvPr/>
        </p:nvSpPr>
        <p:spPr>
          <a:xfrm>
            <a:off x="467544" y="2780928"/>
            <a:ext cx="1008112" cy="410344"/>
          </a:xfrm>
          <a:prstGeom prst="triangl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Rovnoramenný trojúhelník 30"/>
          <p:cNvSpPr/>
          <p:nvPr/>
        </p:nvSpPr>
        <p:spPr>
          <a:xfrm>
            <a:off x="2987824" y="2852936"/>
            <a:ext cx="1656184" cy="554360"/>
          </a:xfrm>
          <a:prstGeom prst="triangle">
            <a:avLst>
              <a:gd name="adj" fmla="val 50872"/>
            </a:avLst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Rovnoramenný trojúhelník 31"/>
          <p:cNvSpPr/>
          <p:nvPr/>
        </p:nvSpPr>
        <p:spPr>
          <a:xfrm>
            <a:off x="3203848" y="2348880"/>
            <a:ext cx="1296144" cy="482352"/>
          </a:xfrm>
          <a:prstGeom prst="triangl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Rovnoramenný trojúhelník 32"/>
          <p:cNvSpPr/>
          <p:nvPr/>
        </p:nvSpPr>
        <p:spPr>
          <a:xfrm>
            <a:off x="3347864" y="1916832"/>
            <a:ext cx="1008112" cy="410344"/>
          </a:xfrm>
          <a:prstGeom prst="triangl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Rovnoramenný trojúhelník 39"/>
          <p:cNvSpPr/>
          <p:nvPr/>
        </p:nvSpPr>
        <p:spPr>
          <a:xfrm>
            <a:off x="5868144" y="3284984"/>
            <a:ext cx="2088232" cy="1634480"/>
          </a:xfrm>
          <a:prstGeom prst="triangle">
            <a:avLst/>
          </a:prstGeom>
          <a:solidFill>
            <a:schemeClr val="bg1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Pravoúhlý trojúhelník 40"/>
          <p:cNvSpPr/>
          <p:nvPr/>
        </p:nvSpPr>
        <p:spPr>
          <a:xfrm rot="19636892">
            <a:off x="7368732" y="2878858"/>
            <a:ext cx="1037529" cy="1930135"/>
          </a:xfrm>
          <a:prstGeom prst="rtTriangle">
            <a:avLst/>
          </a:prstGeom>
          <a:solidFill>
            <a:schemeClr val="bg1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2" name="Přímá spojovací čára 41"/>
          <p:cNvCxnSpPr>
            <a:stCxn id="40" idx="0"/>
            <a:endCxn id="40" idx="3"/>
          </p:cNvCxnSpPr>
          <p:nvPr/>
        </p:nvCxnSpPr>
        <p:spPr>
          <a:xfrm>
            <a:off x="6912260" y="3284984"/>
            <a:ext cx="0" cy="16344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>
            <a:stCxn id="40" idx="0"/>
            <a:endCxn id="40" idx="3"/>
          </p:cNvCxnSpPr>
          <p:nvPr/>
        </p:nvCxnSpPr>
        <p:spPr>
          <a:xfrm>
            <a:off x="6912260" y="3284984"/>
            <a:ext cx="0" cy="16344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Rovnoramenný trojúhelník 43"/>
          <p:cNvSpPr/>
          <p:nvPr/>
        </p:nvSpPr>
        <p:spPr>
          <a:xfrm>
            <a:off x="4716016" y="3212976"/>
            <a:ext cx="1296144" cy="482352"/>
          </a:xfrm>
          <a:prstGeom prst="triangle">
            <a:avLst/>
          </a:prstGeom>
          <a:solidFill>
            <a:schemeClr val="bg1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Rovnoramenný trojúhelník 44"/>
          <p:cNvSpPr/>
          <p:nvPr/>
        </p:nvSpPr>
        <p:spPr>
          <a:xfrm>
            <a:off x="4860032" y="2780928"/>
            <a:ext cx="1008112" cy="410344"/>
          </a:xfrm>
          <a:prstGeom prst="triangle">
            <a:avLst/>
          </a:prstGeom>
          <a:solidFill>
            <a:schemeClr val="bg1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Rovnoramenný trojúhelník 47"/>
          <p:cNvSpPr/>
          <p:nvPr/>
        </p:nvSpPr>
        <p:spPr>
          <a:xfrm>
            <a:off x="4499992" y="3717032"/>
            <a:ext cx="1656184" cy="554360"/>
          </a:xfrm>
          <a:prstGeom prst="triangle">
            <a:avLst>
              <a:gd name="adj" fmla="val 50872"/>
            </a:avLst>
          </a:prstGeom>
          <a:solidFill>
            <a:schemeClr val="bg1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Rovnoramenný trojúhelník 48"/>
          <p:cNvSpPr/>
          <p:nvPr/>
        </p:nvSpPr>
        <p:spPr>
          <a:xfrm>
            <a:off x="7380312" y="2852936"/>
            <a:ext cx="1656184" cy="554360"/>
          </a:xfrm>
          <a:prstGeom prst="triangle">
            <a:avLst>
              <a:gd name="adj" fmla="val 50872"/>
            </a:avLst>
          </a:prstGeom>
          <a:solidFill>
            <a:schemeClr val="bg1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1" name="Přímá spojovací čára 50"/>
          <p:cNvCxnSpPr>
            <a:stCxn id="40" idx="0"/>
          </p:cNvCxnSpPr>
          <p:nvPr/>
        </p:nvCxnSpPr>
        <p:spPr>
          <a:xfrm flipH="1">
            <a:off x="6300192" y="3284984"/>
            <a:ext cx="612068" cy="19442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>
            <a:off x="6156176" y="5085184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ovnoramenný trojúhelník 24"/>
          <p:cNvSpPr/>
          <p:nvPr/>
        </p:nvSpPr>
        <p:spPr>
          <a:xfrm>
            <a:off x="7524328" y="2348880"/>
            <a:ext cx="1296144" cy="482352"/>
          </a:xfrm>
          <a:prstGeom prst="triangl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Rovnoramenný trojúhelník 25"/>
          <p:cNvSpPr/>
          <p:nvPr/>
        </p:nvSpPr>
        <p:spPr>
          <a:xfrm>
            <a:off x="7668344" y="1916832"/>
            <a:ext cx="1008112" cy="410344"/>
          </a:xfrm>
          <a:prstGeom prst="triangl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60648"/>
            <a:ext cx="6281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5. Obtáhni robotka podle vzoru a dokresli knoflíky, uši a oči.  </a:t>
            </a:r>
            <a:endParaRPr lang="cs-CZ" u="sng" dirty="0"/>
          </a:p>
        </p:txBody>
      </p:sp>
      <p:sp>
        <p:nvSpPr>
          <p:cNvPr id="4" name="Obdélník 3"/>
          <p:cNvSpPr/>
          <p:nvPr/>
        </p:nvSpPr>
        <p:spPr>
          <a:xfrm>
            <a:off x="1259632" y="2852936"/>
            <a:ext cx="2088232" cy="194421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123728" y="2492896"/>
            <a:ext cx="360040" cy="33833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835696" y="1556792"/>
            <a:ext cx="914400" cy="91440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1560" y="2852936"/>
            <a:ext cx="626368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347864" y="2852936"/>
            <a:ext cx="626368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475656" y="4797152"/>
            <a:ext cx="626368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555776" y="4797152"/>
            <a:ext cx="626368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619672" y="5373216"/>
            <a:ext cx="360040" cy="36572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699792" y="5373216"/>
            <a:ext cx="360040" cy="36572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51520" y="2924944"/>
            <a:ext cx="360040" cy="36572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995936" y="2924944"/>
            <a:ext cx="360040" cy="36572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ovací čára 15"/>
          <p:cNvCxnSpPr>
            <a:stCxn id="6" idx="0"/>
          </p:cNvCxnSpPr>
          <p:nvPr/>
        </p:nvCxnSpPr>
        <p:spPr>
          <a:xfrm flipV="1">
            <a:off x="2292896" y="1196752"/>
            <a:ext cx="190872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>
            <a:stCxn id="6" idx="0"/>
          </p:cNvCxnSpPr>
          <p:nvPr/>
        </p:nvCxnSpPr>
        <p:spPr>
          <a:xfrm flipH="1" flipV="1">
            <a:off x="2051720" y="1268760"/>
            <a:ext cx="241176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>
            <a:stCxn id="6" idx="0"/>
          </p:cNvCxnSpPr>
          <p:nvPr/>
        </p:nvCxnSpPr>
        <p:spPr>
          <a:xfrm flipH="1" flipV="1">
            <a:off x="2267744" y="1052736"/>
            <a:ext cx="25152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bdélník 27"/>
          <p:cNvSpPr/>
          <p:nvPr/>
        </p:nvSpPr>
        <p:spPr>
          <a:xfrm>
            <a:off x="1979712" y="1772816"/>
            <a:ext cx="288032" cy="21602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339752" y="1772816"/>
            <a:ext cx="288032" cy="21602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hnutý pruh 29"/>
          <p:cNvSpPr/>
          <p:nvPr/>
        </p:nvSpPr>
        <p:spPr>
          <a:xfrm rot="10800000">
            <a:off x="2123728" y="1988840"/>
            <a:ext cx="432048" cy="288032"/>
          </a:xfrm>
          <a:prstGeom prst="blockArc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2051720" y="3068960"/>
            <a:ext cx="504056" cy="43204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2051720" y="3645024"/>
            <a:ext cx="504056" cy="43204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2051720" y="4221088"/>
            <a:ext cx="504056" cy="43204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771800" y="1772816"/>
            <a:ext cx="432048" cy="338336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1403648" y="1772816"/>
            <a:ext cx="432048" cy="338336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652120" y="2852936"/>
            <a:ext cx="2088232" cy="1944216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516216" y="2492896"/>
            <a:ext cx="360040" cy="338336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6228184" y="1556792"/>
            <a:ext cx="914400" cy="9144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5004048" y="2852936"/>
            <a:ext cx="626368" cy="57606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7740352" y="2852936"/>
            <a:ext cx="626368" cy="57606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5868144" y="4797152"/>
            <a:ext cx="626368" cy="57606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6948264" y="4797152"/>
            <a:ext cx="626368" cy="57606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012160" y="5373216"/>
            <a:ext cx="360040" cy="36572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7092280" y="5373216"/>
            <a:ext cx="360040" cy="36572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4644008" y="2924944"/>
            <a:ext cx="360040" cy="36572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8388424" y="2924944"/>
            <a:ext cx="360040" cy="36572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0" name="Přímá spojovací čára 49"/>
          <p:cNvCxnSpPr>
            <a:stCxn id="41" idx="0"/>
          </p:cNvCxnSpPr>
          <p:nvPr/>
        </p:nvCxnSpPr>
        <p:spPr>
          <a:xfrm flipV="1">
            <a:off x="6685384" y="1196752"/>
            <a:ext cx="190872" cy="360040"/>
          </a:xfrm>
          <a:prstGeom prst="line">
            <a:avLst/>
          </a:prstGeom>
          <a:ln>
            <a:solidFill>
              <a:srgbClr val="FF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>
            <a:stCxn id="41" idx="0"/>
          </p:cNvCxnSpPr>
          <p:nvPr/>
        </p:nvCxnSpPr>
        <p:spPr>
          <a:xfrm flipH="1" flipV="1">
            <a:off x="6444208" y="1268760"/>
            <a:ext cx="241176" cy="288032"/>
          </a:xfrm>
          <a:prstGeom prst="line">
            <a:avLst/>
          </a:prstGeom>
          <a:ln>
            <a:solidFill>
              <a:srgbClr val="FF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>
            <a:stCxn id="41" idx="0"/>
          </p:cNvCxnSpPr>
          <p:nvPr/>
        </p:nvCxnSpPr>
        <p:spPr>
          <a:xfrm flipH="1" flipV="1">
            <a:off x="6660232" y="1052736"/>
            <a:ext cx="25152" cy="504056"/>
          </a:xfrm>
          <a:prstGeom prst="line">
            <a:avLst/>
          </a:prstGeom>
          <a:ln>
            <a:solidFill>
              <a:srgbClr val="FF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Ohnutý pruh 54"/>
          <p:cNvSpPr/>
          <p:nvPr/>
        </p:nvSpPr>
        <p:spPr>
          <a:xfrm rot="10800000">
            <a:off x="6516216" y="1988840"/>
            <a:ext cx="432048" cy="288032"/>
          </a:xfrm>
          <a:prstGeom prst="blockArc">
            <a:avLst/>
          </a:prstGeom>
          <a:solidFill>
            <a:schemeClr val="accent2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6732240" y="1772816"/>
            <a:ext cx="288032" cy="216024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6300192" y="1772816"/>
            <a:ext cx="288032" cy="216024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6444208" y="4221088"/>
            <a:ext cx="504056" cy="432048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6444208" y="3645024"/>
            <a:ext cx="504056" cy="432048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6444208" y="2996952"/>
            <a:ext cx="504056" cy="432048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9993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Zdroje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196752"/>
            <a:ext cx="15568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Vlastní tvorba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644</TotalTime>
  <Words>194</Words>
  <Application>Microsoft Office PowerPoint</Application>
  <PresentationFormat>Předvádění na obrazovce (4:3)</PresentationFormat>
  <Paragraphs>31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zezulčíková</dc:creator>
  <cp:lastModifiedBy>Domaci</cp:lastModifiedBy>
  <cp:revision>25</cp:revision>
  <dcterms:created xsi:type="dcterms:W3CDTF">2012-12-27T18:10:23Z</dcterms:created>
  <dcterms:modified xsi:type="dcterms:W3CDTF">2013-01-05T18:02:31Z</dcterms:modified>
</cp:coreProperties>
</file>