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1" r:id="rId5"/>
    <p:sldId id="268" r:id="rId6"/>
    <p:sldId id="269" r:id="rId7"/>
    <p:sldId id="270" r:id="rId8"/>
    <p:sldId id="264" r:id="rId9"/>
    <p:sldId id="265" r:id="rId10"/>
    <p:sldId id="266" r:id="rId11"/>
    <p:sldId id="271" r:id="rId12"/>
    <p:sldId id="272" r:id="rId13"/>
    <p:sldId id="273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095" autoAdjust="0"/>
  </p:normalViewPr>
  <p:slideViewPr>
    <p:cSldViewPr>
      <p:cViewPr>
        <p:scale>
          <a:sx n="100" d="100"/>
          <a:sy n="100" d="100"/>
        </p:scale>
        <p:origin x="-294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9CA4A0-FC73-4F83-B14B-3B447218C0FF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C47C5-6DDD-4D34-A2E9-D698EA7B60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9CA4A0-FC73-4F83-B14B-3B447218C0FF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C47C5-6DDD-4D34-A2E9-D698EA7B60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9CA4A0-FC73-4F83-B14B-3B447218C0FF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C47C5-6DDD-4D34-A2E9-D698EA7B60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9CA4A0-FC73-4F83-B14B-3B447218C0FF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C47C5-6DDD-4D34-A2E9-D698EA7B60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9CA4A0-FC73-4F83-B14B-3B447218C0FF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C47C5-6DDD-4D34-A2E9-D698EA7B60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9CA4A0-FC73-4F83-B14B-3B447218C0FF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C47C5-6DDD-4D34-A2E9-D698EA7B60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9CA4A0-FC73-4F83-B14B-3B447218C0FF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C47C5-6DDD-4D34-A2E9-D698EA7B60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9CA4A0-FC73-4F83-B14B-3B447218C0FF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C47C5-6DDD-4D34-A2E9-D698EA7B60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9CA4A0-FC73-4F83-B14B-3B447218C0FF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C47C5-6DDD-4D34-A2E9-D698EA7B60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9CA4A0-FC73-4F83-B14B-3B447218C0FF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C47C5-6DDD-4D34-A2E9-D698EA7B60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9CA4A0-FC73-4F83-B14B-3B447218C0FF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C47C5-6DDD-4D34-A2E9-D698EA7B60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9CA4A0-FC73-4F83-B14B-3B447218C0FF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3C47C5-6DDD-4D34-A2E9-D698EA7B605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827585" y="1484784"/>
          <a:ext cx="7680852" cy="4352261"/>
        </p:xfrm>
        <a:graphic>
          <a:graphicData uri="http://schemas.openxmlformats.org/drawingml/2006/table">
            <a:tbl>
              <a:tblPr/>
              <a:tblGrid>
                <a:gridCol w="1981061"/>
                <a:gridCol w="5699791"/>
              </a:tblGrid>
              <a:tr h="28083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Times New Roman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Calibri"/>
                          <a:cs typeface="Times New Roman"/>
                        </a:rPr>
                        <a:t>Základní škola praktická Rožnov pod Radhoštěm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8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Times New Roman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/>
                          <a:ea typeface="Calibri"/>
                          <a:cs typeface="Times New Roman"/>
                        </a:rPr>
                        <a:t>CZ.1.07/1.4.00/21.3751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8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latin typeface="Times New Roman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/>
                          <a:ea typeface="Calibri"/>
                          <a:cs typeface="Times New Roman"/>
                        </a:rPr>
                        <a:t>VY_32_INOVACE_1_38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8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latin typeface="Times New Roman"/>
                          <a:ea typeface="Calibri"/>
                          <a:cs typeface="Times New Roman"/>
                        </a:rPr>
                        <a:t>Autor</a:t>
                      </a:r>
                      <a:endParaRPr lang="cs-CZ" sz="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1200" baseline="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baseline="0" dirty="0" err="1" smtClean="0">
                          <a:latin typeface="Calibri"/>
                          <a:ea typeface="Calibri"/>
                          <a:cs typeface="Times New Roman"/>
                        </a:rPr>
                        <a:t>Tatiana</a:t>
                      </a:r>
                      <a:r>
                        <a:rPr lang="cs-CZ" sz="1200" baseline="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baseline="0" dirty="0" err="1" smtClean="0">
                          <a:latin typeface="Calibri"/>
                          <a:ea typeface="Calibri"/>
                          <a:cs typeface="Times New Roman"/>
                        </a:rPr>
                        <a:t>Zezulčíková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8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latin typeface="Times New Roman"/>
                          <a:ea typeface="Calibri"/>
                          <a:cs typeface="Times New Roman"/>
                        </a:rPr>
                        <a:t>Název</a:t>
                      </a:r>
                      <a:endParaRPr lang="cs-CZ" sz="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/>
                          <a:ea typeface="Calibri"/>
                          <a:cs typeface="Times New Roman"/>
                        </a:rPr>
                        <a:t>Rozlišování základních </a:t>
                      </a:r>
                      <a:r>
                        <a:rPr lang="cs-CZ" sz="1200" baseline="0" dirty="0" smtClean="0">
                          <a:latin typeface="Calibri"/>
                          <a:ea typeface="Calibri"/>
                          <a:cs typeface="Times New Roman"/>
                        </a:rPr>
                        <a:t> geometrických tvarů – II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8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latin typeface="Times New Roman"/>
                          <a:ea typeface="Calibri"/>
                          <a:cs typeface="Times New Roman"/>
                        </a:rPr>
                        <a:t>Datum (období)</a:t>
                      </a:r>
                      <a:endParaRPr lang="cs-CZ" sz="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latin typeface="Calibri"/>
                          <a:ea typeface="Calibri"/>
                          <a:cs typeface="Times New Roman"/>
                        </a:rPr>
                        <a:t>Leden</a:t>
                      </a:r>
                      <a:r>
                        <a:rPr lang="cs-CZ" sz="1200" baseline="0" smtClean="0">
                          <a:latin typeface="Calibri"/>
                          <a:ea typeface="Calibri"/>
                          <a:cs typeface="Times New Roman"/>
                        </a:rPr>
                        <a:t> 2013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6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/>
                          <a:ea typeface="Calibri"/>
                          <a:cs typeface="Times New Roman"/>
                        </a:rPr>
                        <a:t>8.</a:t>
                      </a:r>
                      <a:r>
                        <a:rPr lang="cs-CZ" sz="1200" baseline="0" dirty="0" smtClean="0">
                          <a:latin typeface="Calibri"/>
                          <a:ea typeface="Calibri"/>
                          <a:cs typeface="Times New Roman"/>
                        </a:rPr>
                        <a:t> ročník ZŠ speciální, středně těžké </a:t>
                      </a:r>
                      <a:r>
                        <a:rPr lang="cs-CZ" sz="1200" dirty="0" smtClean="0">
                          <a:latin typeface="Calibri"/>
                          <a:ea typeface="Calibri"/>
                          <a:cs typeface="Times New Roman"/>
                        </a:rPr>
                        <a:t>mentální postižení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166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latin typeface="Times New Roman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latin typeface="Calibri"/>
                          <a:ea typeface="Calibri"/>
                          <a:cs typeface="Times New Roman"/>
                        </a:rPr>
                        <a:t>Matematika a její aplikace_Počty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849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Times New Roman"/>
                          <a:ea typeface="Calibri"/>
                          <a:cs typeface="Times New Roman"/>
                        </a:rPr>
                        <a:t>Anotace</a:t>
                      </a:r>
                      <a:endParaRPr lang="cs-CZ" sz="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/>
                          <a:ea typeface="Calibri"/>
                          <a:cs typeface="Times New Roman"/>
                        </a:rPr>
                        <a:t>Výukový materiál vede</a:t>
                      </a:r>
                      <a:r>
                        <a:rPr lang="cs-CZ" sz="1200" baseline="0" dirty="0" smtClean="0">
                          <a:latin typeface="Calibri"/>
                          <a:ea typeface="Calibri"/>
                          <a:cs typeface="Times New Roman"/>
                        </a:rPr>
                        <a:t> žáky k pochopení matematických představ  - rozlišování základních geometrických tvarů – </a:t>
                      </a:r>
                      <a:r>
                        <a:rPr lang="cs-CZ" sz="1200" b="1" baseline="0" dirty="0" smtClean="0">
                          <a:latin typeface="Calibri"/>
                          <a:ea typeface="Calibri"/>
                          <a:cs typeface="Times New Roman"/>
                        </a:rPr>
                        <a:t>II</a:t>
                      </a:r>
                      <a:r>
                        <a:rPr lang="cs-CZ" sz="1200" baseline="0" dirty="0" smtClean="0">
                          <a:latin typeface="Calibri"/>
                          <a:ea typeface="Calibri"/>
                          <a:cs typeface="Times New Roman"/>
                        </a:rPr>
                        <a:t>.  Materiál slouží k opakování a procvičování učiva, je vhodný pro práci skupinovou i pro práci individuální.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aseline="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aseline="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-13216"/>
            <a:ext cx="18473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314950" algn="l"/>
              </a:tabLst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1025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342901"/>
            <a:ext cx="8640960" cy="935831"/>
          </a:xfrm>
          <a:prstGeom prst="rect">
            <a:avLst/>
          </a:prstGeom>
          <a:noFill/>
        </p:spPr>
      </p:pic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0" y="1265515"/>
            <a:ext cx="18473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314950" algn="l"/>
              </a:tabLst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404664"/>
            <a:ext cx="57974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1. Spoj body a dokresli čtverec, kruh, obdélník a trojúhelník</a:t>
            </a:r>
            <a:endParaRPr lang="cs-CZ" u="sng" dirty="0"/>
          </a:p>
        </p:txBody>
      </p:sp>
      <p:sp>
        <p:nvSpPr>
          <p:cNvPr id="14" name="Poloviční rámeček 13"/>
          <p:cNvSpPr/>
          <p:nvPr/>
        </p:nvSpPr>
        <p:spPr>
          <a:xfrm>
            <a:off x="971600" y="1268760"/>
            <a:ext cx="288032" cy="288032"/>
          </a:xfrm>
          <a:prstGeom prst="halfFrame">
            <a:avLst>
              <a:gd name="adj1" fmla="val 12502"/>
              <a:gd name="adj2" fmla="val 1252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Elipsa 26"/>
          <p:cNvSpPr/>
          <p:nvPr/>
        </p:nvSpPr>
        <p:spPr>
          <a:xfrm>
            <a:off x="5076056" y="1268760"/>
            <a:ext cx="2376264" cy="2160240"/>
          </a:xfrm>
          <a:prstGeom prst="ellipse">
            <a:avLst/>
          </a:prstGeom>
          <a:solidFill>
            <a:schemeClr val="bg1"/>
          </a:solidFill>
          <a:ln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Plus 28"/>
          <p:cNvSpPr/>
          <p:nvPr/>
        </p:nvSpPr>
        <p:spPr>
          <a:xfrm>
            <a:off x="1835696" y="4005064"/>
            <a:ext cx="360040" cy="288032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Poloviční rámeček 32"/>
          <p:cNvSpPr/>
          <p:nvPr/>
        </p:nvSpPr>
        <p:spPr>
          <a:xfrm rot="10800000">
            <a:off x="2843808" y="3140968"/>
            <a:ext cx="288032" cy="288032"/>
          </a:xfrm>
          <a:prstGeom prst="halfFrame">
            <a:avLst>
              <a:gd name="adj1" fmla="val 12502"/>
              <a:gd name="adj2" fmla="val 1252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4" name="Poloviční rámeček 33"/>
          <p:cNvSpPr/>
          <p:nvPr/>
        </p:nvSpPr>
        <p:spPr>
          <a:xfrm rot="16200000">
            <a:off x="971600" y="3140968"/>
            <a:ext cx="288032" cy="288032"/>
          </a:xfrm>
          <a:prstGeom prst="halfFrame">
            <a:avLst>
              <a:gd name="adj1" fmla="val 12502"/>
              <a:gd name="adj2" fmla="val 1252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5" name="Poloviční rámeček 34"/>
          <p:cNvSpPr/>
          <p:nvPr/>
        </p:nvSpPr>
        <p:spPr>
          <a:xfrm rot="5400000">
            <a:off x="2843808" y="1268760"/>
            <a:ext cx="288032" cy="288032"/>
          </a:xfrm>
          <a:prstGeom prst="halfFrame">
            <a:avLst>
              <a:gd name="adj1" fmla="val 12502"/>
              <a:gd name="adj2" fmla="val 1252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6" name="Poloviční rámeček 35"/>
          <p:cNvSpPr/>
          <p:nvPr/>
        </p:nvSpPr>
        <p:spPr>
          <a:xfrm rot="10800000">
            <a:off x="7884368" y="5517232"/>
            <a:ext cx="288032" cy="288032"/>
          </a:xfrm>
          <a:prstGeom prst="halfFrame">
            <a:avLst>
              <a:gd name="adj1" fmla="val 12502"/>
              <a:gd name="adj2" fmla="val 1252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7" name="Poloviční rámeček 36"/>
          <p:cNvSpPr/>
          <p:nvPr/>
        </p:nvSpPr>
        <p:spPr>
          <a:xfrm rot="5400000">
            <a:off x="7884368" y="4149080"/>
            <a:ext cx="288032" cy="288032"/>
          </a:xfrm>
          <a:prstGeom prst="halfFrame">
            <a:avLst>
              <a:gd name="adj1" fmla="val 12502"/>
              <a:gd name="adj2" fmla="val 1252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8" name="Poloviční rámeček 37"/>
          <p:cNvSpPr/>
          <p:nvPr/>
        </p:nvSpPr>
        <p:spPr>
          <a:xfrm rot="16200000">
            <a:off x="4572000" y="5589240"/>
            <a:ext cx="288032" cy="288032"/>
          </a:xfrm>
          <a:prstGeom prst="halfFrame">
            <a:avLst>
              <a:gd name="adj1" fmla="val 12502"/>
              <a:gd name="adj2" fmla="val 1252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9" name="Poloviční rámeček 38"/>
          <p:cNvSpPr/>
          <p:nvPr/>
        </p:nvSpPr>
        <p:spPr>
          <a:xfrm>
            <a:off x="4572000" y="4149080"/>
            <a:ext cx="288032" cy="360040"/>
          </a:xfrm>
          <a:prstGeom prst="halfFrame">
            <a:avLst>
              <a:gd name="adj1" fmla="val 12502"/>
              <a:gd name="adj2" fmla="val 1252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0" name="Plus 39"/>
          <p:cNvSpPr/>
          <p:nvPr/>
        </p:nvSpPr>
        <p:spPr>
          <a:xfrm>
            <a:off x="2915816" y="5373216"/>
            <a:ext cx="360040" cy="288032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Plus 40"/>
          <p:cNvSpPr/>
          <p:nvPr/>
        </p:nvSpPr>
        <p:spPr>
          <a:xfrm>
            <a:off x="755576" y="5373216"/>
            <a:ext cx="360040" cy="288032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2. Co je na obrázku vymalováno barvou zelenou, hnědou, fialovou a světle oranžovou ?</a:t>
            </a:r>
            <a:endParaRPr lang="cs-CZ" u="sng" dirty="0"/>
          </a:p>
        </p:txBody>
      </p:sp>
      <p:sp>
        <p:nvSpPr>
          <p:cNvPr id="3" name="Obdélník 2"/>
          <p:cNvSpPr/>
          <p:nvPr/>
        </p:nvSpPr>
        <p:spPr>
          <a:xfrm>
            <a:off x="971600" y="2708920"/>
            <a:ext cx="2160240" cy="2160240"/>
          </a:xfrm>
          <a:prstGeom prst="rect">
            <a:avLst/>
          </a:prstGeom>
          <a:solidFill>
            <a:srgbClr val="7030A0"/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683568" y="1772816"/>
            <a:ext cx="2808312" cy="914400"/>
          </a:xfrm>
          <a:prstGeom prst="triangl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627784" y="1628800"/>
            <a:ext cx="216024" cy="626368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4211960" y="836712"/>
            <a:ext cx="288032" cy="266328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3563888" y="980728"/>
            <a:ext cx="360040" cy="33833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2915816" y="1124744"/>
            <a:ext cx="432048" cy="410344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403648" y="3068960"/>
            <a:ext cx="432048" cy="648072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195736" y="3068960"/>
            <a:ext cx="432048" cy="648072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763688" y="3933056"/>
            <a:ext cx="576064" cy="914400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427984" y="4149080"/>
            <a:ext cx="216024" cy="69837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4067944" y="3212976"/>
            <a:ext cx="914400" cy="9144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868144" y="4509120"/>
            <a:ext cx="216024" cy="33833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Rovnoramenný trojúhelník 16"/>
          <p:cNvSpPr/>
          <p:nvPr/>
        </p:nvSpPr>
        <p:spPr>
          <a:xfrm>
            <a:off x="5292080" y="4077072"/>
            <a:ext cx="1368152" cy="432048"/>
          </a:xfrm>
          <a:prstGeom prst="triangl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Rovnoramenný trojúhelník 17"/>
          <p:cNvSpPr/>
          <p:nvPr/>
        </p:nvSpPr>
        <p:spPr>
          <a:xfrm>
            <a:off x="5436096" y="3645024"/>
            <a:ext cx="1060704" cy="410344"/>
          </a:xfrm>
          <a:prstGeom prst="triangl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Rovnoramenný trojúhelník 18"/>
          <p:cNvSpPr/>
          <p:nvPr/>
        </p:nvSpPr>
        <p:spPr>
          <a:xfrm>
            <a:off x="5508104" y="3284984"/>
            <a:ext cx="864096" cy="360040"/>
          </a:xfrm>
          <a:prstGeom prst="triangl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395536" y="5085184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Zelená :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95536" y="5517232"/>
            <a:ext cx="12211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Hnědá: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95536" y="5877272"/>
            <a:ext cx="11176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Fialová: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95536" y="6237312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Oranžová:</a:t>
            </a:r>
            <a:endParaRPr lang="cs-CZ" dirty="0"/>
          </a:p>
        </p:txBody>
      </p:sp>
      <p:cxnSp>
        <p:nvCxnSpPr>
          <p:cNvPr id="25" name="Přímá spojovací čára 24"/>
          <p:cNvCxnSpPr/>
          <p:nvPr/>
        </p:nvCxnSpPr>
        <p:spPr>
          <a:xfrm>
            <a:off x="9468544" y="1052736"/>
            <a:ext cx="720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1475656" y="5373216"/>
            <a:ext cx="70567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1475656" y="5805264"/>
            <a:ext cx="70567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>
            <a:off x="1547664" y="6165304"/>
            <a:ext cx="6984776" cy="3135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/>
          <p:nvPr/>
        </p:nvCxnSpPr>
        <p:spPr>
          <a:xfrm>
            <a:off x="1475656" y="6597352"/>
            <a:ext cx="70567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Elipsa 28"/>
          <p:cNvSpPr/>
          <p:nvPr/>
        </p:nvSpPr>
        <p:spPr>
          <a:xfrm>
            <a:off x="6300192" y="1268760"/>
            <a:ext cx="1584176" cy="1512168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60648"/>
            <a:ext cx="52570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3. Který geometrický tvar chybí? Napiš jeho název.</a:t>
            </a:r>
            <a:endParaRPr lang="cs-CZ" u="sng" dirty="0"/>
          </a:p>
        </p:txBody>
      </p:sp>
      <p:sp>
        <p:nvSpPr>
          <p:cNvPr id="24" name="Zaoblený obdélník 23"/>
          <p:cNvSpPr/>
          <p:nvPr/>
        </p:nvSpPr>
        <p:spPr>
          <a:xfrm>
            <a:off x="323528" y="908720"/>
            <a:ext cx="6048672" cy="1152128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Zaoblený obdélník 27"/>
          <p:cNvSpPr/>
          <p:nvPr/>
        </p:nvSpPr>
        <p:spPr>
          <a:xfrm>
            <a:off x="323528" y="2348880"/>
            <a:ext cx="6048672" cy="1152128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29" name="Zaoblený obdélník 28"/>
          <p:cNvSpPr/>
          <p:nvPr/>
        </p:nvSpPr>
        <p:spPr>
          <a:xfrm>
            <a:off x="323528" y="3789040"/>
            <a:ext cx="6048672" cy="1152128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Zaoblený obdélník 29"/>
          <p:cNvSpPr/>
          <p:nvPr/>
        </p:nvSpPr>
        <p:spPr>
          <a:xfrm>
            <a:off x="323528" y="5301208"/>
            <a:ext cx="6048672" cy="1152128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683568" y="1052736"/>
            <a:ext cx="91440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Elipsa 31"/>
          <p:cNvSpPr/>
          <p:nvPr/>
        </p:nvSpPr>
        <p:spPr>
          <a:xfrm>
            <a:off x="2051720" y="1052736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Rovnoramenný trojúhelník 33"/>
          <p:cNvSpPr/>
          <p:nvPr/>
        </p:nvSpPr>
        <p:spPr>
          <a:xfrm>
            <a:off x="4932040" y="1052736"/>
            <a:ext cx="1060704" cy="914400"/>
          </a:xfrm>
          <a:prstGeom prst="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467544" y="2492896"/>
            <a:ext cx="1584176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5004048" y="2492896"/>
            <a:ext cx="91440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Elipsa 36"/>
          <p:cNvSpPr/>
          <p:nvPr/>
        </p:nvSpPr>
        <p:spPr>
          <a:xfrm>
            <a:off x="3635896" y="2492896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Elipsa 37"/>
          <p:cNvSpPr/>
          <p:nvPr/>
        </p:nvSpPr>
        <p:spPr>
          <a:xfrm>
            <a:off x="683568" y="3933056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4499992" y="3933056"/>
            <a:ext cx="1584176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Rovnoramenný trojúhelník 39"/>
          <p:cNvSpPr/>
          <p:nvPr/>
        </p:nvSpPr>
        <p:spPr>
          <a:xfrm>
            <a:off x="1979712" y="3861048"/>
            <a:ext cx="1060704" cy="914400"/>
          </a:xfrm>
          <a:prstGeom prst="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Rovnoramenný trojúhelník 40"/>
          <p:cNvSpPr/>
          <p:nvPr/>
        </p:nvSpPr>
        <p:spPr>
          <a:xfrm>
            <a:off x="4932040" y="5373216"/>
            <a:ext cx="1060704" cy="914400"/>
          </a:xfrm>
          <a:prstGeom prst="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2987824" y="5445224"/>
            <a:ext cx="1584176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611560" y="5445224"/>
            <a:ext cx="91440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3563888" y="980728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?</a:t>
            </a:r>
            <a:endParaRPr lang="cs-CZ" sz="6000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2483768" y="2420888"/>
            <a:ext cx="75655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?</a:t>
            </a:r>
            <a:endParaRPr lang="cs-CZ" sz="60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3419872" y="3933056"/>
            <a:ext cx="93610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?</a:t>
            </a:r>
            <a:endParaRPr lang="cs-CZ" sz="60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1907704" y="5373216"/>
            <a:ext cx="72008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?</a:t>
            </a:r>
            <a:endParaRPr lang="cs-CZ" sz="6000" b="1" dirty="0"/>
          </a:p>
        </p:txBody>
      </p:sp>
      <p:cxnSp>
        <p:nvCxnSpPr>
          <p:cNvPr id="51" name="Přímá spojovací čára 50"/>
          <p:cNvCxnSpPr/>
          <p:nvPr/>
        </p:nvCxnSpPr>
        <p:spPr>
          <a:xfrm>
            <a:off x="6516216" y="1628800"/>
            <a:ext cx="21602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ovací čára 54"/>
          <p:cNvCxnSpPr/>
          <p:nvPr/>
        </p:nvCxnSpPr>
        <p:spPr>
          <a:xfrm>
            <a:off x="6516216" y="2996952"/>
            <a:ext cx="20882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ovací čára 58"/>
          <p:cNvCxnSpPr/>
          <p:nvPr/>
        </p:nvCxnSpPr>
        <p:spPr>
          <a:xfrm>
            <a:off x="6588224" y="4437112"/>
            <a:ext cx="19442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ovací čára 62"/>
          <p:cNvCxnSpPr/>
          <p:nvPr/>
        </p:nvCxnSpPr>
        <p:spPr>
          <a:xfrm>
            <a:off x="6516216" y="5877272"/>
            <a:ext cx="20162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32656"/>
            <a:ext cx="44040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4. a) Nakresli do balónů tvary podle vzorů.</a:t>
            </a:r>
            <a:endParaRPr lang="cs-CZ" u="sng" dirty="0"/>
          </a:p>
        </p:txBody>
      </p:sp>
      <p:sp>
        <p:nvSpPr>
          <p:cNvPr id="3" name="Elipsa 2"/>
          <p:cNvSpPr/>
          <p:nvPr/>
        </p:nvSpPr>
        <p:spPr>
          <a:xfrm>
            <a:off x="395536" y="836712"/>
            <a:ext cx="3744416" cy="432048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691680" y="5805264"/>
            <a:ext cx="1224136" cy="648072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ovací čára 9"/>
          <p:cNvCxnSpPr>
            <a:stCxn id="4" idx="0"/>
            <a:endCxn id="3" idx="4"/>
          </p:cNvCxnSpPr>
          <p:nvPr/>
        </p:nvCxnSpPr>
        <p:spPr>
          <a:xfrm flipH="1" flipV="1">
            <a:off x="2267744" y="5157192"/>
            <a:ext cx="36004" cy="648072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>
            <a:endCxn id="3" idx="3"/>
          </p:cNvCxnSpPr>
          <p:nvPr/>
        </p:nvCxnSpPr>
        <p:spPr>
          <a:xfrm flipH="1" flipV="1">
            <a:off x="943893" y="4524473"/>
            <a:ext cx="747788" cy="1280792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flipV="1">
            <a:off x="2555776" y="5085184"/>
            <a:ext cx="216024" cy="72008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flipH="1" flipV="1">
            <a:off x="1763688" y="5085184"/>
            <a:ext cx="144016" cy="72008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>
            <a:endCxn id="3" idx="5"/>
          </p:cNvCxnSpPr>
          <p:nvPr/>
        </p:nvCxnSpPr>
        <p:spPr>
          <a:xfrm flipV="1">
            <a:off x="2915816" y="4524473"/>
            <a:ext cx="675779" cy="1280792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Elipsa 25"/>
          <p:cNvSpPr/>
          <p:nvPr/>
        </p:nvSpPr>
        <p:spPr>
          <a:xfrm>
            <a:off x="4716016" y="836712"/>
            <a:ext cx="3744416" cy="432048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012160" y="5805264"/>
            <a:ext cx="1224136" cy="648072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8" name="Přímá spojovací čára 27"/>
          <p:cNvCxnSpPr>
            <a:stCxn id="27" idx="0"/>
            <a:endCxn id="26" idx="4"/>
          </p:cNvCxnSpPr>
          <p:nvPr/>
        </p:nvCxnSpPr>
        <p:spPr>
          <a:xfrm flipH="1" flipV="1">
            <a:off x="6588224" y="5157192"/>
            <a:ext cx="36004" cy="648072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>
            <a:endCxn id="26" idx="3"/>
          </p:cNvCxnSpPr>
          <p:nvPr/>
        </p:nvCxnSpPr>
        <p:spPr>
          <a:xfrm flipH="1" flipV="1">
            <a:off x="5264373" y="4524473"/>
            <a:ext cx="747788" cy="1280792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 flipV="1">
            <a:off x="6876256" y="5085184"/>
            <a:ext cx="216024" cy="72008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 flipH="1" flipV="1">
            <a:off x="6084168" y="5085184"/>
            <a:ext cx="144016" cy="72008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>
            <a:endCxn id="26" idx="5"/>
          </p:cNvCxnSpPr>
          <p:nvPr/>
        </p:nvCxnSpPr>
        <p:spPr>
          <a:xfrm flipV="1">
            <a:off x="7236296" y="4524473"/>
            <a:ext cx="675779" cy="1280792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Elipsa 32"/>
          <p:cNvSpPr/>
          <p:nvPr/>
        </p:nvSpPr>
        <p:spPr>
          <a:xfrm>
            <a:off x="1475656" y="1340768"/>
            <a:ext cx="360040" cy="33833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7020272" y="1700808"/>
            <a:ext cx="432048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lipsa 1"/>
          <p:cNvSpPr/>
          <p:nvPr/>
        </p:nvSpPr>
        <p:spPr>
          <a:xfrm>
            <a:off x="395536" y="836712"/>
            <a:ext cx="3744416" cy="4248472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691680" y="5805264"/>
            <a:ext cx="1224136" cy="648072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" name="Přímá spojovací čára 3"/>
          <p:cNvCxnSpPr>
            <a:stCxn id="3" idx="0"/>
            <a:endCxn id="2" idx="4"/>
          </p:cNvCxnSpPr>
          <p:nvPr/>
        </p:nvCxnSpPr>
        <p:spPr>
          <a:xfrm flipH="1" flipV="1">
            <a:off x="2267744" y="5085184"/>
            <a:ext cx="36004" cy="72008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>
            <a:endCxn id="2" idx="3"/>
          </p:cNvCxnSpPr>
          <p:nvPr/>
        </p:nvCxnSpPr>
        <p:spPr>
          <a:xfrm flipH="1" flipV="1">
            <a:off x="943893" y="4463010"/>
            <a:ext cx="747788" cy="1342256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 flipV="1">
            <a:off x="2555776" y="5013176"/>
            <a:ext cx="216024" cy="792088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flipH="1" flipV="1">
            <a:off x="1763688" y="5013176"/>
            <a:ext cx="144016" cy="792088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>
            <a:endCxn id="2" idx="5"/>
          </p:cNvCxnSpPr>
          <p:nvPr/>
        </p:nvCxnSpPr>
        <p:spPr>
          <a:xfrm flipV="1">
            <a:off x="2915816" y="4463010"/>
            <a:ext cx="675779" cy="1342256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Elipsa 8"/>
          <p:cNvSpPr/>
          <p:nvPr/>
        </p:nvSpPr>
        <p:spPr>
          <a:xfrm>
            <a:off x="4716016" y="836712"/>
            <a:ext cx="3744416" cy="4248472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012160" y="5805264"/>
            <a:ext cx="1224136" cy="648072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ovací čára 10"/>
          <p:cNvCxnSpPr>
            <a:stCxn id="10" idx="0"/>
            <a:endCxn id="9" idx="4"/>
          </p:cNvCxnSpPr>
          <p:nvPr/>
        </p:nvCxnSpPr>
        <p:spPr>
          <a:xfrm flipH="1" flipV="1">
            <a:off x="6588224" y="5085184"/>
            <a:ext cx="36004" cy="72008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>
            <a:endCxn id="9" idx="3"/>
          </p:cNvCxnSpPr>
          <p:nvPr/>
        </p:nvCxnSpPr>
        <p:spPr>
          <a:xfrm flipH="1" flipV="1">
            <a:off x="5264373" y="4463010"/>
            <a:ext cx="747788" cy="1342256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flipV="1">
            <a:off x="6876256" y="5013176"/>
            <a:ext cx="216024" cy="792088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flipH="1" flipV="1">
            <a:off x="6084168" y="5013176"/>
            <a:ext cx="144016" cy="792088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>
            <a:endCxn id="9" idx="5"/>
          </p:cNvCxnSpPr>
          <p:nvPr/>
        </p:nvCxnSpPr>
        <p:spPr>
          <a:xfrm flipV="1">
            <a:off x="7236296" y="4463010"/>
            <a:ext cx="675779" cy="1342256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Obdélník 25"/>
          <p:cNvSpPr/>
          <p:nvPr/>
        </p:nvSpPr>
        <p:spPr>
          <a:xfrm>
            <a:off x="683568" y="2348880"/>
            <a:ext cx="914400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Rovnoramenný trojúhelník 26"/>
          <p:cNvSpPr/>
          <p:nvPr/>
        </p:nvSpPr>
        <p:spPr>
          <a:xfrm>
            <a:off x="7524328" y="2996952"/>
            <a:ext cx="576064" cy="504056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251520" y="260648"/>
            <a:ext cx="43946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4.b) Nakresli do balónů tvary podle vzorů.</a:t>
            </a:r>
            <a:endParaRPr lang="cs-CZ" u="sng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60648"/>
            <a:ext cx="59620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5. Kolik veze loď čtverců, kruhů, obdélníků a trojúhelníků?</a:t>
            </a:r>
            <a:endParaRPr lang="cs-CZ" u="sng" dirty="0"/>
          </a:p>
        </p:txBody>
      </p:sp>
      <p:sp>
        <p:nvSpPr>
          <p:cNvPr id="3" name="Rovnoramenný trojúhelník 2"/>
          <p:cNvSpPr/>
          <p:nvPr/>
        </p:nvSpPr>
        <p:spPr>
          <a:xfrm rot="16200000">
            <a:off x="971600" y="3501008"/>
            <a:ext cx="1008112" cy="1008112"/>
          </a:xfrm>
          <a:prstGeom prst="triangle">
            <a:avLst>
              <a:gd name="adj" fmla="val 100000"/>
            </a:avLst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979712" y="3501008"/>
            <a:ext cx="5256584" cy="1008112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 rot="10800000">
            <a:off x="7236296" y="3501008"/>
            <a:ext cx="937248" cy="987552"/>
          </a:xfrm>
          <a:prstGeom prst="triangle">
            <a:avLst>
              <a:gd name="adj" fmla="val 100000"/>
            </a:avLst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228184" y="1196752"/>
            <a:ext cx="1224136" cy="2282552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lechovka 7"/>
          <p:cNvSpPr/>
          <p:nvPr/>
        </p:nvSpPr>
        <p:spPr>
          <a:xfrm>
            <a:off x="6876256" y="548680"/>
            <a:ext cx="288032" cy="648072"/>
          </a:xfrm>
          <a:prstGeom prst="can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547664" y="2564904"/>
            <a:ext cx="914400" cy="914400"/>
          </a:xfrm>
          <a:prstGeom prst="rect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483768" y="2564904"/>
            <a:ext cx="1872208" cy="914400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4355976" y="2564904"/>
            <a:ext cx="914400" cy="91440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>
            <a:off x="5148064" y="2564904"/>
            <a:ext cx="1060704" cy="914400"/>
          </a:xfrm>
          <a:prstGeom prst="triangl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067944" y="2060848"/>
            <a:ext cx="2088232" cy="482352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3563888" y="2060848"/>
            <a:ext cx="504056" cy="504056"/>
          </a:xfrm>
          <a:prstGeom prst="ellipse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Rovnoramenný trojúhelník 14"/>
          <p:cNvSpPr/>
          <p:nvPr/>
        </p:nvSpPr>
        <p:spPr>
          <a:xfrm>
            <a:off x="3131840" y="2060848"/>
            <a:ext cx="504056" cy="482352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627784" y="2060848"/>
            <a:ext cx="482352" cy="482352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843808" y="1700808"/>
            <a:ext cx="1728192" cy="33833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444208" y="1412776"/>
            <a:ext cx="288032" cy="504056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948264" y="1412776"/>
            <a:ext cx="288032" cy="504056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444208" y="2060848"/>
            <a:ext cx="288032" cy="504056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6948264" y="2060848"/>
            <a:ext cx="288032" cy="504056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2195736" y="3717032"/>
            <a:ext cx="360040" cy="338336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3419872" y="3717032"/>
            <a:ext cx="360040" cy="338336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4067944" y="3717032"/>
            <a:ext cx="360040" cy="338336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4716016" y="3717032"/>
            <a:ext cx="360040" cy="338336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2843808" y="3717032"/>
            <a:ext cx="360040" cy="338336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611560" y="4797152"/>
            <a:ext cx="9548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čtverce: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11560" y="5157192"/>
            <a:ext cx="8470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kruhy: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11560" y="5517232"/>
            <a:ext cx="13081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obdélníky: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11560" y="5877272"/>
            <a:ext cx="14649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trojúhelníky:</a:t>
            </a:r>
            <a:endParaRPr lang="cs-CZ" dirty="0"/>
          </a:p>
        </p:txBody>
      </p:sp>
      <p:cxnSp>
        <p:nvCxnSpPr>
          <p:cNvPr id="32" name="Přímá spojovací čára 31"/>
          <p:cNvCxnSpPr/>
          <p:nvPr/>
        </p:nvCxnSpPr>
        <p:spPr>
          <a:xfrm>
            <a:off x="2051720" y="5085184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>
            <a:off x="2051720" y="5445224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>
            <a:off x="2051720" y="5805264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>
            <a:off x="2051720" y="6165304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476672"/>
            <a:ext cx="58694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1. Spoj body a dokresli čtverec, kruh, obdélník a trojúhelník</a:t>
            </a:r>
            <a:endParaRPr lang="cs-CZ" u="sng" dirty="0"/>
          </a:p>
        </p:txBody>
      </p:sp>
      <p:sp>
        <p:nvSpPr>
          <p:cNvPr id="14" name="Poloviční rámeček 13"/>
          <p:cNvSpPr/>
          <p:nvPr/>
        </p:nvSpPr>
        <p:spPr>
          <a:xfrm>
            <a:off x="971600" y="1268760"/>
            <a:ext cx="288032" cy="288032"/>
          </a:xfrm>
          <a:prstGeom prst="halfFrame">
            <a:avLst>
              <a:gd name="adj1" fmla="val 12502"/>
              <a:gd name="adj2" fmla="val 1252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Elipsa 26"/>
          <p:cNvSpPr/>
          <p:nvPr/>
        </p:nvSpPr>
        <p:spPr>
          <a:xfrm>
            <a:off x="5076056" y="1268760"/>
            <a:ext cx="2376264" cy="2160240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Plus 28"/>
          <p:cNvSpPr/>
          <p:nvPr/>
        </p:nvSpPr>
        <p:spPr>
          <a:xfrm>
            <a:off x="1835696" y="4005064"/>
            <a:ext cx="360040" cy="288032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Poloviční rámeček 32"/>
          <p:cNvSpPr/>
          <p:nvPr/>
        </p:nvSpPr>
        <p:spPr>
          <a:xfrm rot="10800000">
            <a:off x="2843808" y="3140968"/>
            <a:ext cx="288032" cy="288032"/>
          </a:xfrm>
          <a:prstGeom prst="halfFrame">
            <a:avLst>
              <a:gd name="adj1" fmla="val 12502"/>
              <a:gd name="adj2" fmla="val 1252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4" name="Poloviční rámeček 33"/>
          <p:cNvSpPr/>
          <p:nvPr/>
        </p:nvSpPr>
        <p:spPr>
          <a:xfrm rot="16200000">
            <a:off x="971600" y="3140968"/>
            <a:ext cx="288032" cy="288032"/>
          </a:xfrm>
          <a:prstGeom prst="halfFrame">
            <a:avLst>
              <a:gd name="adj1" fmla="val 12502"/>
              <a:gd name="adj2" fmla="val 1252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5" name="Poloviční rámeček 34"/>
          <p:cNvSpPr/>
          <p:nvPr/>
        </p:nvSpPr>
        <p:spPr>
          <a:xfrm rot="5400000">
            <a:off x="2843808" y="1268760"/>
            <a:ext cx="288032" cy="288032"/>
          </a:xfrm>
          <a:prstGeom prst="halfFrame">
            <a:avLst>
              <a:gd name="adj1" fmla="val 12502"/>
              <a:gd name="adj2" fmla="val 1252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6" name="Poloviční rámeček 35"/>
          <p:cNvSpPr/>
          <p:nvPr/>
        </p:nvSpPr>
        <p:spPr>
          <a:xfrm rot="10800000">
            <a:off x="7884368" y="5517232"/>
            <a:ext cx="288032" cy="288032"/>
          </a:xfrm>
          <a:prstGeom prst="halfFrame">
            <a:avLst>
              <a:gd name="adj1" fmla="val 12502"/>
              <a:gd name="adj2" fmla="val 1252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7" name="Poloviční rámeček 36"/>
          <p:cNvSpPr/>
          <p:nvPr/>
        </p:nvSpPr>
        <p:spPr>
          <a:xfrm rot="5400000">
            <a:off x="7884368" y="4149080"/>
            <a:ext cx="288032" cy="288032"/>
          </a:xfrm>
          <a:prstGeom prst="halfFrame">
            <a:avLst>
              <a:gd name="adj1" fmla="val 12502"/>
              <a:gd name="adj2" fmla="val 1252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8" name="Poloviční rámeček 37"/>
          <p:cNvSpPr/>
          <p:nvPr/>
        </p:nvSpPr>
        <p:spPr>
          <a:xfrm rot="16200000">
            <a:off x="4572000" y="5589240"/>
            <a:ext cx="288032" cy="288032"/>
          </a:xfrm>
          <a:prstGeom prst="halfFrame">
            <a:avLst>
              <a:gd name="adj1" fmla="val 12502"/>
              <a:gd name="adj2" fmla="val 1252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9" name="Poloviční rámeček 38"/>
          <p:cNvSpPr/>
          <p:nvPr/>
        </p:nvSpPr>
        <p:spPr>
          <a:xfrm>
            <a:off x="4572000" y="4149080"/>
            <a:ext cx="288032" cy="360040"/>
          </a:xfrm>
          <a:prstGeom prst="halfFrame">
            <a:avLst>
              <a:gd name="adj1" fmla="val 12502"/>
              <a:gd name="adj2" fmla="val 1252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0" name="Plus 39"/>
          <p:cNvSpPr/>
          <p:nvPr/>
        </p:nvSpPr>
        <p:spPr>
          <a:xfrm>
            <a:off x="2915816" y="5373216"/>
            <a:ext cx="360040" cy="288032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Plus 40"/>
          <p:cNvSpPr/>
          <p:nvPr/>
        </p:nvSpPr>
        <p:spPr>
          <a:xfrm>
            <a:off x="755576" y="5373216"/>
            <a:ext cx="360040" cy="288032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395536" y="116632"/>
            <a:ext cx="9164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18" name="Přímá spojovací čára 17"/>
          <p:cNvCxnSpPr>
            <a:stCxn id="14" idx="0"/>
            <a:endCxn id="35" idx="1"/>
          </p:cNvCxnSpPr>
          <p:nvPr/>
        </p:nvCxnSpPr>
        <p:spPr>
          <a:xfrm>
            <a:off x="1241627" y="1286765"/>
            <a:ext cx="1620221" cy="3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>
            <a:stCxn id="35" idx="0"/>
            <a:endCxn id="33" idx="1"/>
          </p:cNvCxnSpPr>
          <p:nvPr/>
        </p:nvCxnSpPr>
        <p:spPr>
          <a:xfrm flipH="1">
            <a:off x="3113801" y="1538787"/>
            <a:ext cx="34" cy="1620221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>
            <a:stCxn id="14" idx="1"/>
            <a:endCxn id="34" idx="0"/>
          </p:cNvCxnSpPr>
          <p:nvPr/>
        </p:nvCxnSpPr>
        <p:spPr>
          <a:xfrm flipH="1">
            <a:off x="989605" y="1538752"/>
            <a:ext cx="34" cy="1620221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>
            <a:stCxn id="34" idx="1"/>
            <a:endCxn id="33" idx="0"/>
          </p:cNvCxnSpPr>
          <p:nvPr/>
        </p:nvCxnSpPr>
        <p:spPr>
          <a:xfrm>
            <a:off x="1241592" y="3410961"/>
            <a:ext cx="1620221" cy="3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 flipV="1">
            <a:off x="1043608" y="4221088"/>
            <a:ext cx="947823" cy="1262315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>
            <a:stCxn id="29" idx="1"/>
            <a:endCxn id="40" idx="2"/>
          </p:cNvCxnSpPr>
          <p:nvPr/>
        </p:nvCxnSpPr>
        <p:spPr>
          <a:xfrm>
            <a:off x="2015716" y="4254917"/>
            <a:ext cx="947823" cy="1262315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čára 43"/>
          <p:cNvCxnSpPr>
            <a:stCxn id="41" idx="0"/>
            <a:endCxn id="40" idx="2"/>
          </p:cNvCxnSpPr>
          <p:nvPr/>
        </p:nvCxnSpPr>
        <p:spPr>
          <a:xfrm>
            <a:off x="1067893" y="5517232"/>
            <a:ext cx="1895646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>
            <a:stCxn id="39" idx="0"/>
            <a:endCxn id="37" idx="1"/>
          </p:cNvCxnSpPr>
          <p:nvPr/>
        </p:nvCxnSpPr>
        <p:spPr>
          <a:xfrm>
            <a:off x="4845628" y="4167085"/>
            <a:ext cx="3056780" cy="3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čára 48"/>
          <p:cNvCxnSpPr>
            <a:stCxn id="38" idx="1"/>
            <a:endCxn id="36" idx="0"/>
          </p:cNvCxnSpPr>
          <p:nvPr/>
        </p:nvCxnSpPr>
        <p:spPr>
          <a:xfrm flipV="1">
            <a:off x="4841992" y="5787259"/>
            <a:ext cx="3060381" cy="7197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ovací čára 50"/>
          <p:cNvCxnSpPr>
            <a:stCxn id="39" idx="1"/>
            <a:endCxn id="38" idx="0"/>
          </p:cNvCxnSpPr>
          <p:nvPr/>
        </p:nvCxnSpPr>
        <p:spPr>
          <a:xfrm flipH="1">
            <a:off x="4590005" y="4486571"/>
            <a:ext cx="34" cy="112067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čára 52"/>
          <p:cNvCxnSpPr>
            <a:stCxn id="37" idx="0"/>
            <a:endCxn id="36" idx="1"/>
          </p:cNvCxnSpPr>
          <p:nvPr/>
        </p:nvCxnSpPr>
        <p:spPr>
          <a:xfrm flipH="1">
            <a:off x="8154361" y="4419107"/>
            <a:ext cx="34" cy="1116165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2. Co je na obrázku vymalováno barvou zelenou, hnědou, fialovou a světle oranžovou ?</a:t>
            </a:r>
            <a:endParaRPr lang="cs-CZ" u="sng" dirty="0"/>
          </a:p>
        </p:txBody>
      </p:sp>
      <p:sp>
        <p:nvSpPr>
          <p:cNvPr id="3" name="Obdélník 2"/>
          <p:cNvSpPr/>
          <p:nvPr/>
        </p:nvSpPr>
        <p:spPr>
          <a:xfrm>
            <a:off x="971600" y="2708920"/>
            <a:ext cx="2160240" cy="2160240"/>
          </a:xfrm>
          <a:prstGeom prst="rect">
            <a:avLst/>
          </a:prstGeom>
          <a:solidFill>
            <a:srgbClr val="7030A0"/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683568" y="1772816"/>
            <a:ext cx="2808312" cy="914400"/>
          </a:xfrm>
          <a:prstGeom prst="triangl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627784" y="1628800"/>
            <a:ext cx="216024" cy="626368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4283968" y="836712"/>
            <a:ext cx="288032" cy="266328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3563888" y="980728"/>
            <a:ext cx="360040" cy="33833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2843808" y="1124744"/>
            <a:ext cx="432048" cy="410344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403648" y="3068960"/>
            <a:ext cx="432048" cy="648072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195736" y="3068960"/>
            <a:ext cx="432048" cy="648072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763688" y="3933056"/>
            <a:ext cx="576064" cy="914400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427984" y="4149080"/>
            <a:ext cx="216024" cy="69837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4067944" y="3212976"/>
            <a:ext cx="914400" cy="9144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868144" y="4509120"/>
            <a:ext cx="216024" cy="33833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Rovnoramenný trojúhelník 16"/>
          <p:cNvSpPr/>
          <p:nvPr/>
        </p:nvSpPr>
        <p:spPr>
          <a:xfrm>
            <a:off x="5292080" y="4077072"/>
            <a:ext cx="1368152" cy="432048"/>
          </a:xfrm>
          <a:prstGeom prst="triangl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Rovnoramenný trojúhelník 17"/>
          <p:cNvSpPr/>
          <p:nvPr/>
        </p:nvSpPr>
        <p:spPr>
          <a:xfrm>
            <a:off x="5436096" y="3645024"/>
            <a:ext cx="1060704" cy="410344"/>
          </a:xfrm>
          <a:prstGeom prst="triangl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Rovnoramenný trojúhelník 18"/>
          <p:cNvSpPr/>
          <p:nvPr/>
        </p:nvSpPr>
        <p:spPr>
          <a:xfrm>
            <a:off x="5508104" y="3284984"/>
            <a:ext cx="864096" cy="360040"/>
          </a:xfrm>
          <a:prstGeom prst="triangl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395536" y="5085184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Zelená :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95536" y="5517232"/>
            <a:ext cx="12211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Hnědá: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95536" y="5877272"/>
            <a:ext cx="11176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Fialová: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95536" y="6237312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Oranžová:</a:t>
            </a:r>
            <a:endParaRPr lang="cs-CZ" dirty="0"/>
          </a:p>
        </p:txBody>
      </p:sp>
      <p:cxnSp>
        <p:nvCxnSpPr>
          <p:cNvPr id="25" name="Přímá spojovací čára 24"/>
          <p:cNvCxnSpPr/>
          <p:nvPr/>
        </p:nvCxnSpPr>
        <p:spPr>
          <a:xfrm>
            <a:off x="9468544" y="1052736"/>
            <a:ext cx="720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1475656" y="5373216"/>
            <a:ext cx="70567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1475656" y="5805264"/>
            <a:ext cx="70567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>
            <a:off x="1547664" y="6165304"/>
            <a:ext cx="6984776" cy="3135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/>
          <p:nvPr/>
        </p:nvCxnSpPr>
        <p:spPr>
          <a:xfrm>
            <a:off x="1475656" y="6597352"/>
            <a:ext cx="70567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Elipsa 28"/>
          <p:cNvSpPr/>
          <p:nvPr/>
        </p:nvSpPr>
        <p:spPr>
          <a:xfrm>
            <a:off x="6300192" y="1268760"/>
            <a:ext cx="1584176" cy="1512168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1547664" y="5013176"/>
            <a:ext cx="25072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střecha, jehličnatý strom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547664" y="5445224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okna, dveře, komín, kmeny stromů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547664" y="5805264"/>
            <a:ext cx="6846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dům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1547664" y="6309320"/>
            <a:ext cx="38702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kouř z komína, sluníčko, ovocný strom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60648"/>
            <a:ext cx="52570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3. Který geometrický tvar chybí? Napiš jeho název.</a:t>
            </a:r>
            <a:endParaRPr lang="cs-CZ" u="sng" dirty="0"/>
          </a:p>
        </p:txBody>
      </p:sp>
      <p:sp>
        <p:nvSpPr>
          <p:cNvPr id="24" name="Zaoblený obdélník 23"/>
          <p:cNvSpPr/>
          <p:nvPr/>
        </p:nvSpPr>
        <p:spPr>
          <a:xfrm>
            <a:off x="323528" y="908720"/>
            <a:ext cx="6048672" cy="1152128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Zaoblený obdélník 27"/>
          <p:cNvSpPr/>
          <p:nvPr/>
        </p:nvSpPr>
        <p:spPr>
          <a:xfrm>
            <a:off x="323528" y="2348880"/>
            <a:ext cx="6048672" cy="1152128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29" name="Zaoblený obdélník 28"/>
          <p:cNvSpPr/>
          <p:nvPr/>
        </p:nvSpPr>
        <p:spPr>
          <a:xfrm>
            <a:off x="323528" y="3789040"/>
            <a:ext cx="6048672" cy="1152128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Zaoblený obdélník 29"/>
          <p:cNvSpPr/>
          <p:nvPr/>
        </p:nvSpPr>
        <p:spPr>
          <a:xfrm>
            <a:off x="323528" y="5301208"/>
            <a:ext cx="6048672" cy="1152128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683568" y="1052736"/>
            <a:ext cx="91440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Elipsa 31"/>
          <p:cNvSpPr/>
          <p:nvPr/>
        </p:nvSpPr>
        <p:spPr>
          <a:xfrm>
            <a:off x="2051720" y="1052736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Rovnoramenný trojúhelník 33"/>
          <p:cNvSpPr/>
          <p:nvPr/>
        </p:nvSpPr>
        <p:spPr>
          <a:xfrm>
            <a:off x="4932040" y="1052736"/>
            <a:ext cx="1060704" cy="914400"/>
          </a:xfrm>
          <a:prstGeom prst="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467544" y="2492896"/>
            <a:ext cx="1584176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5004048" y="2492896"/>
            <a:ext cx="91440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Elipsa 36"/>
          <p:cNvSpPr/>
          <p:nvPr/>
        </p:nvSpPr>
        <p:spPr>
          <a:xfrm>
            <a:off x="3635896" y="2492896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Elipsa 37"/>
          <p:cNvSpPr/>
          <p:nvPr/>
        </p:nvSpPr>
        <p:spPr>
          <a:xfrm>
            <a:off x="683568" y="3933056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4499992" y="3933056"/>
            <a:ext cx="1584176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Rovnoramenný trojúhelník 39"/>
          <p:cNvSpPr/>
          <p:nvPr/>
        </p:nvSpPr>
        <p:spPr>
          <a:xfrm>
            <a:off x="1979712" y="3861048"/>
            <a:ext cx="1060704" cy="914400"/>
          </a:xfrm>
          <a:prstGeom prst="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Rovnoramenný trojúhelník 40"/>
          <p:cNvSpPr/>
          <p:nvPr/>
        </p:nvSpPr>
        <p:spPr>
          <a:xfrm>
            <a:off x="4932040" y="5373216"/>
            <a:ext cx="1060704" cy="914400"/>
          </a:xfrm>
          <a:prstGeom prst="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2987824" y="5445224"/>
            <a:ext cx="1584176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611560" y="5445224"/>
            <a:ext cx="91440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3563888" y="980728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?</a:t>
            </a:r>
            <a:endParaRPr lang="cs-CZ" sz="6000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2483768" y="2420888"/>
            <a:ext cx="75655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?</a:t>
            </a:r>
            <a:endParaRPr lang="cs-CZ" sz="60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3419872" y="3933056"/>
            <a:ext cx="93610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?</a:t>
            </a:r>
            <a:endParaRPr lang="cs-CZ" sz="60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1907704" y="5373216"/>
            <a:ext cx="72008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?</a:t>
            </a:r>
            <a:endParaRPr lang="cs-CZ" sz="6000" b="1" dirty="0"/>
          </a:p>
        </p:txBody>
      </p:sp>
      <p:cxnSp>
        <p:nvCxnSpPr>
          <p:cNvPr id="51" name="Přímá spojovací čára 50"/>
          <p:cNvCxnSpPr/>
          <p:nvPr/>
        </p:nvCxnSpPr>
        <p:spPr>
          <a:xfrm>
            <a:off x="6516216" y="1628800"/>
            <a:ext cx="21602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ovací čára 54"/>
          <p:cNvCxnSpPr/>
          <p:nvPr/>
        </p:nvCxnSpPr>
        <p:spPr>
          <a:xfrm>
            <a:off x="6516216" y="2996952"/>
            <a:ext cx="20882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ovací čára 58"/>
          <p:cNvCxnSpPr/>
          <p:nvPr/>
        </p:nvCxnSpPr>
        <p:spPr>
          <a:xfrm>
            <a:off x="6588224" y="4437112"/>
            <a:ext cx="19442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ovací čára 62"/>
          <p:cNvCxnSpPr/>
          <p:nvPr/>
        </p:nvCxnSpPr>
        <p:spPr>
          <a:xfrm>
            <a:off x="6516216" y="5877272"/>
            <a:ext cx="20162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6660232" y="1124744"/>
            <a:ext cx="9973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obdélník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732240" y="2564904"/>
            <a:ext cx="12772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trojúhelník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6732240" y="3933056"/>
            <a:ext cx="8670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čtverec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6732240" y="5373216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kruh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32656"/>
            <a:ext cx="44040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4. a) Nakresli do balónů tvary podle vzorů.</a:t>
            </a:r>
            <a:endParaRPr lang="cs-CZ" u="sng" dirty="0"/>
          </a:p>
        </p:txBody>
      </p:sp>
      <p:sp>
        <p:nvSpPr>
          <p:cNvPr id="3" name="Elipsa 2"/>
          <p:cNvSpPr/>
          <p:nvPr/>
        </p:nvSpPr>
        <p:spPr>
          <a:xfrm>
            <a:off x="395536" y="836712"/>
            <a:ext cx="3744416" cy="432048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691680" y="5805264"/>
            <a:ext cx="1224136" cy="648072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ovací čára 9"/>
          <p:cNvCxnSpPr>
            <a:stCxn id="4" idx="0"/>
            <a:endCxn id="3" idx="4"/>
          </p:cNvCxnSpPr>
          <p:nvPr/>
        </p:nvCxnSpPr>
        <p:spPr>
          <a:xfrm flipH="1" flipV="1">
            <a:off x="2267744" y="5157192"/>
            <a:ext cx="36004" cy="648072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>
            <a:endCxn id="3" idx="3"/>
          </p:cNvCxnSpPr>
          <p:nvPr/>
        </p:nvCxnSpPr>
        <p:spPr>
          <a:xfrm flipH="1" flipV="1">
            <a:off x="943893" y="4524473"/>
            <a:ext cx="747788" cy="1280792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flipV="1">
            <a:off x="2555776" y="5085184"/>
            <a:ext cx="216024" cy="72008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flipH="1" flipV="1">
            <a:off x="1763688" y="5085184"/>
            <a:ext cx="144016" cy="72008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>
            <a:endCxn id="3" idx="5"/>
          </p:cNvCxnSpPr>
          <p:nvPr/>
        </p:nvCxnSpPr>
        <p:spPr>
          <a:xfrm flipV="1">
            <a:off x="2915816" y="4524473"/>
            <a:ext cx="675779" cy="1280792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Elipsa 25"/>
          <p:cNvSpPr/>
          <p:nvPr/>
        </p:nvSpPr>
        <p:spPr>
          <a:xfrm>
            <a:off x="4716016" y="836712"/>
            <a:ext cx="3744416" cy="432048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012160" y="5805264"/>
            <a:ext cx="1224136" cy="648072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8" name="Přímá spojovací čára 27"/>
          <p:cNvCxnSpPr>
            <a:stCxn id="27" idx="0"/>
            <a:endCxn id="26" idx="4"/>
          </p:cNvCxnSpPr>
          <p:nvPr/>
        </p:nvCxnSpPr>
        <p:spPr>
          <a:xfrm flipH="1" flipV="1">
            <a:off x="6588224" y="5157192"/>
            <a:ext cx="36004" cy="648072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>
            <a:endCxn id="26" idx="3"/>
          </p:cNvCxnSpPr>
          <p:nvPr/>
        </p:nvCxnSpPr>
        <p:spPr>
          <a:xfrm flipH="1" flipV="1">
            <a:off x="5264373" y="4524473"/>
            <a:ext cx="747788" cy="1280792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 flipV="1">
            <a:off x="6876256" y="5085184"/>
            <a:ext cx="216024" cy="72008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 flipH="1" flipV="1">
            <a:off x="6084168" y="5085184"/>
            <a:ext cx="144016" cy="72008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>
            <a:endCxn id="26" idx="5"/>
          </p:cNvCxnSpPr>
          <p:nvPr/>
        </p:nvCxnSpPr>
        <p:spPr>
          <a:xfrm flipV="1">
            <a:off x="7236296" y="4524473"/>
            <a:ext cx="675779" cy="1280792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Elipsa 32"/>
          <p:cNvSpPr/>
          <p:nvPr/>
        </p:nvSpPr>
        <p:spPr>
          <a:xfrm>
            <a:off x="1475656" y="1340768"/>
            <a:ext cx="360040" cy="33833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7020272" y="1700808"/>
            <a:ext cx="432048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2843808" y="1772816"/>
            <a:ext cx="792088" cy="720080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2915816" y="3140968"/>
            <a:ext cx="792088" cy="720080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827584" y="1844824"/>
            <a:ext cx="1080120" cy="1080120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2195736" y="1340768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1907704" y="3717032"/>
            <a:ext cx="914400" cy="914400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899592" y="3212976"/>
            <a:ext cx="648072" cy="576064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Elipsa 34"/>
          <p:cNvSpPr/>
          <p:nvPr/>
        </p:nvSpPr>
        <p:spPr>
          <a:xfrm>
            <a:off x="2051720" y="2420888"/>
            <a:ext cx="720080" cy="720080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652120" y="1700808"/>
            <a:ext cx="936104" cy="792088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6372200" y="2708920"/>
            <a:ext cx="792088" cy="792088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6300192" y="1124744"/>
            <a:ext cx="432048" cy="432048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5580112" y="3861048"/>
            <a:ext cx="288032" cy="28803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6804248" y="3717032"/>
            <a:ext cx="720080" cy="792088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5220072" y="2924944"/>
            <a:ext cx="432048" cy="432048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7452320" y="2420888"/>
            <a:ext cx="432048" cy="432048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lipsa 1"/>
          <p:cNvSpPr/>
          <p:nvPr/>
        </p:nvSpPr>
        <p:spPr>
          <a:xfrm>
            <a:off x="395536" y="836712"/>
            <a:ext cx="3744416" cy="4248472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691680" y="5805264"/>
            <a:ext cx="1224136" cy="648072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" name="Přímá spojovací čára 3"/>
          <p:cNvCxnSpPr>
            <a:stCxn id="3" idx="0"/>
            <a:endCxn id="2" idx="4"/>
          </p:cNvCxnSpPr>
          <p:nvPr/>
        </p:nvCxnSpPr>
        <p:spPr>
          <a:xfrm flipH="1" flipV="1">
            <a:off x="2267744" y="5085184"/>
            <a:ext cx="36004" cy="72008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>
            <a:endCxn id="2" idx="3"/>
          </p:cNvCxnSpPr>
          <p:nvPr/>
        </p:nvCxnSpPr>
        <p:spPr>
          <a:xfrm flipH="1" flipV="1">
            <a:off x="943893" y="4463010"/>
            <a:ext cx="747788" cy="1342256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 flipV="1">
            <a:off x="2555776" y="5013176"/>
            <a:ext cx="216024" cy="792088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flipH="1" flipV="1">
            <a:off x="1763688" y="5013176"/>
            <a:ext cx="144016" cy="792088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>
            <a:endCxn id="2" idx="5"/>
          </p:cNvCxnSpPr>
          <p:nvPr/>
        </p:nvCxnSpPr>
        <p:spPr>
          <a:xfrm flipV="1">
            <a:off x="2915816" y="4463010"/>
            <a:ext cx="675779" cy="1342256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Elipsa 8"/>
          <p:cNvSpPr/>
          <p:nvPr/>
        </p:nvSpPr>
        <p:spPr>
          <a:xfrm>
            <a:off x="4716016" y="836712"/>
            <a:ext cx="3744416" cy="4248472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012160" y="5805264"/>
            <a:ext cx="1224136" cy="648072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ovací čára 10"/>
          <p:cNvCxnSpPr>
            <a:stCxn id="10" idx="0"/>
            <a:endCxn id="9" idx="4"/>
          </p:cNvCxnSpPr>
          <p:nvPr/>
        </p:nvCxnSpPr>
        <p:spPr>
          <a:xfrm flipH="1" flipV="1">
            <a:off x="6588224" y="5085184"/>
            <a:ext cx="36004" cy="72008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>
            <a:endCxn id="9" idx="3"/>
          </p:cNvCxnSpPr>
          <p:nvPr/>
        </p:nvCxnSpPr>
        <p:spPr>
          <a:xfrm flipH="1" flipV="1">
            <a:off x="5264373" y="4463010"/>
            <a:ext cx="747788" cy="1342256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flipV="1">
            <a:off x="6876256" y="5013176"/>
            <a:ext cx="216024" cy="792088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flipH="1" flipV="1">
            <a:off x="6084168" y="5013176"/>
            <a:ext cx="144016" cy="792088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>
            <a:endCxn id="9" idx="5"/>
          </p:cNvCxnSpPr>
          <p:nvPr/>
        </p:nvCxnSpPr>
        <p:spPr>
          <a:xfrm flipV="1">
            <a:off x="7236296" y="4463010"/>
            <a:ext cx="675779" cy="1342256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Obdélník 25"/>
          <p:cNvSpPr/>
          <p:nvPr/>
        </p:nvSpPr>
        <p:spPr>
          <a:xfrm>
            <a:off x="683568" y="2348880"/>
            <a:ext cx="914400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Rovnoramenný trojúhelník 26"/>
          <p:cNvSpPr/>
          <p:nvPr/>
        </p:nvSpPr>
        <p:spPr>
          <a:xfrm>
            <a:off x="7524328" y="2996952"/>
            <a:ext cx="576064" cy="504056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251520" y="260648"/>
            <a:ext cx="43946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4.b) Nakresli do balónů tvary podle vzorů.</a:t>
            </a:r>
            <a:endParaRPr lang="cs-CZ" u="sng" dirty="0"/>
          </a:p>
        </p:txBody>
      </p:sp>
      <p:sp>
        <p:nvSpPr>
          <p:cNvPr id="19" name="Obdélník 18"/>
          <p:cNvSpPr/>
          <p:nvPr/>
        </p:nvSpPr>
        <p:spPr>
          <a:xfrm>
            <a:off x="2267744" y="1412776"/>
            <a:ext cx="914400" cy="504056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1979712" y="2420888"/>
            <a:ext cx="792088" cy="36004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 rot="5400000">
            <a:off x="2622358" y="2631486"/>
            <a:ext cx="1501316" cy="504056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051720" y="4077072"/>
            <a:ext cx="914400" cy="504056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1259632" y="1340768"/>
            <a:ext cx="648072" cy="28803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 rot="16200000">
            <a:off x="1882552" y="3454152"/>
            <a:ext cx="493204" cy="298884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827584" y="3429000"/>
            <a:ext cx="720080" cy="36004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Rovnoramenný trojúhelník 31"/>
          <p:cNvSpPr/>
          <p:nvPr/>
        </p:nvSpPr>
        <p:spPr>
          <a:xfrm>
            <a:off x="5220072" y="1628800"/>
            <a:ext cx="1080120" cy="504056"/>
          </a:xfrm>
          <a:prstGeom prst="triangl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Rovnoramenný trojúhelník 33"/>
          <p:cNvSpPr/>
          <p:nvPr/>
        </p:nvSpPr>
        <p:spPr>
          <a:xfrm>
            <a:off x="6300192" y="2852936"/>
            <a:ext cx="792088" cy="936104"/>
          </a:xfrm>
          <a:prstGeom prst="triangl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Rovnoramenný trojúhelník 34"/>
          <p:cNvSpPr/>
          <p:nvPr/>
        </p:nvSpPr>
        <p:spPr>
          <a:xfrm rot="16200000">
            <a:off x="5220072" y="2708920"/>
            <a:ext cx="1368152" cy="504056"/>
          </a:xfrm>
          <a:prstGeom prst="triangl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Rovnoramenný trojúhelník 35"/>
          <p:cNvSpPr/>
          <p:nvPr/>
        </p:nvSpPr>
        <p:spPr>
          <a:xfrm rot="3587124">
            <a:off x="6412543" y="1309002"/>
            <a:ext cx="1216289" cy="875932"/>
          </a:xfrm>
          <a:prstGeom prst="triangl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Rovnoramenný trojúhelník 36"/>
          <p:cNvSpPr/>
          <p:nvPr/>
        </p:nvSpPr>
        <p:spPr>
          <a:xfrm>
            <a:off x="7452320" y="2060848"/>
            <a:ext cx="576064" cy="504056"/>
          </a:xfrm>
          <a:prstGeom prst="triangl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Rovnoramenný trojúhelník 37"/>
          <p:cNvSpPr/>
          <p:nvPr/>
        </p:nvSpPr>
        <p:spPr>
          <a:xfrm>
            <a:off x="6372200" y="4221088"/>
            <a:ext cx="576064" cy="504056"/>
          </a:xfrm>
          <a:prstGeom prst="triangl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Rovnoramenný trojúhelník 38"/>
          <p:cNvSpPr/>
          <p:nvPr/>
        </p:nvSpPr>
        <p:spPr>
          <a:xfrm>
            <a:off x="5076056" y="3356992"/>
            <a:ext cx="576064" cy="504056"/>
          </a:xfrm>
          <a:prstGeom prst="triangl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60648"/>
            <a:ext cx="59620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5. Kolik veze loď čtverců, kruhů, obdélníků a trojúhelníků?</a:t>
            </a:r>
            <a:endParaRPr lang="cs-CZ" u="sng" dirty="0"/>
          </a:p>
        </p:txBody>
      </p:sp>
      <p:sp>
        <p:nvSpPr>
          <p:cNvPr id="3" name="Rovnoramenný trojúhelník 2"/>
          <p:cNvSpPr/>
          <p:nvPr/>
        </p:nvSpPr>
        <p:spPr>
          <a:xfrm rot="16200000">
            <a:off x="971600" y="3501008"/>
            <a:ext cx="1008112" cy="1008112"/>
          </a:xfrm>
          <a:prstGeom prst="triangle">
            <a:avLst>
              <a:gd name="adj" fmla="val 100000"/>
            </a:avLst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979712" y="3501008"/>
            <a:ext cx="5256584" cy="1008112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 rot="10800000">
            <a:off x="7236296" y="3501008"/>
            <a:ext cx="937248" cy="987552"/>
          </a:xfrm>
          <a:prstGeom prst="triangle">
            <a:avLst>
              <a:gd name="adj" fmla="val 100000"/>
            </a:avLst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228184" y="1196752"/>
            <a:ext cx="1224136" cy="2282552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lechovka 7"/>
          <p:cNvSpPr/>
          <p:nvPr/>
        </p:nvSpPr>
        <p:spPr>
          <a:xfrm>
            <a:off x="6876256" y="548680"/>
            <a:ext cx="288032" cy="648072"/>
          </a:xfrm>
          <a:prstGeom prst="can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547664" y="2564904"/>
            <a:ext cx="914400" cy="914400"/>
          </a:xfrm>
          <a:prstGeom prst="rect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483768" y="2564904"/>
            <a:ext cx="1872208" cy="914400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4355976" y="2564904"/>
            <a:ext cx="914400" cy="91440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>
            <a:off x="5148064" y="2564904"/>
            <a:ext cx="1060704" cy="914400"/>
          </a:xfrm>
          <a:prstGeom prst="triangl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067944" y="2060848"/>
            <a:ext cx="2088232" cy="482352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3563888" y="2060848"/>
            <a:ext cx="504056" cy="504056"/>
          </a:xfrm>
          <a:prstGeom prst="ellipse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Rovnoramenný trojúhelník 14"/>
          <p:cNvSpPr/>
          <p:nvPr/>
        </p:nvSpPr>
        <p:spPr>
          <a:xfrm>
            <a:off x="3131840" y="2060848"/>
            <a:ext cx="504056" cy="482352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627784" y="2060848"/>
            <a:ext cx="482352" cy="482352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843808" y="1700808"/>
            <a:ext cx="1728192" cy="33833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444208" y="1412776"/>
            <a:ext cx="288032" cy="504056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948264" y="1412776"/>
            <a:ext cx="288032" cy="504056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444208" y="2060848"/>
            <a:ext cx="288032" cy="504056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6948264" y="2060848"/>
            <a:ext cx="288032" cy="504056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2195736" y="3717032"/>
            <a:ext cx="360040" cy="338336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3419872" y="3717032"/>
            <a:ext cx="360040" cy="338336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4067944" y="3717032"/>
            <a:ext cx="360040" cy="338336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4716016" y="3717032"/>
            <a:ext cx="360040" cy="338336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2843808" y="3717032"/>
            <a:ext cx="360040" cy="338336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611560" y="4797152"/>
            <a:ext cx="9548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čtverce: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11560" y="5157192"/>
            <a:ext cx="8470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kruhy: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11560" y="5517232"/>
            <a:ext cx="13081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obdélníky: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11560" y="5877272"/>
            <a:ext cx="14649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trojúhelníky:</a:t>
            </a:r>
            <a:endParaRPr lang="cs-CZ" dirty="0"/>
          </a:p>
        </p:txBody>
      </p:sp>
      <p:cxnSp>
        <p:nvCxnSpPr>
          <p:cNvPr id="32" name="Přímá spojovací čára 31"/>
          <p:cNvCxnSpPr/>
          <p:nvPr/>
        </p:nvCxnSpPr>
        <p:spPr>
          <a:xfrm>
            <a:off x="2051720" y="5085184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>
            <a:off x="2051720" y="5445224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>
            <a:off x="2051720" y="5805264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>
            <a:off x="2051720" y="6165304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2051720" y="4797152"/>
            <a:ext cx="3016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051720" y="5157192"/>
            <a:ext cx="445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2051720" y="5517232"/>
            <a:ext cx="373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2051720" y="5877272"/>
            <a:ext cx="445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836712"/>
            <a:ext cx="12340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Zdroje: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1556792"/>
            <a:ext cx="16288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vlastní tvorba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503</TotalTime>
  <Words>308</Words>
  <Application>Microsoft Office PowerPoint</Application>
  <PresentationFormat>Předvádění na obrazovce (4:3)</PresentationFormat>
  <Paragraphs>72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zezulčíková</dc:creator>
  <cp:lastModifiedBy>zezulčíková</cp:lastModifiedBy>
  <cp:revision>33</cp:revision>
  <dcterms:created xsi:type="dcterms:W3CDTF">2012-12-30T09:57:29Z</dcterms:created>
  <dcterms:modified xsi:type="dcterms:W3CDTF">2013-01-02T17:15:03Z</dcterms:modified>
</cp:coreProperties>
</file>